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1C8B9-A114-43C8-B941-B094CC3CB008}" type="datetimeFigureOut">
              <a:rPr lang="en-IN" smtClean="0"/>
              <a:t>29-01-2021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5797E-A4F2-4AEB-9381-C849197034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081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F71629-CB31-4C48-9192-0C1631907751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5153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FB1-5FEF-4056-8247-2DC50D5FC7DD}" type="datetimeFigureOut">
              <a:rPr lang="en-IN" smtClean="0"/>
              <a:t>29-01-2021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8F57B-36B9-4227-A852-B7ECE4FABF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8310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FB1-5FEF-4056-8247-2DC50D5FC7DD}" type="datetimeFigureOut">
              <a:rPr lang="en-IN" smtClean="0"/>
              <a:t>29-01-2021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8F57B-36B9-4227-A852-B7ECE4FABF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5333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FB1-5FEF-4056-8247-2DC50D5FC7DD}" type="datetimeFigureOut">
              <a:rPr lang="en-IN" smtClean="0"/>
              <a:t>29-01-2021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8F57B-36B9-4227-A852-B7ECE4FABF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5291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FB1-5FEF-4056-8247-2DC50D5FC7DD}" type="datetimeFigureOut">
              <a:rPr lang="en-IN" smtClean="0"/>
              <a:t>29-01-2021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8F57B-36B9-4227-A852-B7ECE4FABF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4778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FB1-5FEF-4056-8247-2DC50D5FC7DD}" type="datetimeFigureOut">
              <a:rPr lang="en-IN" smtClean="0"/>
              <a:t>29-01-2021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8F57B-36B9-4227-A852-B7ECE4FABF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9787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FB1-5FEF-4056-8247-2DC50D5FC7DD}" type="datetimeFigureOut">
              <a:rPr lang="en-IN" smtClean="0"/>
              <a:t>29-01-2021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8F57B-36B9-4227-A852-B7ECE4FABF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5134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FB1-5FEF-4056-8247-2DC50D5FC7DD}" type="datetimeFigureOut">
              <a:rPr lang="en-IN" smtClean="0"/>
              <a:t>29-01-2021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8F57B-36B9-4227-A852-B7ECE4FABF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2697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FB1-5FEF-4056-8247-2DC50D5FC7DD}" type="datetimeFigureOut">
              <a:rPr lang="en-IN" smtClean="0"/>
              <a:t>29-01-2021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8F57B-36B9-4227-A852-B7ECE4FABF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3048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FB1-5FEF-4056-8247-2DC50D5FC7DD}" type="datetimeFigureOut">
              <a:rPr lang="en-IN" smtClean="0"/>
              <a:t>29-01-2021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8F57B-36B9-4227-A852-B7ECE4FABF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1404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FB1-5FEF-4056-8247-2DC50D5FC7DD}" type="datetimeFigureOut">
              <a:rPr lang="en-IN" smtClean="0"/>
              <a:t>29-01-2021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8F57B-36B9-4227-A852-B7ECE4FABF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556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0FB1-5FEF-4056-8247-2DC50D5FC7DD}" type="datetimeFigureOut">
              <a:rPr lang="en-IN" smtClean="0"/>
              <a:t>29-01-2021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8F57B-36B9-4227-A852-B7ECE4FABF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384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4300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40FB1-5FEF-4056-8247-2DC50D5FC7DD}" type="datetimeFigureOut">
              <a:rPr lang="en-IN" smtClean="0"/>
              <a:t>29-01-2021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8F57B-36B9-4227-A852-B7ECE4FABF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1605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upple Fig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145" y="486184"/>
            <a:ext cx="4678688" cy="4411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24399" y="5345880"/>
            <a:ext cx="50722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52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</a:t>
            </a:r>
            <a:r>
              <a:rPr lang="en-US" altLang="ko-KR" sz="5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Representative images of the </a:t>
            </a:r>
            <a:r>
              <a:rPr lang="en-US" altLang="ko-KR" sz="5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immunohistochemical</a:t>
            </a:r>
            <a:r>
              <a:rPr lang="en-US" altLang="ko-KR" sz="5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5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stainings</a:t>
            </a:r>
            <a:r>
              <a:rPr lang="en-US" altLang="ko-KR" sz="5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using the tissue microarray of </a:t>
            </a:r>
            <a:r>
              <a:rPr lang="en-US" altLang="ko-KR" sz="5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periampullary</a:t>
            </a:r>
            <a:r>
              <a:rPr lang="en-US" altLang="ko-KR" sz="5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altLang="ko-KR" sz="5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periampullary</a:t>
            </a:r>
            <a:r>
              <a:rPr lang="en-US" altLang="ko-KR" sz="5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cancers (x400). (A) PD-1, (B) PD-L1 score 1 and (C) score 2, (D) PD-L2 score 1 and (E) score 2, (F) IGF-1 (G) FGFR1, and (H) VEGF, with negative (no expression), 1+ (low expression), 2+ (moderate expression) and 3+ ( high expression) intensity</a:t>
            </a:r>
            <a:r>
              <a:rPr lang="en-US" altLang="ko-KR" sz="5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o-KR" altLang="ko-KR" sz="5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672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4019342" y="135206"/>
            <a:ext cx="4265733" cy="5836485"/>
            <a:chOff x="1314178" y="1224707"/>
            <a:chExt cx="11377264" cy="15566661"/>
          </a:xfrm>
        </p:grpSpPr>
        <p:sp>
          <p:nvSpPr>
            <p:cNvPr id="16" name="TextBox 15"/>
            <p:cNvSpPr txBox="1"/>
            <p:nvPr/>
          </p:nvSpPr>
          <p:spPr>
            <a:xfrm>
              <a:off x="1314178" y="1224707"/>
              <a:ext cx="11377264" cy="5233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ko-KR" altLang="en-US" sz="675" dirty="0"/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1730511" y="1571814"/>
              <a:ext cx="10544598" cy="15219554"/>
              <a:chOff x="704774" y="244799"/>
              <a:chExt cx="10544598" cy="15219554"/>
            </a:xfrm>
          </p:grpSpPr>
          <p:sp>
            <p:nvSpPr>
              <p:cNvPr id="96" name="TextBox 95"/>
              <p:cNvSpPr txBox="1"/>
              <p:nvPr/>
            </p:nvSpPr>
            <p:spPr>
              <a:xfrm>
                <a:off x="9257706" y="2798312"/>
                <a:ext cx="412186" cy="46174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ko-KR" altLang="en-US" sz="525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421C2DF-CFC3-4846-AECE-1BE7B1996054}"/>
                  </a:ext>
                </a:extLst>
              </p:cNvPr>
              <p:cNvSpPr txBox="1"/>
              <p:nvPr/>
            </p:nvSpPr>
            <p:spPr>
              <a:xfrm>
                <a:off x="6350102" y="4023260"/>
                <a:ext cx="638138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D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39FFDA67-38E6-42AE-87F4-F5F3965D5D7F}"/>
                  </a:ext>
                </a:extLst>
              </p:cNvPr>
              <p:cNvSpPr txBox="1"/>
              <p:nvPr/>
            </p:nvSpPr>
            <p:spPr>
              <a:xfrm>
                <a:off x="1144770" y="7874361"/>
                <a:ext cx="638138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E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6B67F517-86E4-4BD6-B6EE-D357CC46F37B}"/>
                  </a:ext>
                </a:extLst>
              </p:cNvPr>
              <p:cNvSpPr txBox="1"/>
              <p:nvPr/>
            </p:nvSpPr>
            <p:spPr>
              <a:xfrm>
                <a:off x="6350102" y="7841574"/>
                <a:ext cx="638138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F</a:t>
                </a:r>
                <a:endParaRPr lang="en-US" sz="900" b="1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0" name="Group 99"/>
              <p:cNvGrpSpPr/>
              <p:nvPr/>
            </p:nvGrpSpPr>
            <p:grpSpPr>
              <a:xfrm>
                <a:off x="793384" y="628855"/>
                <a:ext cx="4980655" cy="3504376"/>
                <a:chOff x="3653571" y="2712006"/>
                <a:chExt cx="2810104" cy="2520000"/>
              </a:xfrm>
            </p:grpSpPr>
            <p:pic>
              <p:nvPicPr>
                <p:cNvPr id="152" name="그림 9">
                  <a:extLst>
                    <a:ext uri="{FF2B5EF4-FFF2-40B4-BE49-F238E27FC236}">
                      <a16:creationId xmlns:a16="http://schemas.microsoft.com/office/drawing/2014/main" id="{C97E3BD5-DC72-4685-AE67-BEB984BBEF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9241" r="22801" b="19878"/>
                <a:stretch/>
              </p:blipFill>
              <p:spPr bwMode="auto">
                <a:xfrm>
                  <a:off x="3653571" y="2712006"/>
                  <a:ext cx="2690838" cy="25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3" name="TextBox 152"/>
                <p:cNvSpPr txBox="1"/>
                <p:nvPr/>
              </p:nvSpPr>
              <p:spPr>
                <a:xfrm>
                  <a:off x="5000279" y="2724835"/>
                  <a:ext cx="1463396" cy="9518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525" dirty="0">
                      <a:latin typeface="+mj-lt"/>
                    </a:rPr>
                    <a:t>                     </a:t>
                  </a:r>
                  <a:r>
                    <a:rPr lang="en-US" altLang="ko-KR" sz="525" b="1" dirty="0">
                      <a:latin typeface="+mj-lt"/>
                    </a:rPr>
                    <a:t>P=0.146</a:t>
                  </a:r>
                  <a:endParaRPr lang="en-GB" altLang="ko-KR" sz="525" b="1" dirty="0">
                    <a:latin typeface="+mj-lt"/>
                  </a:endParaRPr>
                </a:p>
                <a:p>
                  <a:pPr algn="ctr"/>
                  <a:endParaRPr lang="en-GB" altLang="ko-KR" sz="525" b="1" dirty="0">
                    <a:latin typeface="+mj-lt"/>
                  </a:endParaRPr>
                </a:p>
                <a:p>
                  <a:pPr algn="ctr"/>
                  <a:endParaRPr lang="en-GB" altLang="ko-KR" sz="525" b="1" dirty="0">
                    <a:latin typeface="+mj-lt"/>
                  </a:endParaRPr>
                </a:p>
                <a:p>
                  <a:pPr algn="ctr"/>
                  <a:endParaRPr lang="en-GB" altLang="ko-KR" sz="525" b="1" dirty="0">
                    <a:latin typeface="+mj-lt"/>
                  </a:endParaRPr>
                </a:p>
                <a:p>
                  <a:r>
                    <a:rPr lang="en-GB" altLang="ko-KR" sz="525" b="1" dirty="0">
                      <a:latin typeface="+mj-lt"/>
                    </a:rPr>
                    <a:t>    Age</a:t>
                  </a:r>
                  <a:endParaRPr lang="en-US" altLang="ko-KR" sz="525" b="1" dirty="0">
                    <a:latin typeface="+mj-lt"/>
                  </a:endParaRPr>
                </a:p>
              </p:txBody>
            </p:sp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95230834-C4B6-45C5-A88B-C8A49CA6C558}"/>
                    </a:ext>
                  </a:extLst>
                </p:cNvPr>
                <p:cNvSpPr txBox="1"/>
                <p:nvPr/>
              </p:nvSpPr>
              <p:spPr>
                <a:xfrm>
                  <a:off x="5938430" y="4060337"/>
                  <a:ext cx="499573" cy="4869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Age&lt;60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95230834-C4B6-45C5-A88B-C8A49CA6C558}"/>
                    </a:ext>
                  </a:extLst>
                </p:cNvPr>
                <p:cNvSpPr txBox="1"/>
                <p:nvPr/>
              </p:nvSpPr>
              <p:spPr>
                <a:xfrm>
                  <a:off x="5775257" y="4319249"/>
                  <a:ext cx="537969" cy="4869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Age&gt;60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1" name="Group 100"/>
              <p:cNvGrpSpPr/>
              <p:nvPr/>
            </p:nvGrpSpPr>
            <p:grpSpPr>
              <a:xfrm>
                <a:off x="757225" y="4306005"/>
                <a:ext cx="5137398" cy="3591430"/>
                <a:chOff x="3669282" y="5396159"/>
                <a:chExt cx="2913361" cy="2582601"/>
              </a:xfrm>
            </p:grpSpPr>
            <p:grpSp>
              <p:nvGrpSpPr>
                <p:cNvPr id="146" name="Group 145"/>
                <p:cNvGrpSpPr/>
                <p:nvPr/>
              </p:nvGrpSpPr>
              <p:grpSpPr>
                <a:xfrm>
                  <a:off x="3669282" y="5396159"/>
                  <a:ext cx="2813810" cy="2582601"/>
                  <a:chOff x="557575" y="5471209"/>
                  <a:chExt cx="2727283" cy="2501590"/>
                </a:xfrm>
              </p:grpSpPr>
              <p:pic>
                <p:nvPicPr>
                  <p:cNvPr id="150" name="그림 6">
                    <a:extLst>
                      <a:ext uri="{FF2B5EF4-FFF2-40B4-BE49-F238E27FC236}">
                        <a16:creationId xmlns:a16="http://schemas.microsoft.com/office/drawing/2014/main" id="{4AB9F066-CB7B-4D6D-819F-165E5147506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1621" r="27535" b="20015"/>
                  <a:stretch/>
                </p:blipFill>
                <p:spPr bwMode="auto">
                  <a:xfrm>
                    <a:off x="557575" y="5531846"/>
                    <a:ext cx="2552459" cy="244095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51" name="TextBox 150"/>
                  <p:cNvSpPr txBox="1"/>
                  <p:nvPr/>
                </p:nvSpPr>
                <p:spPr>
                  <a:xfrm>
                    <a:off x="1883077" y="5471209"/>
                    <a:ext cx="1401781" cy="77190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:r>
                      <a:rPr lang="en-US" altLang="ko-KR" sz="525" b="1" dirty="0">
                        <a:latin typeface="+mj-lt"/>
                      </a:rPr>
                      <a:t>                        P&lt;0.001</a:t>
                    </a:r>
                    <a:endParaRPr lang="en-US" altLang="ko-KR" sz="525" b="1" dirty="0">
                      <a:latin typeface="+mj-lt"/>
                      <a:cs typeface="Arial" panose="020B0604020202020204" pitchFamily="34" charset="0"/>
                    </a:endParaRPr>
                  </a:p>
                  <a:p>
                    <a:pPr algn="just"/>
                    <a:r>
                      <a:rPr lang="en-US" altLang="ko-KR" sz="525" b="1" dirty="0">
                        <a:latin typeface="+mj-lt"/>
                        <a:cs typeface="Arial" panose="020B0604020202020204" pitchFamily="34" charset="0"/>
                      </a:rPr>
                      <a:t> </a:t>
                    </a:r>
                    <a:r>
                      <a:rPr lang="en-US" altLang="ko-KR" sz="525" b="1" dirty="0">
                        <a:latin typeface="+mj-lt"/>
                        <a:cs typeface="Arial" panose="020B0604020202020204" pitchFamily="34" charset="0"/>
                      </a:rPr>
                      <a:t>                </a:t>
                    </a:r>
                  </a:p>
                  <a:p>
                    <a:pPr algn="just"/>
                    <a:r>
                      <a:rPr lang="en-US" altLang="ko-KR" sz="525" b="1" dirty="0">
                        <a:latin typeface="+mj-lt"/>
                        <a:cs typeface="Arial" panose="020B0604020202020204" pitchFamily="34" charset="0"/>
                      </a:rPr>
                      <a:t>             Location</a:t>
                    </a:r>
                    <a:endParaRPr lang="en-US" altLang="ko-KR" sz="525" b="1" dirty="0">
                      <a:latin typeface="+mj-lt"/>
                      <a:cs typeface="Arial" panose="020B0604020202020204" pitchFamily="34" charset="0"/>
                    </a:endParaRPr>
                  </a:p>
                  <a:p>
                    <a:pPr algn="just"/>
                    <a:r>
                      <a:rPr lang="en-US" altLang="ko-KR" sz="525" b="1" dirty="0">
                        <a:latin typeface="+mj-lt"/>
                        <a:cs typeface="Arial" panose="020B0604020202020204" pitchFamily="34" charset="0"/>
                      </a:rPr>
                      <a:t>    Pancreas&lt;CBD&lt;AOV</a:t>
                    </a:r>
                    <a:endParaRPr lang="en-US" altLang="ko-KR" sz="525" b="1" dirty="0">
                      <a:latin typeface="+mj-lt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5872741" y="6169195"/>
                  <a:ext cx="490304" cy="3320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AOV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6067684" y="7106016"/>
                  <a:ext cx="514959" cy="3320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CBD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4853443" y="7305982"/>
                  <a:ext cx="718047" cy="3320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Pancreas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2" name="Group 101"/>
              <p:cNvGrpSpPr/>
              <p:nvPr/>
            </p:nvGrpSpPr>
            <p:grpSpPr>
              <a:xfrm>
                <a:off x="6178377" y="8176655"/>
                <a:ext cx="5070995" cy="3504376"/>
                <a:chOff x="6943208" y="8514004"/>
                <a:chExt cx="2861074" cy="2520000"/>
              </a:xfrm>
            </p:grpSpPr>
            <p:grpSp>
              <p:nvGrpSpPr>
                <p:cNvPr id="141" name="Group 140"/>
                <p:cNvGrpSpPr/>
                <p:nvPr/>
              </p:nvGrpSpPr>
              <p:grpSpPr>
                <a:xfrm>
                  <a:off x="6943208" y="8514004"/>
                  <a:ext cx="2861074" cy="2520000"/>
                  <a:chOff x="10072099" y="8446882"/>
                  <a:chExt cx="2773097" cy="2441902"/>
                </a:xfrm>
              </p:grpSpPr>
              <p:pic>
                <p:nvPicPr>
                  <p:cNvPr id="144" name="그림 6">
                    <a:extLst>
                      <a:ext uri="{FF2B5EF4-FFF2-40B4-BE49-F238E27FC236}">
                        <a16:creationId xmlns:a16="http://schemas.microsoft.com/office/drawing/2014/main" id="{7801CCD4-6D2F-442B-BBE7-C3A55E5A622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702" t="12105" r="12839" b="19513"/>
                  <a:stretch/>
                </p:blipFill>
                <p:spPr bwMode="auto">
                  <a:xfrm>
                    <a:off x="10072099" y="8446882"/>
                    <a:ext cx="2773097" cy="244190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45" name="TextBox 144"/>
                  <p:cNvSpPr txBox="1"/>
                  <p:nvPr/>
                </p:nvSpPr>
                <p:spPr>
                  <a:xfrm>
                    <a:off x="11235507" y="8479984"/>
                    <a:ext cx="1609687" cy="77220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ko-KR" sz="525" b="1" dirty="0">
                        <a:latin typeface="+mj-lt"/>
                      </a:rPr>
                      <a:t>           P=0.029</a:t>
                    </a:r>
                  </a:p>
                  <a:p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  </a:t>
                    </a:r>
                  </a:p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Size</a:t>
                    </a:r>
                    <a:endParaRPr lang="en-US" altLang="ko-KR" sz="525" b="1" dirty="0">
                      <a:latin typeface="+mj-lt"/>
                    </a:endParaRPr>
                  </a:p>
                </p:txBody>
              </p:sp>
            </p:grpSp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9062453" y="9906557"/>
                  <a:ext cx="620335" cy="3320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Size&lt;4.5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8702523" y="10217574"/>
                  <a:ext cx="605776" cy="3320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Size&gt;4.5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3" name="Group 102"/>
              <p:cNvGrpSpPr/>
              <p:nvPr/>
            </p:nvGrpSpPr>
            <p:grpSpPr>
              <a:xfrm>
                <a:off x="5879771" y="11872922"/>
                <a:ext cx="5295961" cy="3504376"/>
                <a:chOff x="6886427" y="11233819"/>
                <a:chExt cx="2988001" cy="2520000"/>
              </a:xfrm>
            </p:grpSpPr>
            <p:grpSp>
              <p:nvGrpSpPr>
                <p:cNvPr id="136" name="Group 135"/>
                <p:cNvGrpSpPr/>
                <p:nvPr/>
              </p:nvGrpSpPr>
              <p:grpSpPr>
                <a:xfrm>
                  <a:off x="6886427" y="11233819"/>
                  <a:ext cx="2988001" cy="2520000"/>
                  <a:chOff x="-3605165" y="9928451"/>
                  <a:chExt cx="2928319" cy="2434929"/>
                </a:xfrm>
              </p:grpSpPr>
              <p:pic>
                <p:nvPicPr>
                  <p:cNvPr id="139" name="그림 9">
                    <a:extLst>
                      <a:ext uri="{FF2B5EF4-FFF2-40B4-BE49-F238E27FC236}">
                        <a16:creationId xmlns:a16="http://schemas.microsoft.com/office/drawing/2014/main" id="{240F76CB-F186-4618-97C4-BD63630D39B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1726" r="19231" b="19532"/>
                  <a:stretch/>
                </p:blipFill>
                <p:spPr bwMode="auto">
                  <a:xfrm>
                    <a:off x="-3605165" y="9928451"/>
                    <a:ext cx="2928319" cy="243492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40" name="TextBox 139"/>
                  <p:cNvSpPr txBox="1"/>
                  <p:nvPr/>
                </p:nvSpPr>
                <p:spPr>
                  <a:xfrm>
                    <a:off x="-2211616" y="9948173"/>
                    <a:ext cx="1510331" cy="10694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ko-KR" sz="525" b="1" dirty="0">
                        <a:latin typeface="+mj-lt"/>
                      </a:rPr>
                      <a:t>    </a:t>
                    </a:r>
                    <a:r>
                      <a:rPr lang="en-US" altLang="ko-KR" sz="525" b="1" dirty="0">
                        <a:latin typeface="+mj-lt"/>
                      </a:rPr>
                      <a:t>       P&lt;0.001</a:t>
                    </a:r>
                    <a:endParaRPr lang="en-US" altLang="ko-KR" sz="525" b="1" dirty="0">
                      <a:latin typeface="+mj-lt"/>
                    </a:endParaRPr>
                  </a:p>
                  <a:p>
                    <a:pPr algn="ctr"/>
                    <a:r>
                      <a:rPr lang="en-US" altLang="ko-KR" sz="525" b="1" dirty="0">
                        <a:latin typeface="+mj-lt"/>
                      </a:rPr>
                      <a:t>                           </a:t>
                    </a:r>
                    <a:endParaRPr lang="en-GB" altLang="ko-KR" sz="525" b="1" dirty="0">
                      <a:latin typeface="+mj-lt"/>
                    </a:endParaRPr>
                  </a:p>
                  <a:p>
                    <a:endParaRPr lang="en-US" altLang="ko-KR" sz="525" b="1" dirty="0">
                      <a:latin typeface="+mj-lt"/>
                      <a:cs typeface="Arial" panose="020B0604020202020204" pitchFamily="34" charset="0"/>
                    </a:endParaRPr>
                  </a:p>
                  <a:p>
                    <a:endParaRPr lang="en-US" altLang="ko-KR" sz="525" b="1" dirty="0">
                      <a:latin typeface="+mj-lt"/>
                      <a:cs typeface="Arial" panose="020B0604020202020204" pitchFamily="34" charset="0"/>
                    </a:endParaRPr>
                  </a:p>
                  <a:p>
                    <a:endParaRPr lang="en-US" altLang="ko-KR" sz="525" b="1" dirty="0">
                      <a:latin typeface="+mj-lt"/>
                      <a:cs typeface="Arial" panose="020B0604020202020204" pitchFamily="34" charset="0"/>
                    </a:endParaRPr>
                  </a:p>
                  <a:p>
                    <a:r>
                      <a:rPr lang="en-US" altLang="ko-KR" sz="525" b="1" dirty="0">
                        <a:latin typeface="+mj-lt"/>
                        <a:cs typeface="Arial" panose="020B0604020202020204" pitchFamily="34" charset="0"/>
                      </a:rPr>
                      <a:t>M stage</a:t>
                    </a:r>
                    <a:endParaRPr lang="en-US" altLang="ko-KR" sz="525" b="1" dirty="0">
                      <a:latin typeface="+mj-lt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A9E65EF3-E210-4BD2-AE8A-C47DE43BE763}"/>
                    </a:ext>
                  </a:extLst>
                </p:cNvPr>
                <p:cNvSpPr txBox="1"/>
                <p:nvPr/>
              </p:nvSpPr>
              <p:spPr>
                <a:xfrm>
                  <a:off x="9330576" y="12648603"/>
                  <a:ext cx="304515" cy="4869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Arial" panose="020B0604020202020204" pitchFamily="34" charset="0"/>
                    </a:rPr>
                    <a:t>M0</a:t>
                  </a:r>
                  <a:endParaRPr lang="en-US" sz="525" b="1" dirty="0">
                    <a:latin typeface="+mj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A9E65EF3-E210-4BD2-AE8A-C47DE43BE763}"/>
                    </a:ext>
                  </a:extLst>
                </p:cNvPr>
                <p:cNvSpPr txBox="1"/>
                <p:nvPr/>
              </p:nvSpPr>
              <p:spPr>
                <a:xfrm>
                  <a:off x="7904975" y="13107408"/>
                  <a:ext cx="350245" cy="4869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Arial" panose="020B0604020202020204" pitchFamily="34" charset="0"/>
                    </a:rPr>
                    <a:t>M1</a:t>
                  </a:r>
                  <a:endParaRPr lang="en-US" sz="525" b="1" dirty="0">
                    <a:latin typeface="+mj-lt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04" name="Group 103"/>
              <p:cNvGrpSpPr/>
              <p:nvPr/>
            </p:nvGrpSpPr>
            <p:grpSpPr>
              <a:xfrm>
                <a:off x="704774" y="11960825"/>
                <a:ext cx="5295960" cy="3503528"/>
                <a:chOff x="3552420" y="11338401"/>
                <a:chExt cx="2988000" cy="2519390"/>
              </a:xfrm>
            </p:grpSpPr>
            <p:grpSp>
              <p:nvGrpSpPr>
                <p:cNvPr id="131" name="Group 130"/>
                <p:cNvGrpSpPr/>
                <p:nvPr/>
              </p:nvGrpSpPr>
              <p:grpSpPr>
                <a:xfrm>
                  <a:off x="3552420" y="11338401"/>
                  <a:ext cx="2988000" cy="2519390"/>
                  <a:chOff x="-3674176" y="6985938"/>
                  <a:chExt cx="2916321" cy="2439750"/>
                </a:xfrm>
              </p:grpSpPr>
              <p:pic>
                <p:nvPicPr>
                  <p:cNvPr id="134" name="그림 9">
                    <a:extLst>
                      <a:ext uri="{FF2B5EF4-FFF2-40B4-BE49-F238E27FC236}">
                        <a16:creationId xmlns:a16="http://schemas.microsoft.com/office/drawing/2014/main" id="{D2368606-9E95-40C4-987F-C21747F4E8C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1930" r="19969" b="19532"/>
                  <a:stretch/>
                </p:blipFill>
                <p:spPr bwMode="auto">
                  <a:xfrm>
                    <a:off x="-3674176" y="6985938"/>
                    <a:ext cx="2916321" cy="2439750"/>
                  </a:xfrm>
                  <a:prstGeom prst="rect">
                    <a:avLst/>
                  </a:prstGeom>
                  <a:noFill/>
                  <a:ln>
                    <a:solidFill>
                      <a:schemeClr val="bg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35" name="TextBox 134"/>
                  <p:cNvSpPr txBox="1"/>
                  <p:nvPr/>
                </p:nvSpPr>
                <p:spPr>
                  <a:xfrm>
                    <a:off x="-2335426" y="7001998"/>
                    <a:ext cx="1558573" cy="92176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ko-KR" sz="525" b="1" dirty="0">
                        <a:latin typeface="+mj-lt"/>
                      </a:rPr>
                      <a:t>                 P&lt;0.001</a:t>
                    </a:r>
                  </a:p>
                  <a:p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  <a:p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  <a:p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N stage</a:t>
                    </a:r>
                  </a:p>
                </p:txBody>
              </p:sp>
            </p:grpSp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5ECE7EF1-6908-41EC-8CC3-471B6DC4B246}"/>
                    </a:ext>
                  </a:extLst>
                </p:cNvPr>
                <p:cNvSpPr txBox="1"/>
                <p:nvPr/>
              </p:nvSpPr>
              <p:spPr>
                <a:xfrm>
                  <a:off x="5999234" y="12630004"/>
                  <a:ext cx="364622" cy="486994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N0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5ECE7EF1-6908-41EC-8CC3-471B6DC4B246}"/>
                    </a:ext>
                  </a:extLst>
                </p:cNvPr>
                <p:cNvSpPr txBox="1"/>
                <p:nvPr/>
              </p:nvSpPr>
              <p:spPr>
                <a:xfrm>
                  <a:off x="5767709" y="13130274"/>
                  <a:ext cx="383176" cy="486994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N1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5" name="Group 104"/>
              <p:cNvGrpSpPr/>
              <p:nvPr/>
            </p:nvGrpSpPr>
            <p:grpSpPr>
              <a:xfrm>
                <a:off x="6138717" y="628855"/>
                <a:ext cx="4707442" cy="3504376"/>
                <a:chOff x="6944159" y="2736397"/>
                <a:chExt cx="2655956" cy="2520000"/>
              </a:xfrm>
            </p:grpSpPr>
            <p:grpSp>
              <p:nvGrpSpPr>
                <p:cNvPr id="126" name="Group 125"/>
                <p:cNvGrpSpPr/>
                <p:nvPr/>
              </p:nvGrpSpPr>
              <p:grpSpPr>
                <a:xfrm>
                  <a:off x="6944159" y="2736397"/>
                  <a:ext cx="2518885" cy="2520000"/>
                  <a:chOff x="6790453" y="2747019"/>
                  <a:chExt cx="2518885" cy="2520000"/>
                </a:xfrm>
              </p:grpSpPr>
              <p:pic>
                <p:nvPicPr>
                  <p:cNvPr id="129" name="그림 6">
                    <a:extLst>
                      <a:ext uri="{FF2B5EF4-FFF2-40B4-BE49-F238E27FC236}">
                        <a16:creationId xmlns:a16="http://schemas.microsoft.com/office/drawing/2014/main" id="{708A584F-F970-4430-9A43-EBAA2DE6AF7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835" t="11448" r="26736" b="19774"/>
                  <a:stretch/>
                </p:blipFill>
                <p:spPr bwMode="auto">
                  <a:xfrm>
                    <a:off x="6790453" y="2747019"/>
                    <a:ext cx="2518885" cy="25200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30" name="TextBox 129">
                    <a:extLst>
                      <a:ext uri="{FF2B5EF4-FFF2-40B4-BE49-F238E27FC236}">
                        <a16:creationId xmlns:a16="http://schemas.microsoft.com/office/drawing/2014/main" id="{9A64BE34-63FF-426E-BD17-B6C0EEA88095}"/>
                      </a:ext>
                    </a:extLst>
                  </p:cNvPr>
                  <p:cNvSpPr txBox="1"/>
                  <p:nvPr/>
                </p:nvSpPr>
                <p:spPr>
                  <a:xfrm>
                    <a:off x="8821986" y="4032711"/>
                    <a:ext cx="487351" cy="4869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Female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27" name="TextBox 126"/>
                <p:cNvSpPr txBox="1"/>
                <p:nvPr/>
              </p:nvSpPr>
              <p:spPr>
                <a:xfrm>
                  <a:off x="8184460" y="2754746"/>
                  <a:ext cx="1278583" cy="9518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525" b="1" dirty="0">
                      <a:latin typeface="+mj-lt"/>
                    </a:rPr>
                    <a:t>                    P=0.909</a:t>
                  </a:r>
                </a:p>
                <a:p>
                  <a:pPr algn="ctr"/>
                  <a:endParaRPr lang="en-GB" altLang="ko-KR" sz="525" b="1" dirty="0">
                    <a:latin typeface="+mj-lt"/>
                  </a:endParaRPr>
                </a:p>
                <a:p>
                  <a:endParaRPr lang="en-GB" altLang="ko-KR" sz="525" b="1" dirty="0">
                    <a:latin typeface="+mj-lt"/>
                  </a:endParaRPr>
                </a:p>
                <a:p>
                  <a:endParaRPr lang="en-GB" altLang="ko-KR" sz="525" b="1" dirty="0">
                    <a:latin typeface="+mj-lt"/>
                  </a:endParaRPr>
                </a:p>
                <a:p>
                  <a:r>
                    <a:rPr lang="en-GB" altLang="ko-KR" sz="525" b="1" dirty="0">
                      <a:latin typeface="+mj-lt"/>
                    </a:rPr>
                    <a:t>Sex</a:t>
                  </a:r>
                  <a:endParaRPr lang="ko-KR" altLang="en-US" sz="525" b="1" dirty="0">
                    <a:latin typeface="+mj-lt"/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9A64BE34-63FF-426E-BD17-B6C0EEA88095}"/>
                    </a:ext>
                  </a:extLst>
                </p:cNvPr>
                <p:cNvSpPr txBox="1"/>
                <p:nvPr/>
              </p:nvSpPr>
              <p:spPr>
                <a:xfrm>
                  <a:off x="9180547" y="4375528"/>
                  <a:ext cx="419568" cy="4869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Male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6" name="Group 105"/>
              <p:cNvGrpSpPr/>
              <p:nvPr/>
            </p:nvGrpSpPr>
            <p:grpSpPr>
              <a:xfrm>
                <a:off x="751607" y="8281491"/>
                <a:ext cx="5331747" cy="3504376"/>
                <a:chOff x="3662523" y="8432137"/>
                <a:chExt cx="3008191" cy="2520000"/>
              </a:xfrm>
            </p:grpSpPr>
            <p:grpSp>
              <p:nvGrpSpPr>
                <p:cNvPr id="120" name="Group 119"/>
                <p:cNvGrpSpPr/>
                <p:nvPr/>
              </p:nvGrpSpPr>
              <p:grpSpPr>
                <a:xfrm>
                  <a:off x="3662523" y="8432137"/>
                  <a:ext cx="3008191" cy="2520000"/>
                  <a:chOff x="324911" y="8399465"/>
                  <a:chExt cx="2933246" cy="2441902"/>
                </a:xfrm>
              </p:grpSpPr>
              <p:pic>
                <p:nvPicPr>
                  <p:cNvPr id="124" name="그림 11">
                    <a:extLst>
                      <a:ext uri="{FF2B5EF4-FFF2-40B4-BE49-F238E27FC236}">
                        <a16:creationId xmlns:a16="http://schemas.microsoft.com/office/drawing/2014/main" id="{0AB44FEF-EF4B-4D3E-8303-4E14BE785D9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2413" r="14308" b="19774"/>
                  <a:stretch/>
                </p:blipFill>
                <p:spPr bwMode="auto">
                  <a:xfrm>
                    <a:off x="324911" y="8399465"/>
                    <a:ext cx="2913558" cy="244190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25" name="TextBox 124"/>
                  <p:cNvSpPr txBox="1"/>
                  <p:nvPr/>
                </p:nvSpPr>
                <p:spPr>
                  <a:xfrm>
                    <a:off x="1662743" y="8414619"/>
                    <a:ext cx="1595414" cy="9223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Sessile </a:t>
                    </a:r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&amp; </a:t>
                    </a:r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Solid   </a:t>
                    </a:r>
                    <a:r>
                      <a:rPr lang="en-US" altLang="ko-KR" sz="525" b="1" dirty="0">
                        <a:latin typeface="+mj-lt"/>
                      </a:rPr>
                      <a:t>P&lt;0.001</a:t>
                    </a:r>
                  </a:p>
                  <a:p>
                    <a:endParaRPr lang="en-GB" altLang="ko-KR" sz="525" b="1" dirty="0">
                      <a:latin typeface="+mj-lt"/>
                    </a:endParaRPr>
                  </a:p>
                  <a:p>
                    <a:r>
                      <a:rPr lang="en-GB" altLang="ko-KR" sz="525" b="1" dirty="0">
                        <a:latin typeface="+mj-lt"/>
                      </a:rPr>
                      <a:t>           Gross type</a:t>
                    </a:r>
                  </a:p>
                  <a:p>
                    <a:r>
                      <a:rPr lang="en-US" altLang="ko-KR" sz="525" b="1" dirty="0">
                        <a:latin typeface="+mj-lt"/>
                        <a:cs typeface="Arial" panose="020B0604020202020204" pitchFamily="34" charset="0"/>
                      </a:rPr>
                      <a:t>Infiltrative&gt;</a:t>
                    </a:r>
                    <a:r>
                      <a:rPr lang="en-US" altLang="ko-KR" sz="525" b="1" dirty="0" err="1">
                        <a:latin typeface="+mj-lt"/>
                        <a:cs typeface="Arial" panose="020B0604020202020204" pitchFamily="34" charset="0"/>
                      </a:rPr>
                      <a:t>Ulcerofungating</a:t>
                    </a:r>
                    <a:r>
                      <a:rPr lang="en-US" altLang="ko-KR" sz="525" b="1" dirty="0">
                        <a:latin typeface="+mj-lt"/>
                        <a:cs typeface="Arial" panose="020B0604020202020204" pitchFamily="34" charset="0"/>
                      </a:rPr>
                      <a:t>&gt;</a:t>
                    </a:r>
                    <a:r>
                      <a:rPr lang="en-US" altLang="ko-KR" sz="525" b="1" dirty="0" err="1">
                        <a:latin typeface="+mj-lt"/>
                        <a:cs typeface="Arial" panose="020B0604020202020204" pitchFamily="34" charset="0"/>
                      </a:rPr>
                      <a:t>fungating</a:t>
                    </a:r>
                    <a:r>
                      <a:rPr lang="en-US" altLang="ko-KR" sz="525" b="1" dirty="0">
                        <a:latin typeface="+mj-lt"/>
                        <a:cs typeface="Arial" panose="020B0604020202020204" pitchFamily="34" charset="0"/>
                      </a:rPr>
                      <a:t>&gt;sessile&amp; solid</a:t>
                    </a:r>
                    <a:endParaRPr lang="en-US" altLang="ko-KR" sz="525" b="1" dirty="0">
                      <a:latin typeface="+mj-lt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5622827" y="9968221"/>
                  <a:ext cx="1037636" cy="3320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 err="1">
                      <a:latin typeface="+mj-lt"/>
                      <a:cs typeface="Times New Roman" panose="02020603050405020304" pitchFamily="18" charset="0"/>
                    </a:rPr>
                    <a:t>Ulcerofungating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5772709" y="9585844"/>
                  <a:ext cx="851588" cy="3320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 err="1">
                      <a:latin typeface="+mj-lt"/>
                      <a:cs typeface="Times New Roman" panose="02020603050405020304" pitchFamily="18" charset="0"/>
                    </a:rPr>
                    <a:t>Fungating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4331244" y="10304305"/>
                  <a:ext cx="709047" cy="3320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Infiltrative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7" name="Group 106"/>
              <p:cNvGrpSpPr/>
              <p:nvPr/>
            </p:nvGrpSpPr>
            <p:grpSpPr>
              <a:xfrm>
                <a:off x="6210722" y="4400678"/>
                <a:ext cx="5006307" cy="3504376"/>
                <a:chOff x="7094892" y="5519247"/>
                <a:chExt cx="2824577" cy="2520000"/>
              </a:xfrm>
            </p:grpSpPr>
            <p:grpSp>
              <p:nvGrpSpPr>
                <p:cNvPr id="113" name="Group 112"/>
                <p:cNvGrpSpPr/>
                <p:nvPr/>
              </p:nvGrpSpPr>
              <p:grpSpPr>
                <a:xfrm>
                  <a:off x="7094892" y="5519247"/>
                  <a:ext cx="2824577" cy="2520000"/>
                  <a:chOff x="10186927" y="5685703"/>
                  <a:chExt cx="2754206" cy="2436728"/>
                </a:xfrm>
              </p:grpSpPr>
              <p:pic>
                <p:nvPicPr>
                  <p:cNvPr id="118" name="그림 6">
                    <a:extLst>
                      <a:ext uri="{FF2B5EF4-FFF2-40B4-BE49-F238E27FC236}">
                        <a16:creationId xmlns:a16="http://schemas.microsoft.com/office/drawing/2014/main" id="{56148EE3-1811-452B-970B-E98FE459454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497" t="13069" r="17778" b="19513"/>
                  <a:stretch/>
                </p:blipFill>
                <p:spPr bwMode="auto">
                  <a:xfrm>
                    <a:off x="10186927" y="5685703"/>
                    <a:ext cx="2754206" cy="24367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19" name="TextBox 118"/>
                  <p:cNvSpPr txBox="1"/>
                  <p:nvPr/>
                </p:nvSpPr>
                <p:spPr>
                  <a:xfrm>
                    <a:off x="11356714" y="5699783"/>
                    <a:ext cx="1472605" cy="77056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T0                  </a:t>
                    </a:r>
                    <a:r>
                      <a:rPr lang="en-US" altLang="ko-KR" sz="525" b="1" dirty="0">
                        <a:latin typeface="+mj-lt"/>
                      </a:rPr>
                      <a:t>P&lt;0.001</a:t>
                    </a:r>
                    <a:endParaRPr lang="en-US" altLang="ko-KR" sz="525" b="1" dirty="0">
                      <a:latin typeface="+mj-lt"/>
                    </a:endParaRPr>
                  </a:p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            </a:t>
                    </a:r>
                  </a:p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 </a:t>
                    </a:r>
                  </a:p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T-7 stage</a:t>
                    </a:r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9347655" y="6655583"/>
                  <a:ext cx="341187" cy="4869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T1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9170170" y="6799595"/>
                  <a:ext cx="345168" cy="4869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T2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8906623" y="7147206"/>
                  <a:ext cx="401009" cy="3320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T3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7718134" y="7130493"/>
                  <a:ext cx="373127" cy="4869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T4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10ED5E60-BEBB-4AD2-B113-7B834F4DB424}"/>
                  </a:ext>
                </a:extLst>
              </p:cNvPr>
              <p:cNvSpPr txBox="1"/>
              <p:nvPr/>
            </p:nvSpPr>
            <p:spPr>
              <a:xfrm>
                <a:off x="1202978" y="244799"/>
                <a:ext cx="521720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A</a:t>
                </a:r>
                <a:endParaRPr lang="en-US" sz="900" b="1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0A4146DC-4497-4450-B452-49B8FA9BA704}"/>
                  </a:ext>
                </a:extLst>
              </p:cNvPr>
              <p:cNvSpPr txBox="1"/>
              <p:nvPr/>
            </p:nvSpPr>
            <p:spPr>
              <a:xfrm>
                <a:off x="6290113" y="264298"/>
                <a:ext cx="638138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B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AAC337B8-92AA-4A5E-9D11-26ED14576443}"/>
                  </a:ext>
                </a:extLst>
              </p:cNvPr>
              <p:cNvSpPr txBox="1"/>
              <p:nvPr/>
            </p:nvSpPr>
            <p:spPr>
              <a:xfrm>
                <a:off x="1144770" y="11586493"/>
                <a:ext cx="638138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G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9EF7EE1A-D830-405A-B220-FDC47D670C2C}"/>
                  </a:ext>
                </a:extLst>
              </p:cNvPr>
              <p:cNvSpPr txBox="1"/>
              <p:nvPr/>
            </p:nvSpPr>
            <p:spPr>
              <a:xfrm>
                <a:off x="6290113" y="11555034"/>
                <a:ext cx="638138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H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15C90AE8-1BF2-4399-A383-F4F9BA99CB63}"/>
                  </a:ext>
                </a:extLst>
              </p:cNvPr>
              <p:cNvSpPr txBox="1"/>
              <p:nvPr/>
            </p:nvSpPr>
            <p:spPr>
              <a:xfrm>
                <a:off x="1173720" y="4075411"/>
                <a:ext cx="638138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C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65" name="TextBox 75">
            <a:extLst>
              <a:ext uri="{FF2B5EF4-FFF2-40B4-BE49-F238E27FC236}">
                <a16:creationId xmlns:a16="http://schemas.microsoft.com/office/drawing/2014/main" id="{7A1FE1BF-5739-49B6-A03B-AF7537DE2A5D}"/>
              </a:ext>
            </a:extLst>
          </p:cNvPr>
          <p:cNvSpPr txBox="1"/>
          <p:nvPr/>
        </p:nvSpPr>
        <p:spPr>
          <a:xfrm>
            <a:off x="4054272" y="6259646"/>
            <a:ext cx="4213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l" defTabSz="1828800" rtl="0" eaLnBrk="0" fontAlgn="base" hangingPunct="0">
              <a:spcBef>
                <a:spcPct val="0"/>
              </a:spcBef>
              <a:spcAft>
                <a:spcPct val="0"/>
              </a:spcAft>
              <a:defRPr kumimoji="1" sz="36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1pPr>
            <a:lvl2pPr marL="914400" indent="-457200" algn="l" defTabSz="1828800" rtl="0" eaLnBrk="0" fontAlgn="base" hangingPunct="0">
              <a:spcBef>
                <a:spcPct val="0"/>
              </a:spcBef>
              <a:spcAft>
                <a:spcPct val="0"/>
              </a:spcAft>
              <a:defRPr kumimoji="1" sz="36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1828800" indent="-914400" algn="l" defTabSz="1828800" rtl="0" eaLnBrk="0" fontAlgn="base" hangingPunct="0">
              <a:spcBef>
                <a:spcPct val="0"/>
              </a:spcBef>
              <a:spcAft>
                <a:spcPct val="0"/>
              </a:spcAft>
              <a:defRPr kumimoji="1" sz="36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2743200" indent="-1371600" algn="l" defTabSz="1828800" rtl="0" eaLnBrk="0" fontAlgn="base" hangingPunct="0">
              <a:spcBef>
                <a:spcPct val="0"/>
              </a:spcBef>
              <a:spcAft>
                <a:spcPct val="0"/>
              </a:spcAft>
              <a:defRPr kumimoji="1" sz="36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3657600" indent="-1828800" algn="l" defTabSz="1828800" rtl="0" eaLnBrk="0" fontAlgn="base" hangingPunct="0">
              <a:spcBef>
                <a:spcPct val="0"/>
              </a:spcBef>
              <a:spcAft>
                <a:spcPct val="0"/>
              </a:spcAft>
              <a:defRPr kumimoji="1" sz="36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36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36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36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3600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US" sz="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Kaplan-Meier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plots on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relationship between o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verall survival and clinical parameters in </a:t>
            </a:r>
            <a:r>
              <a:rPr lang="en-US" sz="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ko-KR" sz="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eriaullary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/pancreatic cancer patients.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significant relationship found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(A) age and (B) sex,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whereas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significant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(C) location, (D) T stage, (E)  gross type, (F) size, (G) N stage, and (H) M stage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</a:t>
            </a:r>
            <a:endParaRPr lang="en-US" sz="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086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>
            <a:extLst>
              <a:ext uri="{FF2B5EF4-FFF2-40B4-BE49-F238E27FC236}">
                <a16:creationId xmlns:a16="http://schemas.microsoft.com/office/drawing/2014/main" id="{7A1FE1BF-5739-49B6-A03B-AF7537DE2A5D}"/>
              </a:ext>
            </a:extLst>
          </p:cNvPr>
          <p:cNvSpPr txBox="1"/>
          <p:nvPr/>
        </p:nvSpPr>
        <p:spPr>
          <a:xfrm>
            <a:off x="3781732" y="6120230"/>
            <a:ext cx="469770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Kaplan-Meier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plots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relationship between o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verall survival and the pathological parameters in the </a:t>
            </a:r>
            <a:r>
              <a:rPr lang="en-US" sz="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ko-KR" sz="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eriampullary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/pancreatic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cancers patients.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relationship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(A) lymphatic invasion, (B) vascular Invasion, (C) perineural invasion, (E) histological differentiation, (F) </a:t>
            </a:r>
            <a:r>
              <a:rPr lang="en-US" sz="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pancreatobillary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/intestinal type,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(G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fibrosis, while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no significant difference according to (D) radial margin involvement, and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inflammation.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042008" y="495179"/>
            <a:ext cx="4177152" cy="5511446"/>
            <a:chOff x="1098154" y="648643"/>
            <a:chExt cx="11141007" cy="14699740"/>
          </a:xfrm>
        </p:grpSpPr>
        <p:grpSp>
          <p:nvGrpSpPr>
            <p:cNvPr id="12" name="Group 11"/>
            <p:cNvGrpSpPr/>
            <p:nvPr/>
          </p:nvGrpSpPr>
          <p:grpSpPr>
            <a:xfrm>
              <a:off x="1098154" y="648643"/>
              <a:ext cx="11141007" cy="14699740"/>
              <a:chOff x="686339" y="335535"/>
              <a:chExt cx="11141007" cy="14699740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686339" y="335535"/>
                <a:ext cx="11141007" cy="52331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ko-KR" altLang="en-US" sz="675" dirty="0"/>
              </a:p>
            </p:txBody>
          </p:sp>
          <p:grpSp>
            <p:nvGrpSpPr>
              <p:cNvPr id="100" name="Group 99"/>
              <p:cNvGrpSpPr/>
              <p:nvPr/>
            </p:nvGrpSpPr>
            <p:grpSpPr>
              <a:xfrm>
                <a:off x="764208" y="335535"/>
                <a:ext cx="10574373" cy="14699740"/>
                <a:chOff x="660183" y="207822"/>
                <a:chExt cx="10574373" cy="14699740"/>
              </a:xfrm>
            </p:grpSpPr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8D3B94F6-DA00-412A-BA69-4B86B1DBB620}"/>
                    </a:ext>
                  </a:extLst>
                </p:cNvPr>
                <p:cNvSpPr txBox="1"/>
                <p:nvPr/>
              </p:nvSpPr>
              <p:spPr>
                <a:xfrm>
                  <a:off x="3842440" y="13502564"/>
                  <a:ext cx="1394885" cy="461744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dirty="0">
                      <a:latin typeface="Arial Black" panose="020B0A04020102020204" pitchFamily="34" charset="0"/>
                      <a:cs typeface="Times New Roman" panose="02020603050405020304" pitchFamily="18" charset="0"/>
                    </a:rPr>
                    <a:t>Fibrosis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10ED5E60-BEBB-4AD2-B113-7B834F4DB424}"/>
                    </a:ext>
                  </a:extLst>
                </p:cNvPr>
                <p:cNvSpPr txBox="1"/>
                <p:nvPr/>
              </p:nvSpPr>
              <p:spPr>
                <a:xfrm>
                  <a:off x="1255062" y="207822"/>
                  <a:ext cx="635180" cy="6156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 Black" panose="020B0A04020102020204" pitchFamily="34" charset="0"/>
                      <a:cs typeface="Times New Roman" panose="02020603050405020304" pitchFamily="18" charset="0"/>
                    </a:rPr>
                    <a:t>A</a:t>
                  </a:r>
                  <a:endParaRPr lang="en-US" sz="900" b="1" dirty="0">
                    <a:latin typeface="Arial Black" panose="020B0A040201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0A4146DC-4497-4450-B452-49B8FA9BA704}"/>
                    </a:ext>
                  </a:extLst>
                </p:cNvPr>
                <p:cNvSpPr txBox="1"/>
                <p:nvPr/>
              </p:nvSpPr>
              <p:spPr>
                <a:xfrm>
                  <a:off x="6095098" y="249013"/>
                  <a:ext cx="635180" cy="6156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Arial Black" panose="020B0A04020102020204" pitchFamily="34" charset="0"/>
                      <a:cs typeface="Times New Roman" panose="02020603050405020304" pitchFamily="18" charset="0"/>
                    </a:rPr>
                    <a:t>B</a:t>
                  </a:r>
                  <a:endPara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107" name="그림 9">
                  <a:extLst>
                    <a:ext uri="{FF2B5EF4-FFF2-40B4-BE49-F238E27FC236}">
                      <a16:creationId xmlns:a16="http://schemas.microsoft.com/office/drawing/2014/main" id="{BEDB17E5-76BB-4869-AF06-F2E84C7A4A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1727" r="17508" b="20256"/>
                <a:stretch/>
              </p:blipFill>
              <p:spPr bwMode="auto">
                <a:xfrm>
                  <a:off x="710448" y="654859"/>
                  <a:ext cx="5350405" cy="35028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/>
              </p:spPr>
            </p:pic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B8E093EF-12FE-4816-8B5D-702F8962A487}"/>
                    </a:ext>
                  </a:extLst>
                </p:cNvPr>
                <p:cNvSpPr txBox="1"/>
                <p:nvPr/>
              </p:nvSpPr>
              <p:spPr>
                <a:xfrm>
                  <a:off x="4917360" y="2467523"/>
                  <a:ext cx="1112580" cy="4617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Absent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B8E093EF-12FE-4816-8B5D-702F8962A487}"/>
                    </a:ext>
                  </a:extLst>
                </p:cNvPr>
                <p:cNvSpPr txBox="1"/>
                <p:nvPr/>
              </p:nvSpPr>
              <p:spPr>
                <a:xfrm>
                  <a:off x="4487203" y="3165842"/>
                  <a:ext cx="1214859" cy="4617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Present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3131266" y="705055"/>
                  <a:ext cx="2703958" cy="13236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  P&lt;0.001</a:t>
                  </a:r>
                </a:p>
                <a:p>
                  <a:endParaRPr lang="en-GB" altLang="ko-KR" sz="525" b="1" dirty="0">
                    <a:latin typeface="+mj-lt"/>
                  </a:endParaRPr>
                </a:p>
                <a:p>
                  <a:endParaRPr lang="en-US" altLang="ko-KR" sz="525" b="1" dirty="0">
                    <a:latin typeface="+mj-lt"/>
                  </a:endParaRP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Lymphatic Invasion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14" name="Group 113"/>
                <p:cNvGrpSpPr/>
                <p:nvPr/>
              </p:nvGrpSpPr>
              <p:grpSpPr>
                <a:xfrm>
                  <a:off x="5690161" y="647994"/>
                  <a:ext cx="5073098" cy="3502800"/>
                  <a:chOff x="6451474" y="647994"/>
                  <a:chExt cx="5073098" cy="3502800"/>
                </a:xfrm>
              </p:grpSpPr>
              <p:pic>
                <p:nvPicPr>
                  <p:cNvPr id="186" name="그림 9">
                    <a:extLst>
                      <a:ext uri="{FF2B5EF4-FFF2-40B4-BE49-F238E27FC236}">
                        <a16:creationId xmlns:a16="http://schemas.microsoft.com/office/drawing/2014/main" id="{8B902178-C1D0-4A25-BA1E-C10A8FD6CAD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1689" r="29867" b="19774"/>
                  <a:stretch/>
                </p:blipFill>
                <p:spPr bwMode="auto">
                  <a:xfrm>
                    <a:off x="6451474" y="647994"/>
                    <a:ext cx="4469217" cy="35028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/>
                </p:spPr>
              </p:pic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B8E093EF-12FE-4816-8B5D-702F8962A487}"/>
                      </a:ext>
                    </a:extLst>
                  </p:cNvPr>
                  <p:cNvSpPr txBox="1"/>
                  <p:nvPr/>
                </p:nvSpPr>
                <p:spPr>
                  <a:xfrm>
                    <a:off x="7926848" y="3218229"/>
                    <a:ext cx="1010752" cy="6772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Present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8" name="TextBox 187">
                    <a:extLst>
                      <a:ext uri="{FF2B5EF4-FFF2-40B4-BE49-F238E27FC236}">
                        <a16:creationId xmlns:a16="http://schemas.microsoft.com/office/drawing/2014/main" id="{B8E093EF-12FE-4816-8B5D-702F8962A487}"/>
                      </a:ext>
                    </a:extLst>
                  </p:cNvPr>
                  <p:cNvSpPr txBox="1"/>
                  <p:nvPr/>
                </p:nvSpPr>
                <p:spPr>
                  <a:xfrm>
                    <a:off x="10579933" y="2641575"/>
                    <a:ext cx="944639" cy="6772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Absent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9" name="TextBox 188"/>
                  <p:cNvSpPr txBox="1"/>
                  <p:nvPr/>
                </p:nvSpPr>
                <p:spPr>
                  <a:xfrm>
                    <a:off x="8682611" y="703646"/>
                    <a:ext cx="2531883" cy="132367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ko-KR" sz="525" b="1" dirty="0">
                        <a:latin typeface="+mj-lt"/>
                      </a:rPr>
                      <a:t>                       P=0.003</a:t>
                    </a:r>
                  </a:p>
                  <a:p>
                    <a:pPr algn="ctr"/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  <a:p>
                    <a:pPr algn="ctr"/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  <a:p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Vascular Invasion</a:t>
                    </a:r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5" name="Group 114"/>
                <p:cNvGrpSpPr/>
                <p:nvPr/>
              </p:nvGrpSpPr>
              <p:grpSpPr>
                <a:xfrm>
                  <a:off x="5872699" y="7833762"/>
                  <a:ext cx="5361857" cy="3507204"/>
                  <a:chOff x="6606651" y="8731374"/>
                  <a:chExt cx="5361857" cy="3507204"/>
                </a:xfrm>
              </p:grpSpPr>
              <p:pic>
                <p:nvPicPr>
                  <p:cNvPr id="172" name="그림 9">
                    <a:extLst>
                      <a:ext uri="{FF2B5EF4-FFF2-40B4-BE49-F238E27FC236}">
                        <a16:creationId xmlns:a16="http://schemas.microsoft.com/office/drawing/2014/main" id="{18C28DAD-1D6E-47A5-ADA1-A9D25D19E3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493" t="12655" r="29861" b="20256"/>
                  <a:stretch/>
                </p:blipFill>
                <p:spPr bwMode="auto">
                  <a:xfrm>
                    <a:off x="6606651" y="8735780"/>
                    <a:ext cx="3998648" cy="35027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/>
                </p:spPr>
              </p:pic>
              <p:sp>
                <p:nvSpPr>
                  <p:cNvPr id="181" name="TextBox 180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9269452" y="10985315"/>
                    <a:ext cx="2624563" cy="4617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525" b="1" dirty="0" err="1">
                        <a:latin typeface="+mj-lt"/>
                        <a:cs typeface="Times New Roman" panose="02020603050405020304" pitchFamily="18" charset="0"/>
                      </a:rPr>
                      <a:t>Pancreatobiliary</a:t>
                    </a:r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 subtype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2" name="TextBox 181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9191359" y="10699255"/>
                    <a:ext cx="2777149" cy="4617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Prone to  </a:t>
                    </a:r>
                    <a:r>
                      <a:rPr lang="en-US" sz="525" b="1" dirty="0" err="1">
                        <a:latin typeface="+mj-lt"/>
                        <a:cs typeface="Times New Roman" panose="02020603050405020304" pitchFamily="18" charset="0"/>
                      </a:rPr>
                      <a:t>pancreatobiliary</a:t>
                    </a:r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 </a:t>
                    </a:r>
                  </a:p>
                </p:txBody>
              </p:sp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8882534" y="10371304"/>
                    <a:ext cx="2870227" cy="4617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Prone to intestinal subtype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" name="TextBox 183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9113095" y="10053793"/>
                    <a:ext cx="2074038" cy="4617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Intestinal subtype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5" name="TextBox 184"/>
                  <p:cNvSpPr txBox="1"/>
                  <p:nvPr/>
                </p:nvSpPr>
                <p:spPr>
                  <a:xfrm>
                    <a:off x="8617886" y="8731374"/>
                    <a:ext cx="2431244" cy="110818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525" b="1" dirty="0">
                        <a:latin typeface="+mj-lt"/>
                      </a:rPr>
                      <a:t> </a:t>
                    </a:r>
                    <a:r>
                      <a:rPr lang="en-US" altLang="ko-KR" sz="525" b="1" dirty="0">
                        <a:latin typeface="+mj-lt"/>
                      </a:rPr>
                      <a:t>                        P=0.002</a:t>
                    </a:r>
                  </a:p>
                  <a:p>
                    <a:endParaRPr lang="en-US" altLang="ko-KR" sz="525" b="1" dirty="0">
                      <a:latin typeface="+mj-lt"/>
                    </a:endParaRPr>
                  </a:p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ko-KR" sz="525" b="1" dirty="0" err="1">
                        <a:latin typeface="+mj-lt"/>
                        <a:cs typeface="Times New Roman" panose="02020603050405020304" pitchFamily="18" charset="0"/>
                      </a:rPr>
                      <a:t>Pancreatobillary</a:t>
                    </a:r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/</a:t>
                    </a:r>
                  </a:p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intestinal subtype</a:t>
                    </a:r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7" name="Group 116"/>
                <p:cNvGrpSpPr/>
                <p:nvPr/>
              </p:nvGrpSpPr>
              <p:grpSpPr>
                <a:xfrm>
                  <a:off x="699673" y="7769077"/>
                  <a:ext cx="4929552" cy="3536140"/>
                  <a:chOff x="790762" y="8759510"/>
                  <a:chExt cx="4929552" cy="3536140"/>
                </a:xfrm>
              </p:grpSpPr>
              <p:pic>
                <p:nvPicPr>
                  <p:cNvPr id="167" name="그림 9">
                    <a:extLst>
                      <a:ext uri="{FF2B5EF4-FFF2-40B4-BE49-F238E27FC236}">
                        <a16:creationId xmlns:a16="http://schemas.microsoft.com/office/drawing/2014/main" id="{EC6E3DE2-AF82-4EAF-95C3-CADF6C288FB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-1" t="12413" r="29890" b="19533"/>
                  <a:stretch/>
                </p:blipFill>
                <p:spPr bwMode="auto">
                  <a:xfrm>
                    <a:off x="790762" y="8792850"/>
                    <a:ext cx="4347137" cy="35028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/>
                </p:spPr>
              </p:pic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3668504" y="10429672"/>
                    <a:ext cx="1999014" cy="4617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Well differentiated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9" name="TextBox 168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3098285" y="10755980"/>
                    <a:ext cx="2516509" cy="4617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Moderately differentiated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0" name="TextBox 169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1968879" y="11353513"/>
                    <a:ext cx="2091174" cy="4617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Poorly differentiated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1" name="TextBox 170"/>
                  <p:cNvSpPr txBox="1"/>
                  <p:nvPr/>
                </p:nvSpPr>
                <p:spPr>
                  <a:xfrm>
                    <a:off x="3051864" y="8759510"/>
                    <a:ext cx="2668450" cy="110818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525" b="1" dirty="0">
                        <a:latin typeface="+mj-lt"/>
                      </a:rPr>
                      <a:t>                         P=0.007</a:t>
                    </a:r>
                  </a:p>
                  <a:p>
                    <a:endParaRPr lang="en-US" altLang="ko-KR" sz="525" b="1" dirty="0">
                      <a:latin typeface="+mj-lt"/>
                    </a:endParaRPr>
                  </a:p>
                  <a:p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Histological differentiation</a:t>
                    </a:r>
                    <a:endParaRPr lang="en-US" altLang="ko-KR" sz="525" b="1" dirty="0">
                      <a:latin typeface="+mj-lt"/>
                    </a:endParaRPr>
                  </a:p>
                </p:txBody>
              </p:sp>
            </p:grpSp>
            <p:grpSp>
              <p:nvGrpSpPr>
                <p:cNvPr id="120" name="Group 119"/>
                <p:cNvGrpSpPr/>
                <p:nvPr/>
              </p:nvGrpSpPr>
              <p:grpSpPr>
                <a:xfrm>
                  <a:off x="660183" y="11333015"/>
                  <a:ext cx="4948980" cy="3502800"/>
                  <a:chOff x="699674" y="12779268"/>
                  <a:chExt cx="4948980" cy="3502800"/>
                </a:xfrm>
              </p:grpSpPr>
              <p:pic>
                <p:nvPicPr>
                  <p:cNvPr id="162" name="그림 11">
                    <a:extLst>
                      <a:ext uri="{FF2B5EF4-FFF2-40B4-BE49-F238E27FC236}">
                        <a16:creationId xmlns:a16="http://schemas.microsoft.com/office/drawing/2014/main" id="{8101E633-86B5-4B29-BF39-FF67F9C7ED0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0483" r="25566" b="19533"/>
                  <a:stretch/>
                </p:blipFill>
                <p:spPr bwMode="auto">
                  <a:xfrm>
                    <a:off x="699674" y="12779268"/>
                    <a:ext cx="4614436" cy="35028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/>
                </p:spPr>
              </p:pic>
              <p:sp>
                <p:nvSpPr>
                  <p:cNvPr id="163" name="TextBox 162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3234442" y="14488519"/>
                    <a:ext cx="819420" cy="4617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Mild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" name="TextBox 163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4271681" y="14707736"/>
                    <a:ext cx="1376973" cy="4617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Moderate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5" name="TextBox 164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2971968" y="15077515"/>
                    <a:ext cx="1115677" cy="4617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Severe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6" name="TextBox 165"/>
                  <p:cNvSpPr txBox="1"/>
                  <p:nvPr/>
                </p:nvSpPr>
                <p:spPr>
                  <a:xfrm>
                    <a:off x="3570082" y="12834806"/>
                    <a:ext cx="1859379" cy="89270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Absent      </a:t>
                    </a:r>
                    <a:r>
                      <a:rPr lang="en-US" altLang="ko-KR" sz="525" b="1" dirty="0">
                        <a:latin typeface="+mj-lt"/>
                      </a:rPr>
                      <a:t>P=0.001</a:t>
                    </a:r>
                    <a:endParaRPr lang="en-US" altLang="ko-KR" sz="525" b="1" dirty="0">
                      <a:latin typeface="+mj-lt"/>
                    </a:endParaRPr>
                  </a:p>
                  <a:p>
                    <a:endParaRPr lang="en-GB" altLang="ko-KR" sz="525" b="1" dirty="0">
                      <a:latin typeface="+mj-lt"/>
                    </a:endParaRPr>
                  </a:p>
                  <a:p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</p:grpSp>
            <p:pic>
              <p:nvPicPr>
                <p:cNvPr id="121" name="그림 9">
                  <a:extLst>
                    <a:ext uri="{FF2B5EF4-FFF2-40B4-BE49-F238E27FC236}">
                      <a16:creationId xmlns:a16="http://schemas.microsoft.com/office/drawing/2014/main" id="{CDA75263-3DF8-49EC-84FF-F0ED075F61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1726" r="26473" b="20015"/>
                <a:stretch/>
              </p:blipFill>
              <p:spPr bwMode="auto">
                <a:xfrm>
                  <a:off x="707487" y="4196072"/>
                  <a:ext cx="4699364" cy="35028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/>
              </p:spPr>
            </p:pic>
            <p:sp>
              <p:nvSpPr>
                <p:cNvPr id="123" name="TextBox 122"/>
                <p:cNvSpPr txBox="1"/>
                <p:nvPr/>
              </p:nvSpPr>
              <p:spPr>
                <a:xfrm>
                  <a:off x="2775572" y="4276987"/>
                  <a:ext cx="2678863" cy="13236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       P&lt;0.001</a:t>
                  </a: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 </a:t>
                  </a:r>
                </a:p>
                <a:p>
                  <a:pPr algn="ctr"/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    Perineural </a:t>
                  </a:r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Invasion</a:t>
                  </a:r>
                </a:p>
                <a:p>
                  <a:endParaRPr lang="ko-KR" altLang="en-US" sz="525" dirty="0">
                    <a:latin typeface="+mj-lt"/>
                  </a:endParaRPr>
                </a:p>
              </p:txBody>
            </p:sp>
            <p:grpSp>
              <p:nvGrpSpPr>
                <p:cNvPr id="126" name="Group 125"/>
                <p:cNvGrpSpPr/>
                <p:nvPr/>
              </p:nvGrpSpPr>
              <p:grpSpPr>
                <a:xfrm>
                  <a:off x="5835222" y="11404762"/>
                  <a:ext cx="5062408" cy="3502800"/>
                  <a:chOff x="5850682" y="12769026"/>
                  <a:chExt cx="5062408" cy="3502800"/>
                </a:xfrm>
              </p:grpSpPr>
              <p:pic>
                <p:nvPicPr>
                  <p:cNvPr id="152" name="그림 9">
                    <a:extLst>
                      <a:ext uri="{FF2B5EF4-FFF2-40B4-BE49-F238E27FC236}">
                        <a16:creationId xmlns:a16="http://schemas.microsoft.com/office/drawing/2014/main" id="{FE1E0404-AE1F-4FCE-96FE-CCE47F05487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380" t="11689" r="30090" b="20015"/>
                  <a:stretch/>
                </p:blipFill>
                <p:spPr bwMode="auto">
                  <a:xfrm>
                    <a:off x="5850682" y="12769026"/>
                    <a:ext cx="4252148" cy="35028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/>
                </p:spPr>
              </p:pic>
              <p:sp>
                <p:nvSpPr>
                  <p:cNvPr id="156" name="TextBox 155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9451604" y="15074389"/>
                    <a:ext cx="879033" cy="6772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A</a:t>
                    </a:r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bsent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9765920" y="14785176"/>
                    <a:ext cx="1147170" cy="6772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Moderate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8" name="TextBox 157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9400160" y="13971696"/>
                    <a:ext cx="930476" cy="6772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Severe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1" name="TextBox 160"/>
                  <p:cNvSpPr txBox="1"/>
                  <p:nvPr/>
                </p:nvSpPr>
                <p:spPr>
                  <a:xfrm>
                    <a:off x="7936757" y="12830951"/>
                    <a:ext cx="2393883" cy="132367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ko-KR" sz="525" b="1" dirty="0">
                        <a:latin typeface="+mj-lt"/>
                      </a:rPr>
                      <a:t>                       P=0.063</a:t>
                    </a:r>
                  </a:p>
                  <a:p>
                    <a:pPr algn="ctr"/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  <a:p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  <a:p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Inflammation</a:t>
                    </a:r>
                  </a:p>
                </p:txBody>
              </p:sp>
            </p:grp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4204220" y="5658936"/>
                  <a:ext cx="1107280" cy="4617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Absent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4152678" y="6512913"/>
                  <a:ext cx="1210360" cy="4617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Present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29" name="Group 128"/>
                <p:cNvGrpSpPr/>
                <p:nvPr/>
              </p:nvGrpSpPr>
              <p:grpSpPr>
                <a:xfrm>
                  <a:off x="5740283" y="4046155"/>
                  <a:ext cx="5157347" cy="3502800"/>
                  <a:chOff x="6440900" y="4673382"/>
                  <a:chExt cx="5157347" cy="3502800"/>
                </a:xfrm>
              </p:grpSpPr>
              <p:pic>
                <p:nvPicPr>
                  <p:cNvPr id="145" name="그림 9">
                    <a:extLst>
                      <a:ext uri="{FF2B5EF4-FFF2-40B4-BE49-F238E27FC236}">
                        <a16:creationId xmlns:a16="http://schemas.microsoft.com/office/drawing/2014/main" id="{D69B0B5A-6308-49A5-B6EB-6C5FE81582C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1139" r="29892" b="20256"/>
                  <a:stretch/>
                </p:blipFill>
                <p:spPr bwMode="auto">
                  <a:xfrm>
                    <a:off x="6440900" y="4673382"/>
                    <a:ext cx="4491103" cy="35028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/>
                </p:spPr>
              </p:pic>
              <p:sp>
                <p:nvSpPr>
                  <p:cNvPr id="146" name="TextBox 145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10619922" y="6712005"/>
                    <a:ext cx="978325" cy="4617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Absent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7" name="TextBox 146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8003398" y="6991040"/>
                    <a:ext cx="1237130" cy="4617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25" b="1" dirty="0">
                        <a:latin typeface="+mj-lt"/>
                        <a:cs typeface="Times New Roman" panose="02020603050405020304" pitchFamily="18" charset="0"/>
                      </a:rPr>
                      <a:t>Present</a:t>
                    </a:r>
                    <a:endParaRPr lang="en-US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8" name="TextBox 147"/>
                  <p:cNvSpPr txBox="1"/>
                  <p:nvPr/>
                </p:nvSpPr>
                <p:spPr>
                  <a:xfrm>
                    <a:off x="8584550" y="4744477"/>
                    <a:ext cx="2608875" cy="132367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525" b="1" dirty="0">
                        <a:latin typeface="+mj-lt"/>
                      </a:rPr>
                      <a:t>                         P=0.096</a:t>
                    </a:r>
                  </a:p>
                  <a:p>
                    <a:endParaRPr lang="en-GB" altLang="ko-KR" sz="525" b="1" dirty="0">
                      <a:latin typeface="+mj-lt"/>
                    </a:endParaRPr>
                  </a:p>
                  <a:p>
                    <a:endParaRPr lang="en-GB" altLang="ko-KR" sz="525" b="1" dirty="0">
                      <a:latin typeface="+mj-lt"/>
                    </a:endParaRPr>
                  </a:p>
                  <a:p>
                    <a:endParaRPr lang="en-US" altLang="ko-KR" sz="525" b="1" dirty="0">
                      <a:latin typeface="+mj-lt"/>
                    </a:endParaRPr>
                  </a:p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Radial margin </a:t>
                    </a:r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involvement</a:t>
                    </a:r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8421C2DF-CFC3-4846-AECE-1BE7B1996054}"/>
                    </a:ext>
                  </a:extLst>
                </p:cNvPr>
                <p:cNvSpPr txBox="1"/>
                <p:nvPr/>
              </p:nvSpPr>
              <p:spPr>
                <a:xfrm>
                  <a:off x="6123468" y="3815323"/>
                  <a:ext cx="635180" cy="6156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Arial Black" panose="020B0A04020102020204" pitchFamily="34" charset="0"/>
                      <a:cs typeface="Times New Roman" panose="02020603050405020304" pitchFamily="18" charset="0"/>
                    </a:rPr>
                    <a:t>D</a:t>
                  </a:r>
                  <a:endPara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15C90AE8-1BF2-4399-A383-F4F9BA99CB63}"/>
                    </a:ext>
                  </a:extLst>
                </p:cNvPr>
                <p:cNvSpPr txBox="1"/>
                <p:nvPr/>
              </p:nvSpPr>
              <p:spPr>
                <a:xfrm>
                  <a:off x="1091399" y="3909326"/>
                  <a:ext cx="635180" cy="6156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Arial Black" panose="020B0A04020102020204" pitchFamily="34" charset="0"/>
                      <a:cs typeface="Times New Roman" panose="02020603050405020304" pitchFamily="18" charset="0"/>
                    </a:rPr>
                    <a:t>C</a:t>
                  </a:r>
                  <a:endPara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6B67F517-86E4-4BD6-B6EE-D357CC46F37B}"/>
                    </a:ext>
                  </a:extLst>
                </p:cNvPr>
                <p:cNvSpPr txBox="1"/>
                <p:nvPr/>
              </p:nvSpPr>
              <p:spPr>
                <a:xfrm>
                  <a:off x="6029697" y="7415374"/>
                  <a:ext cx="635180" cy="6156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 Black" panose="020B0A04020102020204" pitchFamily="34" charset="0"/>
                      <a:cs typeface="Times New Roman" panose="02020603050405020304" pitchFamily="18" charset="0"/>
                    </a:rPr>
                    <a:t>F</a:t>
                  </a:r>
                  <a:endParaRPr lang="en-US" sz="900" b="1" dirty="0">
                    <a:latin typeface="Arial Black" panose="020B0A040201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39FFDA67-38E6-42AE-87F4-F5F3965D5D7F}"/>
                    </a:ext>
                  </a:extLst>
                </p:cNvPr>
                <p:cNvSpPr txBox="1"/>
                <p:nvPr/>
              </p:nvSpPr>
              <p:spPr>
                <a:xfrm>
                  <a:off x="1091399" y="7442965"/>
                  <a:ext cx="635180" cy="6156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Arial Black" panose="020B0A04020102020204" pitchFamily="34" charset="0"/>
                      <a:cs typeface="Times New Roman" panose="02020603050405020304" pitchFamily="18" charset="0"/>
                    </a:rPr>
                    <a:t>E</a:t>
                  </a:r>
                  <a:endPara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AAC337B8-92AA-4A5E-9D11-26ED14576443}"/>
                    </a:ext>
                  </a:extLst>
                </p:cNvPr>
                <p:cNvSpPr txBox="1"/>
                <p:nvPr/>
              </p:nvSpPr>
              <p:spPr>
                <a:xfrm>
                  <a:off x="976633" y="11087723"/>
                  <a:ext cx="635180" cy="6156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Arial Black" panose="020B0A04020102020204" pitchFamily="34" charset="0"/>
                      <a:cs typeface="Times New Roman" panose="02020603050405020304" pitchFamily="18" charset="0"/>
                    </a:rPr>
                    <a:t>G</a:t>
                  </a:r>
                  <a:endPara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9EF7EE1A-D830-405A-B220-FDC47D670C2C}"/>
                    </a:ext>
                  </a:extLst>
                </p:cNvPr>
                <p:cNvSpPr txBox="1"/>
                <p:nvPr/>
              </p:nvSpPr>
              <p:spPr>
                <a:xfrm>
                  <a:off x="6026998" y="11111999"/>
                  <a:ext cx="635180" cy="6156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Arial Black" panose="020B0A04020102020204" pitchFamily="34" charset="0"/>
                      <a:cs typeface="Times New Roman" panose="02020603050405020304" pitchFamily="18" charset="0"/>
                    </a:rPr>
                    <a:t>H</a:t>
                  </a:r>
                  <a:endPara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BB5D9038-49D6-4BDD-BA6C-6FEE27EF9936}"/>
                </a:ext>
              </a:extLst>
            </p:cNvPr>
            <p:cNvSpPr txBox="1"/>
            <p:nvPr/>
          </p:nvSpPr>
          <p:spPr>
            <a:xfrm>
              <a:off x="3654470" y="12765823"/>
              <a:ext cx="916279" cy="677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525" b="1" dirty="0"/>
                <a:t>Fibrosis</a:t>
              </a:r>
              <a:endParaRPr lang="ko-KR" altLang="en-US" sz="525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711238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>
            <a:extLst>
              <a:ext uri="{FF2B5EF4-FFF2-40B4-BE49-F238E27FC236}">
                <a16:creationId xmlns:a16="http://schemas.microsoft.com/office/drawing/2014/main" id="{7A1FE1BF-5739-49B6-A03B-AF7537DE2A5D}"/>
              </a:ext>
            </a:extLst>
          </p:cNvPr>
          <p:cNvSpPr txBox="1"/>
          <p:nvPr/>
        </p:nvSpPr>
        <p:spPr>
          <a:xfrm>
            <a:off x="3747147" y="3890510"/>
            <a:ext cx="4697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S4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Kaplan-Meier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plots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survival analysis on the relationship between overall survival and expression level of the IHC markers in </a:t>
            </a:r>
            <a:r>
              <a:rPr lang="en-US" sz="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ko-KR" sz="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eriampullary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/pancreatic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cancers patients.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significant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 according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CK20, (B) CDX2, (C) FGFR1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(D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VEGF,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294606" y="675172"/>
            <a:ext cx="3401787" cy="2907152"/>
            <a:chOff x="-12799390" y="1800771"/>
            <a:chExt cx="9073008" cy="7753752"/>
          </a:xfrm>
        </p:grpSpPr>
        <p:sp>
          <p:nvSpPr>
            <p:cNvPr id="8" name="TextBox 7"/>
            <p:cNvSpPr txBox="1"/>
            <p:nvPr/>
          </p:nvSpPr>
          <p:spPr>
            <a:xfrm>
              <a:off x="-12799390" y="1800771"/>
              <a:ext cx="9073008" cy="5233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ko-KR" altLang="en-US" sz="675" dirty="0"/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-12785857" y="1800771"/>
              <a:ext cx="8856444" cy="7753752"/>
              <a:chOff x="1170165" y="312974"/>
              <a:chExt cx="8856444" cy="7753752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8953127" y="3067319"/>
                <a:ext cx="415181" cy="5233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ko-KR" altLang="en-US" sz="675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0ED5E60-BEBB-4AD2-B113-7B834F4DB424}"/>
                  </a:ext>
                </a:extLst>
              </p:cNvPr>
              <p:cNvSpPr txBox="1"/>
              <p:nvPr/>
            </p:nvSpPr>
            <p:spPr>
              <a:xfrm>
                <a:off x="1313691" y="326662"/>
                <a:ext cx="661782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A</a:t>
                </a:r>
                <a:endParaRPr lang="en-US" sz="900" b="1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A4146DC-4497-4450-B452-49B8FA9BA704}"/>
                  </a:ext>
                </a:extLst>
              </p:cNvPr>
              <p:cNvSpPr txBox="1"/>
              <p:nvPr/>
            </p:nvSpPr>
            <p:spPr>
              <a:xfrm>
                <a:off x="5851636" y="312974"/>
                <a:ext cx="661782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B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3" name="Group 42"/>
              <p:cNvGrpSpPr/>
              <p:nvPr/>
            </p:nvGrpSpPr>
            <p:grpSpPr>
              <a:xfrm>
                <a:off x="5490620" y="4563926"/>
                <a:ext cx="4277772" cy="3502800"/>
                <a:chOff x="6997551" y="5442830"/>
                <a:chExt cx="2344226" cy="2394772"/>
              </a:xfrm>
            </p:grpSpPr>
            <p:pic>
              <p:nvPicPr>
                <p:cNvPr id="74" name="그림 9">
                  <a:extLst>
                    <a:ext uri="{FF2B5EF4-FFF2-40B4-BE49-F238E27FC236}">
                      <a16:creationId xmlns:a16="http://schemas.microsoft.com/office/drawing/2014/main" id="{4AE4319A-4E08-4EB8-B1E7-CBE3377313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138" t="12171" r="30398" b="20257"/>
                <a:stretch/>
              </p:blipFill>
              <p:spPr bwMode="auto">
                <a:xfrm>
                  <a:off x="6997551" y="5442830"/>
                  <a:ext cx="2249248" cy="23947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7" name="TextBox 76"/>
                <p:cNvSpPr txBox="1"/>
                <p:nvPr/>
              </p:nvSpPr>
              <p:spPr>
                <a:xfrm>
                  <a:off x="8181366" y="5456869"/>
                  <a:ext cx="1128740" cy="9049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P=0.03</a:t>
                  </a: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VEGF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endParaRPr lang="en-US" altLang="ko-KR" sz="525" b="1" dirty="0">
                    <a:latin typeface="+mj-lt"/>
                  </a:endParaRP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8921678" y="6760058"/>
                  <a:ext cx="252616" cy="46300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3+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8047127" y="7026830"/>
                  <a:ext cx="396525" cy="31568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1+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9088663" y="6840115"/>
                  <a:ext cx="253114" cy="46300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2+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>
                <a:off x="5634120" y="770490"/>
                <a:ext cx="4392489" cy="3573150"/>
                <a:chOff x="3443874" y="2620757"/>
                <a:chExt cx="2407091" cy="2442869"/>
              </a:xfrm>
            </p:grpSpPr>
            <p:grpSp>
              <p:nvGrpSpPr>
                <p:cNvPr id="65" name="Group 64"/>
                <p:cNvGrpSpPr/>
                <p:nvPr/>
              </p:nvGrpSpPr>
              <p:grpSpPr>
                <a:xfrm>
                  <a:off x="3443874" y="2620757"/>
                  <a:ext cx="2304765" cy="2442869"/>
                  <a:chOff x="-228801" y="2914608"/>
                  <a:chExt cx="2304765" cy="2442869"/>
                </a:xfrm>
              </p:grpSpPr>
              <p:pic>
                <p:nvPicPr>
                  <p:cNvPr id="70" name="그림 9">
                    <a:extLst>
                      <a:ext uri="{FF2B5EF4-FFF2-40B4-BE49-F238E27FC236}">
                        <a16:creationId xmlns:a16="http://schemas.microsoft.com/office/drawing/2014/main" id="{9339FE1C-9ABD-4577-9A01-3C506C6DABA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476" t="11139" r="29655" b="20739"/>
                  <a:stretch/>
                </p:blipFill>
                <p:spPr bwMode="auto">
                  <a:xfrm>
                    <a:off x="-228801" y="2914608"/>
                    <a:ext cx="2288709" cy="244286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71" name="TextBox 70"/>
                  <p:cNvSpPr txBox="1"/>
                  <p:nvPr/>
                </p:nvSpPr>
                <p:spPr>
                  <a:xfrm>
                    <a:off x="915552" y="2932348"/>
                    <a:ext cx="1160412" cy="75763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525" b="1" dirty="0">
                        <a:latin typeface="+mj-lt"/>
                      </a:rPr>
                      <a:t>                 P&lt;0.001</a:t>
                    </a:r>
                  </a:p>
                  <a:p>
                    <a:endParaRPr lang="en-GB" altLang="ko-KR" sz="525" b="1" dirty="0">
                      <a:latin typeface="+mj-lt"/>
                    </a:endParaRPr>
                  </a:p>
                  <a:p>
                    <a:endParaRPr lang="en-GB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CDX2</a:t>
                    </a:r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5581155" y="4156192"/>
                  <a:ext cx="269810" cy="46300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1+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5328202" y="4071022"/>
                  <a:ext cx="252953" cy="46300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2+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5008356" y="3571972"/>
                  <a:ext cx="319846" cy="46300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3+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5411336" y="4357039"/>
                  <a:ext cx="337303" cy="31568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525" b="1" dirty="0">
                      <a:latin typeface="+mj-lt"/>
                      <a:cs typeface="Times New Roman" panose="02020603050405020304" pitchFamily="18" charset="0"/>
                    </a:rPr>
                    <a:t>0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5" name="Group 44"/>
              <p:cNvGrpSpPr/>
              <p:nvPr/>
            </p:nvGrpSpPr>
            <p:grpSpPr>
              <a:xfrm>
                <a:off x="1170165" y="743255"/>
                <a:ext cx="4305815" cy="3502800"/>
                <a:chOff x="7422015" y="2752048"/>
                <a:chExt cx="2359593" cy="2394772"/>
              </a:xfrm>
            </p:grpSpPr>
            <p:grpSp>
              <p:nvGrpSpPr>
                <p:cNvPr id="55" name="Group 54"/>
                <p:cNvGrpSpPr/>
                <p:nvPr/>
              </p:nvGrpSpPr>
              <p:grpSpPr>
                <a:xfrm>
                  <a:off x="7422015" y="2752048"/>
                  <a:ext cx="2359593" cy="2394772"/>
                  <a:chOff x="362634" y="8662936"/>
                  <a:chExt cx="2307420" cy="2321431"/>
                </a:xfrm>
              </p:grpSpPr>
              <p:pic>
                <p:nvPicPr>
                  <p:cNvPr id="63" name="그림 9">
                    <a:extLst>
                      <a:ext uri="{FF2B5EF4-FFF2-40B4-BE49-F238E27FC236}">
                        <a16:creationId xmlns:a16="http://schemas.microsoft.com/office/drawing/2014/main" id="{82F5424F-F8DE-4A68-AE05-69E1B514CD6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333" t="11726" r="30083" b="20015"/>
                  <a:stretch/>
                </p:blipFill>
                <p:spPr bwMode="auto">
                  <a:xfrm>
                    <a:off x="362634" y="8662936"/>
                    <a:ext cx="2199514" cy="23214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64" name="TextBox 63"/>
                  <p:cNvSpPr txBox="1"/>
                  <p:nvPr/>
                </p:nvSpPr>
                <p:spPr>
                  <a:xfrm>
                    <a:off x="1458040" y="8683735"/>
                    <a:ext cx="1212014" cy="73443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525" b="1" dirty="0">
                        <a:latin typeface="+mj-lt"/>
                      </a:rPr>
                      <a:t>                    P=0.029</a:t>
                    </a:r>
                  </a:p>
                  <a:p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  <a:p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 CK20</a:t>
                    </a:r>
                    <a:endParaRPr lang="en-US" altLang="ko-KR" sz="525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8573783" y="3988197"/>
                  <a:ext cx="348611" cy="46300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1+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9519727" y="3839929"/>
                  <a:ext cx="261881" cy="46300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2+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8933249" y="3433092"/>
                  <a:ext cx="313660" cy="46300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3+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9362079" y="4382539"/>
                  <a:ext cx="230263" cy="31568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525" b="1" dirty="0">
                      <a:latin typeface="+mj-lt"/>
                      <a:cs typeface="Times New Roman" panose="02020603050405020304" pitchFamily="18" charset="0"/>
                    </a:rPr>
                    <a:t>0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6" name="Group 45"/>
              <p:cNvGrpSpPr/>
              <p:nvPr/>
            </p:nvGrpSpPr>
            <p:grpSpPr>
              <a:xfrm>
                <a:off x="1170165" y="4507339"/>
                <a:ext cx="4521840" cy="3502800"/>
                <a:chOff x="3541730" y="5424882"/>
                <a:chExt cx="2477975" cy="2394772"/>
              </a:xfrm>
            </p:grpSpPr>
            <p:grpSp>
              <p:nvGrpSpPr>
                <p:cNvPr id="49" name="Group 48"/>
                <p:cNvGrpSpPr/>
                <p:nvPr/>
              </p:nvGrpSpPr>
              <p:grpSpPr>
                <a:xfrm>
                  <a:off x="3541730" y="5424882"/>
                  <a:ext cx="2477975" cy="2394772"/>
                  <a:chOff x="3541730" y="5424882"/>
                  <a:chExt cx="2477975" cy="2394772"/>
                </a:xfrm>
              </p:grpSpPr>
              <p:pic>
                <p:nvPicPr>
                  <p:cNvPr id="51" name="그림 9">
                    <a:extLst>
                      <a:ext uri="{FF2B5EF4-FFF2-40B4-BE49-F238E27FC236}">
                        <a16:creationId xmlns:a16="http://schemas.microsoft.com/office/drawing/2014/main" id="{FF0BBF19-C700-4CF4-AA7B-27F50422E3F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408" t="11689" r="29858" b="20015"/>
                  <a:stretch/>
                </p:blipFill>
                <p:spPr bwMode="auto">
                  <a:xfrm>
                    <a:off x="3541730" y="5424882"/>
                    <a:ext cx="2288710" cy="23947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54950EAE-80AD-4B6A-86A5-1BA96DFAF486}"/>
                      </a:ext>
                    </a:extLst>
                  </p:cNvPr>
                  <p:cNvSpPr txBox="1"/>
                  <p:nvPr/>
                </p:nvSpPr>
                <p:spPr>
                  <a:xfrm>
                    <a:off x="3949416" y="6979198"/>
                    <a:ext cx="396525" cy="31568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25" dirty="0">
                        <a:latin typeface="+mj-lt"/>
                        <a:cs typeface="Times New Roman" panose="02020603050405020304" pitchFamily="18" charset="0"/>
                      </a:rPr>
                      <a:t>1+</a:t>
                    </a:r>
                    <a:endParaRPr lang="en-US" sz="525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54950EAE-80AD-4B6A-86A5-1BA96DFAF486}"/>
                      </a:ext>
                    </a:extLst>
                  </p:cNvPr>
                  <p:cNvSpPr txBox="1"/>
                  <p:nvPr/>
                </p:nvSpPr>
                <p:spPr>
                  <a:xfrm>
                    <a:off x="5673225" y="6859283"/>
                    <a:ext cx="346480" cy="46300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25" dirty="0">
                        <a:latin typeface="+mj-lt"/>
                        <a:cs typeface="Times New Roman" panose="02020603050405020304" pitchFamily="18" charset="0"/>
                      </a:rPr>
                      <a:t>2+</a:t>
                    </a:r>
                    <a:endParaRPr lang="en-US" sz="525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54950EAE-80AD-4B6A-86A5-1BA96DFAF486}"/>
                      </a:ext>
                    </a:extLst>
                  </p:cNvPr>
                  <p:cNvSpPr txBox="1"/>
                  <p:nvPr/>
                </p:nvSpPr>
                <p:spPr>
                  <a:xfrm>
                    <a:off x="5485007" y="6735719"/>
                    <a:ext cx="388428" cy="31568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25" dirty="0">
                        <a:latin typeface="+mj-lt"/>
                        <a:cs typeface="Times New Roman" panose="02020603050405020304" pitchFamily="18" charset="0"/>
                      </a:rPr>
                      <a:t>3+</a:t>
                    </a:r>
                    <a:endParaRPr lang="en-US" sz="525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50" name="TextBox 49"/>
                <p:cNvSpPr txBox="1"/>
                <p:nvPr/>
              </p:nvSpPr>
              <p:spPr>
                <a:xfrm>
                  <a:off x="4717963" y="5462068"/>
                  <a:ext cx="1118878" cy="75763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dirty="0">
                      <a:latin typeface="+mj-lt"/>
                    </a:rPr>
                    <a:t>                  </a:t>
                  </a:r>
                  <a:r>
                    <a:rPr lang="en-US" altLang="ko-KR" sz="525" b="1" dirty="0">
                      <a:latin typeface="+mj-lt"/>
                    </a:rPr>
                    <a:t>P&lt;0.001</a:t>
                  </a:r>
                </a:p>
                <a:p>
                  <a:endParaRPr lang="en-GB" altLang="ko-KR" sz="525" dirty="0">
                    <a:latin typeface="+mj-lt"/>
                  </a:endParaRPr>
                </a:p>
                <a:p>
                  <a:endParaRPr lang="en-US" altLang="ko-KR" sz="525" dirty="0">
                    <a:latin typeface="+mj-lt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FGFR-1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5C90AE8-1BF2-4399-A383-F4F9BA99CB63}"/>
                  </a:ext>
                </a:extLst>
              </p:cNvPr>
              <p:cNvSpPr txBox="1"/>
              <p:nvPr/>
            </p:nvSpPr>
            <p:spPr>
              <a:xfrm>
                <a:off x="1313691" y="4145864"/>
                <a:ext cx="661782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C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421C2DF-CFC3-4846-AECE-1BE7B1996054}"/>
                  </a:ext>
                </a:extLst>
              </p:cNvPr>
              <p:cNvSpPr txBox="1"/>
              <p:nvPr/>
            </p:nvSpPr>
            <p:spPr>
              <a:xfrm>
                <a:off x="5906601" y="4172810"/>
                <a:ext cx="675189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D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17575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>
            <a:extLst>
              <a:ext uri="{FF2B5EF4-FFF2-40B4-BE49-F238E27FC236}">
                <a16:creationId xmlns:a16="http://schemas.microsoft.com/office/drawing/2014/main" id="{7A1FE1BF-5739-49B6-A03B-AF7537DE2A5D}"/>
              </a:ext>
            </a:extLst>
          </p:cNvPr>
          <p:cNvSpPr txBox="1"/>
          <p:nvPr/>
        </p:nvSpPr>
        <p:spPr>
          <a:xfrm>
            <a:off x="3735462" y="6334170"/>
            <a:ext cx="4736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igure  S5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Kaplan-Meier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plots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relationship between disease free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survival and clinical parameter in recurrent 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Periampullary/Pancreatic cancers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patients.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 was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no relationship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(A)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age, (B) sex, (E)  gross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type, and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stage.While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</a:t>
            </a:r>
            <a:r>
              <a:rPr lang="en-US" altLang="ko-KR" sz="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relationshipaccording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(C) location, (D) T stage, (F) Size, and (G) N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stage. </a:t>
            </a:r>
            <a:endParaRPr lang="en-US" sz="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1" name="Straight Connector 90"/>
          <p:cNvCxnSpPr/>
          <p:nvPr/>
        </p:nvCxnSpPr>
        <p:spPr>
          <a:xfrm flipH="1">
            <a:off x="5757024" y="32568"/>
            <a:ext cx="26998" cy="6384392"/>
          </a:xfrm>
          <a:prstGeom prst="line">
            <a:avLst/>
          </a:prstGeom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flipH="1">
            <a:off x="5907012" y="114494"/>
            <a:ext cx="26998" cy="618261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4091601" y="370978"/>
            <a:ext cx="3684819" cy="5499785"/>
            <a:chOff x="-12799390" y="864667"/>
            <a:chExt cx="9827890" cy="14668640"/>
          </a:xfrm>
        </p:grpSpPr>
        <p:sp>
          <p:nvSpPr>
            <p:cNvPr id="15" name="TextBox 14"/>
            <p:cNvSpPr txBox="1"/>
            <p:nvPr/>
          </p:nvSpPr>
          <p:spPr>
            <a:xfrm>
              <a:off x="-12799390" y="864667"/>
              <a:ext cx="9827890" cy="5233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ko-KR" altLang="en-US" sz="675" dirty="0"/>
            </a:p>
          </p:txBody>
        </p:sp>
        <p:grpSp>
          <p:nvGrpSpPr>
            <p:cNvPr id="193" name="Group 192"/>
            <p:cNvGrpSpPr/>
            <p:nvPr/>
          </p:nvGrpSpPr>
          <p:grpSpPr>
            <a:xfrm>
              <a:off x="-12799390" y="880046"/>
              <a:ext cx="9827890" cy="14653261"/>
              <a:chOff x="791741" y="201403"/>
              <a:chExt cx="9827890" cy="14653261"/>
            </a:xfrm>
          </p:grpSpPr>
          <p:sp>
            <p:nvSpPr>
              <p:cNvPr id="194" name="TextBox 193"/>
              <p:cNvSpPr txBox="1"/>
              <p:nvPr/>
            </p:nvSpPr>
            <p:spPr>
              <a:xfrm>
                <a:off x="9381715" y="2581918"/>
                <a:ext cx="412186" cy="46174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ko-KR" altLang="en-US" sz="525" dirty="0">
                  <a:latin typeface="Arial Black" panose="020B0A04020102020204" pitchFamily="34" charset="0"/>
                </a:endParaRPr>
              </a:p>
            </p:txBody>
          </p:sp>
          <p:grpSp>
            <p:nvGrpSpPr>
              <p:cNvPr id="195" name="Group 194"/>
              <p:cNvGrpSpPr/>
              <p:nvPr/>
            </p:nvGrpSpPr>
            <p:grpSpPr>
              <a:xfrm>
                <a:off x="954139" y="519392"/>
                <a:ext cx="4978799" cy="3502800"/>
                <a:chOff x="3957128" y="2686489"/>
                <a:chExt cx="3128868" cy="2826712"/>
              </a:xfrm>
            </p:grpSpPr>
            <p:pic>
              <p:nvPicPr>
                <p:cNvPr id="245" name="그림 10">
                  <a:extLst>
                    <a:ext uri="{FF2B5EF4-FFF2-40B4-BE49-F238E27FC236}">
                      <a16:creationId xmlns:a16="http://schemas.microsoft.com/office/drawing/2014/main" id="{584A4F2C-AC30-449C-A6A4-A6744E7540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67" t="11689" r="30739" b="19792"/>
                <a:stretch/>
              </p:blipFill>
              <p:spPr bwMode="auto">
                <a:xfrm>
                  <a:off x="3957128" y="2686489"/>
                  <a:ext cx="2579396" cy="28267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46" name="TextBox 245"/>
                <p:cNvSpPr txBox="1"/>
                <p:nvPr/>
              </p:nvSpPr>
              <p:spPr>
                <a:xfrm>
                  <a:off x="5307092" y="2696177"/>
                  <a:ext cx="1529901" cy="10681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   </a:t>
                  </a:r>
                  <a:r>
                    <a:rPr lang="en-US" altLang="ko-KR" sz="525" b="1" dirty="0"/>
                    <a:t>P=0.061</a:t>
                  </a:r>
                  <a:endParaRPr lang="en-US" altLang="ko-KR" sz="525" b="1" dirty="0"/>
                </a:p>
                <a:p>
                  <a:endParaRPr lang="en-GB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Age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endParaRPr lang="ko-KR" altLang="en-US" sz="525" b="1" dirty="0">
                    <a:latin typeface="+mj-lt"/>
                  </a:endParaRPr>
                </a:p>
              </p:txBody>
            </p:sp>
            <p:sp>
              <p:nvSpPr>
                <p:cNvPr id="247" name="TextBox 246">
                  <a:extLst>
                    <a:ext uri="{FF2B5EF4-FFF2-40B4-BE49-F238E27FC236}">
                      <a16:creationId xmlns:a16="http://schemas.microsoft.com/office/drawing/2014/main" id="{95230834-C4B6-45C5-A88B-C8A49CA6C558}"/>
                    </a:ext>
                  </a:extLst>
                </p:cNvPr>
                <p:cNvSpPr txBox="1"/>
                <p:nvPr/>
              </p:nvSpPr>
              <p:spPr>
                <a:xfrm>
                  <a:off x="6391565" y="3908739"/>
                  <a:ext cx="694431" cy="3726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Age&lt;74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8" name="TextBox 247">
                  <a:extLst>
                    <a:ext uri="{FF2B5EF4-FFF2-40B4-BE49-F238E27FC236}">
                      <a16:creationId xmlns:a16="http://schemas.microsoft.com/office/drawing/2014/main" id="{95230834-C4B6-45C5-A88B-C8A49CA6C558}"/>
                    </a:ext>
                  </a:extLst>
                </p:cNvPr>
                <p:cNvSpPr txBox="1"/>
                <p:nvPr/>
              </p:nvSpPr>
              <p:spPr>
                <a:xfrm>
                  <a:off x="6185238" y="4302274"/>
                  <a:ext cx="636532" cy="5465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Age&gt;74</a:t>
                  </a:r>
                </a:p>
              </p:txBody>
            </p:sp>
          </p:grpSp>
          <p:grpSp>
            <p:nvGrpSpPr>
              <p:cNvPr id="196" name="Group 195"/>
              <p:cNvGrpSpPr/>
              <p:nvPr/>
            </p:nvGrpSpPr>
            <p:grpSpPr>
              <a:xfrm>
                <a:off x="5985971" y="503967"/>
                <a:ext cx="4559026" cy="3495822"/>
                <a:chOff x="7232249" y="2674572"/>
                <a:chExt cx="2601558" cy="2520000"/>
              </a:xfrm>
            </p:grpSpPr>
            <p:pic>
              <p:nvPicPr>
                <p:cNvPr id="241" name="그림 9">
                  <a:extLst>
                    <a:ext uri="{FF2B5EF4-FFF2-40B4-BE49-F238E27FC236}">
                      <a16:creationId xmlns:a16="http://schemas.microsoft.com/office/drawing/2014/main" id="{BC486E46-CCA0-44DD-B763-9C4E4AC53F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85" t="11930" r="31540" b="20757"/>
                <a:stretch/>
              </p:blipFill>
              <p:spPr bwMode="auto">
                <a:xfrm>
                  <a:off x="7232249" y="2674572"/>
                  <a:ext cx="2342163" cy="25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9A64BE34-63FF-426E-BD17-B6C0EEA88095}"/>
                    </a:ext>
                  </a:extLst>
                </p:cNvPr>
                <p:cNvSpPr txBox="1"/>
                <p:nvPr/>
              </p:nvSpPr>
              <p:spPr>
                <a:xfrm>
                  <a:off x="9277684" y="3812070"/>
                  <a:ext cx="483914" cy="4881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Female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3" name="TextBox 242"/>
                <p:cNvSpPr txBox="1"/>
                <p:nvPr/>
              </p:nvSpPr>
              <p:spPr>
                <a:xfrm>
                  <a:off x="8402449" y="2707903"/>
                  <a:ext cx="1431356" cy="79884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     P=0.898</a:t>
                  </a: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Sex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4" name="TextBox 243">
                  <a:extLst>
                    <a:ext uri="{FF2B5EF4-FFF2-40B4-BE49-F238E27FC236}">
                      <a16:creationId xmlns:a16="http://schemas.microsoft.com/office/drawing/2014/main" id="{9A64BE34-63FF-426E-BD17-B6C0EEA88095}"/>
                    </a:ext>
                  </a:extLst>
                </p:cNvPr>
                <p:cNvSpPr txBox="1"/>
                <p:nvPr/>
              </p:nvSpPr>
              <p:spPr>
                <a:xfrm>
                  <a:off x="9474662" y="4224479"/>
                  <a:ext cx="359145" cy="64351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Male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7" name="Group 196"/>
              <p:cNvGrpSpPr/>
              <p:nvPr/>
            </p:nvGrpSpPr>
            <p:grpSpPr>
              <a:xfrm>
                <a:off x="880902" y="4060876"/>
                <a:ext cx="4565543" cy="3532231"/>
                <a:chOff x="3982429" y="5590432"/>
                <a:chExt cx="2577456" cy="2520000"/>
              </a:xfrm>
            </p:grpSpPr>
            <p:pic>
              <p:nvPicPr>
                <p:cNvPr id="236" name="그림 9">
                  <a:extLst>
                    <a:ext uri="{FF2B5EF4-FFF2-40B4-BE49-F238E27FC236}">
                      <a16:creationId xmlns:a16="http://schemas.microsoft.com/office/drawing/2014/main" id="{D1AA3ED1-FBFB-40F3-96BD-E44D593E7F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186" t="12954" r="29570" b="19774"/>
                <a:stretch/>
              </p:blipFill>
              <p:spPr bwMode="auto">
                <a:xfrm>
                  <a:off x="3982429" y="5590432"/>
                  <a:ext cx="2439108" cy="25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37" name="TextBox 236"/>
                <p:cNvSpPr txBox="1"/>
                <p:nvPr/>
              </p:nvSpPr>
              <p:spPr>
                <a:xfrm>
                  <a:off x="4890243" y="5615408"/>
                  <a:ext cx="1669642" cy="10980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</a:t>
                  </a:r>
                </a:p>
                <a:p>
                  <a:endParaRPr lang="en-US" altLang="ko-KR" sz="525" b="1" dirty="0">
                    <a:latin typeface="+mj-lt"/>
                  </a:endParaRPr>
                </a:p>
                <a:p>
                  <a:r>
                    <a:rPr lang="en-US" altLang="ko-KR" sz="525" b="1" dirty="0">
                      <a:latin typeface="+mj-lt"/>
                    </a:rPr>
                    <a:t>                      P&lt;0.006</a:t>
                  </a:r>
                </a:p>
                <a:p>
                  <a:r>
                    <a:rPr lang="en-US" altLang="ko-KR" sz="525" b="1" dirty="0">
                      <a:latin typeface="+mj-lt"/>
                      <a:cs typeface="Arial" panose="020B0604020202020204" pitchFamily="34" charset="0"/>
                    </a:rPr>
                    <a:t>        Location</a:t>
                  </a:r>
                </a:p>
                <a:p>
                  <a:r>
                    <a:rPr lang="en-US" altLang="ko-KR" sz="525" b="1" dirty="0">
                      <a:latin typeface="+mj-lt"/>
                      <a:cs typeface="Arial" panose="020B0604020202020204" pitchFamily="34" charset="0"/>
                    </a:rPr>
                    <a:t> </a:t>
                  </a:r>
                  <a:r>
                    <a:rPr lang="en-US" altLang="ko-KR" sz="525" b="1" dirty="0">
                      <a:latin typeface="+mj-lt"/>
                      <a:cs typeface="Arial" panose="020B0604020202020204" pitchFamily="34" charset="0"/>
                    </a:rPr>
                    <a:t>Pancreas&lt;CBD&lt;AOV</a:t>
                  </a:r>
                  <a:endParaRPr lang="en-US" altLang="ko-KR" sz="525" b="1" dirty="0">
                    <a:latin typeface="+mj-lt"/>
                    <a:cs typeface="Arial" panose="020B0604020202020204" pitchFamily="34" charset="0"/>
                  </a:endParaRPr>
                </a:p>
                <a:p>
                  <a:endParaRPr lang="ko-KR" altLang="en-US" sz="525" b="1" dirty="0">
                    <a:latin typeface="+mj-lt"/>
                  </a:endParaRPr>
                </a:p>
              </p:txBody>
            </p:sp>
            <p:sp>
              <p:nvSpPr>
                <p:cNvPr id="238" name="TextBox 237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6055752" y="6502527"/>
                  <a:ext cx="343016" cy="63688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AOV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9" name="TextBox 238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6210048" y="7104707"/>
                  <a:ext cx="329402" cy="63688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CBD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0" name="TextBox 239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5020037" y="7045265"/>
                  <a:ext cx="698895" cy="32942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Pancreas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8" name="Group 197"/>
              <p:cNvGrpSpPr/>
              <p:nvPr/>
            </p:nvGrpSpPr>
            <p:grpSpPr>
              <a:xfrm>
                <a:off x="5927885" y="4176742"/>
                <a:ext cx="4617111" cy="3511800"/>
                <a:chOff x="7410330" y="5573377"/>
                <a:chExt cx="2577387" cy="2520000"/>
              </a:xfrm>
            </p:grpSpPr>
            <p:pic>
              <p:nvPicPr>
                <p:cNvPr id="230" name="그림 9">
                  <a:extLst>
                    <a:ext uri="{FF2B5EF4-FFF2-40B4-BE49-F238E27FC236}">
                      <a16:creationId xmlns:a16="http://schemas.microsoft.com/office/drawing/2014/main" id="{374A4004-CFC6-4646-87A7-E938415A663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225" t="13069" r="30620" b="19774"/>
                <a:stretch/>
              </p:blipFill>
              <p:spPr bwMode="auto">
                <a:xfrm>
                  <a:off x="7410330" y="5573377"/>
                  <a:ext cx="2411799" cy="25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31" name="TextBox 230"/>
                <p:cNvSpPr txBox="1"/>
                <p:nvPr/>
              </p:nvSpPr>
              <p:spPr>
                <a:xfrm>
                  <a:off x="8626058" y="5578590"/>
                  <a:ext cx="1361659" cy="79521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T0                     </a:t>
                  </a:r>
                  <a:r>
                    <a:rPr lang="en-US" altLang="ko-KR" sz="525" b="1" dirty="0">
                      <a:latin typeface="+mj-lt"/>
                    </a:rPr>
                    <a:t>P=0.119</a:t>
                  </a:r>
                </a:p>
                <a:p>
                  <a:endParaRPr lang="en-GB" altLang="ko-KR" sz="525" b="1" dirty="0">
                    <a:latin typeface="+mj-lt"/>
                  </a:endParaRP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T stage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9686537" y="6534243"/>
                  <a:ext cx="230542" cy="4859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T1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3" name="TextBox 232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9486186" y="6882097"/>
                  <a:ext cx="258951" cy="4859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T2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4" name="TextBox 233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9220842" y="7006396"/>
                  <a:ext cx="247896" cy="4859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T3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7748925" y="6534241"/>
                  <a:ext cx="284207" cy="4859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dirty="0">
                      <a:latin typeface="Arial Black" panose="020B0A04020102020204" pitchFamily="34" charset="0"/>
                      <a:cs typeface="Times New Roman" panose="02020603050405020304" pitchFamily="18" charset="0"/>
                    </a:rPr>
                    <a:t>T4</a:t>
                  </a:r>
                  <a:endParaRPr lang="en-US" sz="525" dirty="0">
                    <a:latin typeface="Arial Black" panose="020B0A0402010202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9" name="Group 198"/>
              <p:cNvGrpSpPr/>
              <p:nvPr/>
            </p:nvGrpSpPr>
            <p:grpSpPr>
              <a:xfrm>
                <a:off x="5906536" y="7737308"/>
                <a:ext cx="4713095" cy="3534556"/>
                <a:chOff x="7389389" y="8453376"/>
                <a:chExt cx="2644222" cy="2519852"/>
              </a:xfrm>
            </p:grpSpPr>
            <p:pic>
              <p:nvPicPr>
                <p:cNvPr id="226" name="그림 9">
                  <a:extLst>
                    <a:ext uri="{FF2B5EF4-FFF2-40B4-BE49-F238E27FC236}">
                      <a16:creationId xmlns:a16="http://schemas.microsoft.com/office/drawing/2014/main" id="{0540C6E8-217A-4E21-A035-052A89B086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13" t="12104" r="29316" b="19291"/>
                <a:stretch/>
              </p:blipFill>
              <p:spPr bwMode="auto">
                <a:xfrm>
                  <a:off x="7389389" y="8453376"/>
                  <a:ext cx="2343152" cy="25198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7" name="TextBox 226"/>
                <p:cNvSpPr txBox="1"/>
                <p:nvPr/>
              </p:nvSpPr>
              <p:spPr>
                <a:xfrm>
                  <a:off x="8599135" y="8469200"/>
                  <a:ext cx="1367915" cy="79004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    P=0.045</a:t>
                  </a: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Size 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8" name="TextBox 227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9519365" y="9753643"/>
                  <a:ext cx="514246" cy="48280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Size&lt;1.5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9" name="TextBox 228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8983742" y="9918552"/>
                  <a:ext cx="546228" cy="48280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Size&gt;1.5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00" name="Group 199"/>
              <p:cNvGrpSpPr/>
              <p:nvPr/>
            </p:nvGrpSpPr>
            <p:grpSpPr>
              <a:xfrm>
                <a:off x="842894" y="7569383"/>
                <a:ext cx="4690681" cy="3578458"/>
                <a:chOff x="3929620" y="8344925"/>
                <a:chExt cx="2638322" cy="2623465"/>
              </a:xfrm>
            </p:grpSpPr>
            <p:pic>
              <p:nvPicPr>
                <p:cNvPr id="219" name="그림 10">
                  <a:extLst>
                    <a:ext uri="{FF2B5EF4-FFF2-40B4-BE49-F238E27FC236}">
                      <a16:creationId xmlns:a16="http://schemas.microsoft.com/office/drawing/2014/main" id="{440A0996-8538-4554-8754-927A8CED65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65" t="12655" r="29094" b="19533"/>
                <a:stretch/>
              </p:blipFill>
              <p:spPr bwMode="auto">
                <a:xfrm>
                  <a:off x="3929620" y="8448390"/>
                  <a:ext cx="2389596" cy="25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0" name="TextBox 219"/>
                <p:cNvSpPr txBox="1"/>
                <p:nvPr/>
              </p:nvSpPr>
              <p:spPr>
                <a:xfrm>
                  <a:off x="5455654" y="8412666"/>
                  <a:ext cx="1112288" cy="6544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P=0.236</a:t>
                  </a:r>
                </a:p>
                <a:p>
                  <a:endParaRPr lang="en-GB" altLang="ko-KR" sz="525" b="1" dirty="0">
                    <a:latin typeface="+mj-lt"/>
                  </a:endParaRPr>
                </a:p>
                <a:p>
                  <a:endParaRPr lang="en-GB" altLang="ko-KR" sz="525" b="1" dirty="0">
                    <a:latin typeface="+mj-lt"/>
                  </a:endParaRPr>
                </a:p>
              </p:txBody>
            </p:sp>
            <p:sp>
              <p:nvSpPr>
                <p:cNvPr id="221" name="TextBox 220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4391216" y="8344925"/>
                  <a:ext cx="1123635" cy="33851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Sessile &amp; Solid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2" name="TextBox 221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5155612" y="9581313"/>
                  <a:ext cx="1003510" cy="33851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 err="1">
                      <a:latin typeface="+mj-lt"/>
                      <a:cs typeface="Times New Roman" panose="02020603050405020304" pitchFamily="18" charset="0"/>
                    </a:rPr>
                    <a:t>Ulcerofungating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3" name="TextBox 222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5926129" y="9411298"/>
                  <a:ext cx="591158" cy="4964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 err="1">
                      <a:latin typeface="+mj-lt"/>
                      <a:cs typeface="Times New Roman" panose="02020603050405020304" pitchFamily="18" charset="0"/>
                    </a:rPr>
                    <a:t>Fungating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4" name="TextBox 223">
                  <a:extLst>
                    <a:ext uri="{FF2B5EF4-FFF2-40B4-BE49-F238E27FC236}">
                      <a16:creationId xmlns:a16="http://schemas.microsoft.com/office/drawing/2014/main" id="{998206EC-C4E0-4D41-AE5D-1990D47CCAE3}"/>
                    </a:ext>
                  </a:extLst>
                </p:cNvPr>
                <p:cNvSpPr txBox="1"/>
                <p:nvPr/>
              </p:nvSpPr>
              <p:spPr>
                <a:xfrm>
                  <a:off x="5905612" y="9884489"/>
                  <a:ext cx="611678" cy="4964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Infiltrative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5" name="TextBox 224">
                  <a:extLst>
                    <a:ext uri="{FF2B5EF4-FFF2-40B4-BE49-F238E27FC236}">
                      <a16:creationId xmlns:a16="http://schemas.microsoft.com/office/drawing/2014/main" id="{9B50F5FC-210D-467F-9397-6EF4EE71BC78}"/>
                    </a:ext>
                  </a:extLst>
                </p:cNvPr>
                <p:cNvSpPr txBox="1"/>
                <p:nvPr/>
              </p:nvSpPr>
              <p:spPr>
                <a:xfrm>
                  <a:off x="4716616" y="8690145"/>
                  <a:ext cx="1470789" cy="65446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            Gross type</a:t>
                  </a:r>
                </a:p>
                <a:p>
                  <a:r>
                    <a:rPr lang="en-US" sz="525" b="1" dirty="0">
                      <a:latin typeface="+mj-lt"/>
                      <a:cs typeface="Arial" panose="020B0604020202020204" pitchFamily="34" charset="0"/>
                    </a:rPr>
                    <a:t>Infiltrative&gt;</a:t>
                  </a:r>
                  <a:r>
                    <a:rPr lang="en-US" sz="525" b="1" dirty="0" err="1">
                      <a:latin typeface="+mj-lt"/>
                      <a:cs typeface="Arial" panose="020B0604020202020204" pitchFamily="34" charset="0"/>
                    </a:rPr>
                    <a:t>Ulcerofungating</a:t>
                  </a:r>
                  <a:r>
                    <a:rPr lang="en-US" sz="525" b="1" dirty="0">
                      <a:latin typeface="+mj-lt"/>
                      <a:cs typeface="Arial" panose="020B0604020202020204" pitchFamily="34" charset="0"/>
                    </a:rPr>
                    <a:t>&gt;</a:t>
                  </a:r>
                  <a:r>
                    <a:rPr lang="en-US" sz="525" b="1" dirty="0" err="1">
                      <a:latin typeface="+mj-lt"/>
                      <a:cs typeface="Arial" panose="020B0604020202020204" pitchFamily="34" charset="0"/>
                    </a:rPr>
                    <a:t>fungating</a:t>
                  </a:r>
                  <a:r>
                    <a:rPr lang="en-US" sz="525" b="1" dirty="0">
                      <a:latin typeface="+mj-lt"/>
                      <a:cs typeface="Arial" panose="020B0604020202020204" pitchFamily="34" charset="0"/>
                    </a:rPr>
                    <a:t>&gt;sessile&amp; solid</a:t>
                  </a:r>
                  <a:endParaRPr lang="en-US" sz="525" b="1" dirty="0">
                    <a:latin typeface="+mj-lt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01" name="Group 200"/>
              <p:cNvGrpSpPr/>
              <p:nvPr/>
            </p:nvGrpSpPr>
            <p:grpSpPr>
              <a:xfrm>
                <a:off x="791741" y="11257604"/>
                <a:ext cx="4684720" cy="3527110"/>
                <a:chOff x="3960080" y="11360709"/>
                <a:chExt cx="2626575" cy="2520000"/>
              </a:xfrm>
            </p:grpSpPr>
            <p:pic>
              <p:nvPicPr>
                <p:cNvPr id="215" name="그림 10">
                  <a:extLst>
                    <a:ext uri="{FF2B5EF4-FFF2-40B4-BE49-F238E27FC236}">
                      <a16:creationId xmlns:a16="http://schemas.microsoft.com/office/drawing/2014/main" id="{94275A5D-7051-46FA-9609-8D8FBB887D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08" t="11930" r="32879" b="19532"/>
                <a:stretch/>
              </p:blipFill>
              <p:spPr bwMode="auto">
                <a:xfrm>
                  <a:off x="3960080" y="11360709"/>
                  <a:ext cx="2341612" cy="25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6" name="TextBox 215"/>
                <p:cNvSpPr txBox="1"/>
                <p:nvPr/>
              </p:nvSpPr>
              <p:spPr>
                <a:xfrm>
                  <a:off x="5175578" y="11382070"/>
                  <a:ext cx="1411077" cy="79176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     P&lt;0.001</a:t>
                  </a: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 N stage</a:t>
                  </a:r>
                </a:p>
              </p:txBody>
            </p:sp>
            <p:sp>
              <p:nvSpPr>
                <p:cNvPr id="217" name="TextBox 216">
                  <a:extLst>
                    <a:ext uri="{FF2B5EF4-FFF2-40B4-BE49-F238E27FC236}">
                      <a16:creationId xmlns:a16="http://schemas.microsoft.com/office/drawing/2014/main" id="{5ECE7EF1-6908-41EC-8CC3-471B6DC4B246}"/>
                    </a:ext>
                  </a:extLst>
                </p:cNvPr>
                <p:cNvSpPr txBox="1"/>
                <p:nvPr/>
              </p:nvSpPr>
              <p:spPr>
                <a:xfrm>
                  <a:off x="6233380" y="12580325"/>
                  <a:ext cx="262106" cy="4838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N0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8" name="TextBox 217">
                  <a:extLst>
                    <a:ext uri="{FF2B5EF4-FFF2-40B4-BE49-F238E27FC236}">
                      <a16:creationId xmlns:a16="http://schemas.microsoft.com/office/drawing/2014/main" id="{5ECE7EF1-6908-41EC-8CC3-471B6DC4B246}"/>
                    </a:ext>
                  </a:extLst>
                </p:cNvPr>
                <p:cNvSpPr txBox="1"/>
                <p:nvPr/>
              </p:nvSpPr>
              <p:spPr>
                <a:xfrm>
                  <a:off x="6026638" y="12947904"/>
                  <a:ext cx="239718" cy="4838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N1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02" name="Group 201"/>
              <p:cNvGrpSpPr/>
              <p:nvPr/>
            </p:nvGrpSpPr>
            <p:grpSpPr>
              <a:xfrm>
                <a:off x="5936483" y="11312116"/>
                <a:ext cx="4608514" cy="3542548"/>
                <a:chOff x="7448941" y="11367708"/>
                <a:chExt cx="2629798" cy="2520000"/>
              </a:xfrm>
            </p:grpSpPr>
            <p:pic>
              <p:nvPicPr>
                <p:cNvPr id="211" name="그림 10">
                  <a:extLst>
                    <a:ext uri="{FF2B5EF4-FFF2-40B4-BE49-F238E27FC236}">
                      <a16:creationId xmlns:a16="http://schemas.microsoft.com/office/drawing/2014/main" id="{768CB671-7E43-4375-908E-3239EED8B8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61" t="11726" r="31769" b="19050"/>
                <a:stretch/>
              </p:blipFill>
              <p:spPr bwMode="auto">
                <a:xfrm>
                  <a:off x="7448941" y="11367708"/>
                  <a:ext cx="2424344" cy="25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2" name="TextBox 211"/>
                <p:cNvSpPr txBox="1"/>
                <p:nvPr/>
              </p:nvSpPr>
              <p:spPr>
                <a:xfrm>
                  <a:off x="8599477" y="11382070"/>
                  <a:ext cx="1479262" cy="7883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      P=0.226</a:t>
                  </a:r>
                </a:p>
                <a:p>
                  <a:endParaRPr lang="en-GB" altLang="ko-KR" sz="525" b="1" dirty="0">
                    <a:latin typeface="+mj-lt"/>
                  </a:endParaRPr>
                </a:p>
                <a:p>
                  <a:endParaRPr lang="en-US" altLang="ko-KR" sz="525" b="1" dirty="0">
                    <a:latin typeface="+mj-lt"/>
                    <a:cs typeface="Arial" panose="020B0604020202020204" pitchFamily="34" charset="0"/>
                  </a:endParaRPr>
                </a:p>
                <a:p>
                  <a:r>
                    <a:rPr lang="en-US" altLang="ko-KR" sz="525" b="1" dirty="0">
                      <a:latin typeface="+mj-lt"/>
                      <a:cs typeface="Arial" panose="020B0604020202020204" pitchFamily="34" charset="0"/>
                    </a:rPr>
                    <a:t>M stage</a:t>
                  </a:r>
                </a:p>
              </p:txBody>
            </p:sp>
            <p:sp>
              <p:nvSpPr>
                <p:cNvPr id="213" name="TextBox 212">
                  <a:extLst>
                    <a:ext uri="{FF2B5EF4-FFF2-40B4-BE49-F238E27FC236}">
                      <a16:creationId xmlns:a16="http://schemas.microsoft.com/office/drawing/2014/main" id="{A9E65EF3-E210-4BD2-AE8A-C47DE43BE763}"/>
                    </a:ext>
                  </a:extLst>
                </p:cNvPr>
                <p:cNvSpPr txBox="1"/>
                <p:nvPr/>
              </p:nvSpPr>
              <p:spPr>
                <a:xfrm>
                  <a:off x="9770674" y="12730241"/>
                  <a:ext cx="282954" cy="48174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Arial" panose="020B0604020202020204" pitchFamily="34" charset="0"/>
                    </a:rPr>
                    <a:t>M0</a:t>
                  </a:r>
                  <a:endParaRPr lang="en-US" sz="525" b="1" dirty="0">
                    <a:latin typeface="+mj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4" name="TextBox 213">
                  <a:extLst>
                    <a:ext uri="{FF2B5EF4-FFF2-40B4-BE49-F238E27FC236}">
                      <a16:creationId xmlns:a16="http://schemas.microsoft.com/office/drawing/2014/main" id="{A9E65EF3-E210-4BD2-AE8A-C47DE43BE763}"/>
                    </a:ext>
                  </a:extLst>
                </p:cNvPr>
                <p:cNvSpPr txBox="1"/>
                <p:nvPr/>
              </p:nvSpPr>
              <p:spPr>
                <a:xfrm>
                  <a:off x="8327601" y="11624799"/>
                  <a:ext cx="288396" cy="48174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Arial" panose="020B0604020202020204" pitchFamily="34" charset="0"/>
                    </a:rPr>
                    <a:t>M1</a:t>
                  </a:r>
                  <a:endParaRPr lang="en-US" sz="525" b="1" dirty="0">
                    <a:latin typeface="+mj-lt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AAC337B8-92AA-4A5E-9D11-26ED14576443}"/>
                  </a:ext>
                </a:extLst>
              </p:cNvPr>
              <p:cNvSpPr txBox="1"/>
              <p:nvPr/>
            </p:nvSpPr>
            <p:spPr>
              <a:xfrm>
                <a:off x="1246247" y="10962855"/>
                <a:ext cx="630942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G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9EF7EE1A-D830-405A-B220-FDC47D670C2C}"/>
                  </a:ext>
                </a:extLst>
              </p:cNvPr>
              <p:cNvSpPr txBox="1"/>
              <p:nvPr/>
            </p:nvSpPr>
            <p:spPr>
              <a:xfrm>
                <a:off x="6387536" y="10987257"/>
                <a:ext cx="630942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H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39FFDA67-38E6-42AE-87F4-F5F3965D5D7F}"/>
                  </a:ext>
                </a:extLst>
              </p:cNvPr>
              <p:cNvSpPr txBox="1"/>
              <p:nvPr/>
            </p:nvSpPr>
            <p:spPr>
              <a:xfrm>
                <a:off x="1346867" y="7353690"/>
                <a:ext cx="540400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E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6B67F517-86E4-4BD6-B6EE-D357CC46F37B}"/>
                  </a:ext>
                </a:extLst>
              </p:cNvPr>
              <p:cNvSpPr txBox="1"/>
              <p:nvPr/>
            </p:nvSpPr>
            <p:spPr>
              <a:xfrm>
                <a:off x="6420326" y="7432317"/>
                <a:ext cx="424412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F</a:t>
                </a:r>
                <a:endParaRPr lang="en-US" sz="900" b="1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15C90AE8-1BF2-4399-A383-F4F9BA99CB63}"/>
                  </a:ext>
                </a:extLst>
              </p:cNvPr>
              <p:cNvSpPr txBox="1"/>
              <p:nvPr/>
            </p:nvSpPr>
            <p:spPr>
              <a:xfrm>
                <a:off x="1369452" y="3800766"/>
                <a:ext cx="630942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C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8421C2DF-CFC3-4846-AECE-1BE7B1996054}"/>
                  </a:ext>
                </a:extLst>
              </p:cNvPr>
              <p:cNvSpPr txBox="1"/>
              <p:nvPr/>
            </p:nvSpPr>
            <p:spPr>
              <a:xfrm>
                <a:off x="6407961" y="3824317"/>
                <a:ext cx="630942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D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10ED5E60-BEBB-4AD2-B113-7B834F4DB424}"/>
                  </a:ext>
                </a:extLst>
              </p:cNvPr>
              <p:cNvSpPr txBox="1"/>
              <p:nvPr/>
            </p:nvSpPr>
            <p:spPr>
              <a:xfrm>
                <a:off x="1367129" y="236377"/>
                <a:ext cx="630942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A</a:t>
                </a:r>
                <a:endParaRPr lang="en-US" sz="900" b="1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0A4146DC-4497-4450-B452-49B8FA9BA704}"/>
                  </a:ext>
                </a:extLst>
              </p:cNvPr>
              <p:cNvSpPr txBox="1"/>
              <p:nvPr/>
            </p:nvSpPr>
            <p:spPr>
              <a:xfrm>
                <a:off x="6393369" y="201403"/>
                <a:ext cx="630942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B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0244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>
            <a:extLst>
              <a:ext uri="{FF2B5EF4-FFF2-40B4-BE49-F238E27FC236}">
                <a16:creationId xmlns:a16="http://schemas.microsoft.com/office/drawing/2014/main" id="{7A1FE1BF-5739-49B6-A03B-AF7537DE2A5D}"/>
              </a:ext>
            </a:extLst>
          </p:cNvPr>
          <p:cNvSpPr txBox="1"/>
          <p:nvPr/>
        </p:nvSpPr>
        <p:spPr>
          <a:xfrm>
            <a:off x="3760674" y="6149452"/>
            <a:ext cx="47517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igure S6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Kaplan-Meier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plots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relationship between  disease free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survival and pathological parameter in recurrent </a:t>
            </a:r>
            <a:r>
              <a:rPr lang="en-US" altLang="ko-KR" sz="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Periampullary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/Pancreatic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cancers patients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There was significant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lymphatic invasion, (E) histological differentiation,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(G) fibrosis,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whereas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no significant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(B) vascular Invasion, (C) perineural invasion, (D) radial margin involvement, (F) </a:t>
            </a:r>
            <a:r>
              <a:rPr lang="en-US" sz="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pancreatobillary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type vs intestinal type, and (H) inflammation.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179120" y="270198"/>
            <a:ext cx="3773097" cy="5672535"/>
            <a:chOff x="-12655374" y="288604"/>
            <a:chExt cx="10063340" cy="15129387"/>
          </a:xfrm>
        </p:grpSpPr>
        <p:sp>
          <p:nvSpPr>
            <p:cNvPr id="12" name="TextBox 11"/>
            <p:cNvSpPr txBox="1"/>
            <p:nvPr/>
          </p:nvSpPr>
          <p:spPr>
            <a:xfrm>
              <a:off x="-12655374" y="288604"/>
              <a:ext cx="10063340" cy="5233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ko-KR" altLang="en-US" sz="675" dirty="0"/>
            </a:p>
          </p:txBody>
        </p:sp>
        <p:grpSp>
          <p:nvGrpSpPr>
            <p:cNvPr id="123" name="Group 122"/>
            <p:cNvGrpSpPr/>
            <p:nvPr/>
          </p:nvGrpSpPr>
          <p:grpSpPr>
            <a:xfrm>
              <a:off x="-12655374" y="576635"/>
              <a:ext cx="10063340" cy="14841356"/>
              <a:chOff x="829273" y="284263"/>
              <a:chExt cx="10063340" cy="14841356"/>
            </a:xfrm>
          </p:grpSpPr>
          <p:pic>
            <p:nvPicPr>
              <p:cNvPr id="124" name="그림 10">
                <a:extLst>
                  <a:ext uri="{FF2B5EF4-FFF2-40B4-BE49-F238E27FC236}">
                    <a16:creationId xmlns:a16="http://schemas.microsoft.com/office/drawing/2014/main" id="{DD4CA9B6-5DBD-46E3-ACB9-4F02D39CE5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67" t="11726" r="29110" b="19532"/>
              <a:stretch/>
            </p:blipFill>
            <p:spPr bwMode="auto">
              <a:xfrm>
                <a:off x="1026145" y="653142"/>
                <a:ext cx="4320481" cy="35408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25" name="Group 124"/>
              <p:cNvGrpSpPr/>
              <p:nvPr/>
            </p:nvGrpSpPr>
            <p:grpSpPr>
              <a:xfrm>
                <a:off x="5752306" y="11521851"/>
                <a:ext cx="4901153" cy="3541845"/>
                <a:chOff x="6642770" y="12783068"/>
                <a:chExt cx="4901153" cy="3541845"/>
              </a:xfrm>
            </p:grpSpPr>
            <p:pic>
              <p:nvPicPr>
                <p:cNvPr id="174" name="그림 10">
                  <a:extLst>
                    <a:ext uri="{FF2B5EF4-FFF2-40B4-BE49-F238E27FC236}">
                      <a16:creationId xmlns:a16="http://schemas.microsoft.com/office/drawing/2014/main" id="{91A64956-B13A-4730-A3E9-EE555D0294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30" t="12172" r="29862" b="19291"/>
                <a:stretch/>
              </p:blipFill>
              <p:spPr bwMode="auto">
                <a:xfrm>
                  <a:off x="6642770" y="12783068"/>
                  <a:ext cx="4176464" cy="35418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10196065" y="15046936"/>
                  <a:ext cx="1262857" cy="4617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A</a:t>
                  </a:r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bsent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10524055" y="14512875"/>
                  <a:ext cx="1019868" cy="6772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Moderate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10122353" y="14347489"/>
                  <a:ext cx="1199160" cy="4617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Severe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8" name="TextBox 177"/>
                <p:cNvSpPr txBox="1"/>
                <p:nvPr/>
              </p:nvSpPr>
              <p:spPr>
                <a:xfrm>
                  <a:off x="8811667" y="12791541"/>
                  <a:ext cx="2380779" cy="11081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   P=0.806</a:t>
                  </a:r>
                </a:p>
                <a:p>
                  <a:endParaRPr lang="en-GB" altLang="ko-KR" sz="525" b="1" dirty="0">
                    <a:latin typeface="+mj-lt"/>
                  </a:endParaRPr>
                </a:p>
                <a:p>
                  <a:endParaRPr lang="en-GB" altLang="ko-KR" sz="525" b="1" dirty="0">
                    <a:latin typeface="+mj-lt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Inflammation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6" name="Group 125"/>
              <p:cNvGrpSpPr/>
              <p:nvPr/>
            </p:nvGrpSpPr>
            <p:grpSpPr>
              <a:xfrm>
                <a:off x="845821" y="7942628"/>
                <a:ext cx="4576029" cy="3507215"/>
                <a:chOff x="882131" y="8723864"/>
                <a:chExt cx="4576029" cy="3507215"/>
              </a:xfrm>
            </p:grpSpPr>
            <p:pic>
              <p:nvPicPr>
                <p:cNvPr id="169" name="그림 10">
                  <a:extLst>
                    <a:ext uri="{FF2B5EF4-FFF2-40B4-BE49-F238E27FC236}">
                      <a16:creationId xmlns:a16="http://schemas.microsoft.com/office/drawing/2014/main" id="{F44EC95A-15C9-4323-8E95-CF79D6A270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27" t="11448" r="29683" b="19050"/>
                <a:stretch/>
              </p:blipFill>
              <p:spPr bwMode="auto">
                <a:xfrm>
                  <a:off x="882131" y="8723864"/>
                  <a:ext cx="4176464" cy="35072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3607169" y="10382910"/>
                  <a:ext cx="1850991" cy="4617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Well differentiated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2617523" y="10763125"/>
                  <a:ext cx="2752032" cy="4617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Moderately differentiated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1667635" y="11263908"/>
                  <a:ext cx="2357241" cy="4617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Poorly differentiated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3" name="TextBox 172"/>
                <p:cNvSpPr txBox="1"/>
                <p:nvPr/>
              </p:nvSpPr>
              <p:spPr>
                <a:xfrm>
                  <a:off x="2947743" y="8751383"/>
                  <a:ext cx="2482620" cy="11081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   P=0.001</a:t>
                  </a:r>
                  <a:endParaRPr lang="en-US" altLang="ko-KR" sz="525" b="1" dirty="0">
                    <a:latin typeface="+mj-lt"/>
                  </a:endParaRPr>
                </a:p>
                <a:p>
                  <a:r>
                    <a:rPr lang="en-US" altLang="ko-KR" sz="525" b="1" dirty="0">
                      <a:latin typeface="+mj-lt"/>
                    </a:rPr>
                    <a:t>   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Histological differentiation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7" name="Group 126"/>
              <p:cNvGrpSpPr/>
              <p:nvPr/>
            </p:nvGrpSpPr>
            <p:grpSpPr>
              <a:xfrm>
                <a:off x="5723959" y="7871930"/>
                <a:ext cx="5168654" cy="3498340"/>
                <a:chOff x="6570762" y="8718366"/>
                <a:chExt cx="5168654" cy="3498340"/>
              </a:xfrm>
            </p:grpSpPr>
            <p:pic>
              <p:nvPicPr>
                <p:cNvPr id="163" name="그림 10">
                  <a:extLst>
                    <a:ext uri="{FF2B5EF4-FFF2-40B4-BE49-F238E27FC236}">
                      <a16:creationId xmlns:a16="http://schemas.microsoft.com/office/drawing/2014/main" id="{F0C03385-0C4B-47BF-847A-D9E7F0ABBDE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52" t="10657" r="29749" b="19773"/>
                <a:stretch/>
              </p:blipFill>
              <p:spPr bwMode="auto">
                <a:xfrm>
                  <a:off x="6570762" y="8727404"/>
                  <a:ext cx="4104456" cy="34893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64" name="TextBox 163"/>
                <p:cNvSpPr txBox="1"/>
                <p:nvPr/>
              </p:nvSpPr>
              <p:spPr>
                <a:xfrm>
                  <a:off x="8572571" y="8718366"/>
                  <a:ext cx="2705285" cy="11081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      P=0.0902</a:t>
                  </a:r>
                </a:p>
                <a:p>
                  <a:endParaRPr lang="en-US" altLang="ko-KR" sz="525" b="1" dirty="0">
                    <a:latin typeface="+mj-lt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   </a:t>
                  </a:r>
                  <a:r>
                    <a:rPr lang="en-US" altLang="ko-KR" sz="525" b="1" dirty="0" err="1">
                      <a:latin typeface="+mj-lt"/>
                      <a:cs typeface="Times New Roman" panose="02020603050405020304" pitchFamily="18" charset="0"/>
                    </a:rPr>
                    <a:t>Pancreatobillary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   /intestinal subtype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8907775" y="11031367"/>
                  <a:ext cx="2370078" cy="4617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525" b="1" dirty="0" err="1">
                      <a:latin typeface="+mj-lt"/>
                      <a:cs typeface="Times New Roman" panose="02020603050405020304" pitchFamily="18" charset="0"/>
                    </a:rPr>
                    <a:t>Pancreatobiliary</a:t>
                  </a:r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 subtype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6" name="TextBox 165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9305154" y="10627993"/>
                  <a:ext cx="2434262" cy="4617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Prone to  </a:t>
                  </a:r>
                  <a:r>
                    <a:rPr lang="en-US" sz="525" b="1" dirty="0" err="1">
                      <a:latin typeface="+mj-lt"/>
                      <a:cs typeface="Times New Roman" panose="02020603050405020304" pitchFamily="18" charset="0"/>
                    </a:rPr>
                    <a:t>pancreatobiliary</a:t>
                  </a:r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8809553" y="10279506"/>
                  <a:ext cx="2559503" cy="4617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Prone to intestinal subtype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9127411" y="9947118"/>
                  <a:ext cx="1708536" cy="6772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Intestinal subtype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8" name="Group 127"/>
              <p:cNvGrpSpPr/>
              <p:nvPr/>
            </p:nvGrpSpPr>
            <p:grpSpPr>
              <a:xfrm>
                <a:off x="955951" y="4296866"/>
                <a:ext cx="4741037" cy="3526487"/>
                <a:chOff x="1026146" y="4672145"/>
                <a:chExt cx="4741037" cy="3526487"/>
              </a:xfrm>
            </p:grpSpPr>
            <p:pic>
              <p:nvPicPr>
                <p:cNvPr id="159" name="그림 10">
                  <a:extLst>
                    <a:ext uri="{FF2B5EF4-FFF2-40B4-BE49-F238E27FC236}">
                      <a16:creationId xmlns:a16="http://schemas.microsoft.com/office/drawing/2014/main" id="{97E9CBE5-CCA4-4BC0-8995-12CC8ACD74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605" t="11726" r="31147" b="19532"/>
                <a:stretch/>
              </p:blipFill>
              <p:spPr bwMode="auto">
                <a:xfrm>
                  <a:off x="1026146" y="4672145"/>
                  <a:ext cx="4104456" cy="3526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4930606" y="6347673"/>
                  <a:ext cx="836577" cy="6772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Absent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4256635" y="6687604"/>
                  <a:ext cx="993311" cy="6772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Present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2" name="TextBox 161"/>
                <p:cNvSpPr txBox="1"/>
                <p:nvPr/>
              </p:nvSpPr>
              <p:spPr>
                <a:xfrm>
                  <a:off x="3063092" y="4762030"/>
                  <a:ext cx="2332090" cy="11081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  P=0.055</a:t>
                  </a: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Perineural Invasion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9" name="Group 128"/>
              <p:cNvGrpSpPr/>
              <p:nvPr/>
            </p:nvGrpSpPr>
            <p:grpSpPr>
              <a:xfrm>
                <a:off x="5748827" y="4321353"/>
                <a:ext cx="4773426" cy="3536761"/>
                <a:chOff x="6642770" y="4661779"/>
                <a:chExt cx="4773426" cy="3536761"/>
              </a:xfrm>
            </p:grpSpPr>
            <p:pic>
              <p:nvPicPr>
                <p:cNvPr id="155" name="그림 10">
                  <a:extLst>
                    <a:ext uri="{FF2B5EF4-FFF2-40B4-BE49-F238E27FC236}">
                      <a16:creationId xmlns:a16="http://schemas.microsoft.com/office/drawing/2014/main" id="{274A0CB9-E461-4512-A9F1-348864BFC8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41" t="11139" r="27673" b="19532"/>
                <a:stretch/>
              </p:blipFill>
              <p:spPr bwMode="auto">
                <a:xfrm>
                  <a:off x="6642770" y="4661779"/>
                  <a:ext cx="4392488" cy="35367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10571012" y="6526548"/>
                  <a:ext cx="845184" cy="6772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Absent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7" name="TextBox 156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7429307" y="6431457"/>
                  <a:ext cx="994730" cy="6772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Present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8" name="TextBox 157"/>
                <p:cNvSpPr txBox="1"/>
                <p:nvPr/>
              </p:nvSpPr>
              <p:spPr>
                <a:xfrm>
                  <a:off x="8743340" y="4738024"/>
                  <a:ext cx="2566635" cy="11081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     P=0.215</a:t>
                  </a: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 Radial </a:t>
                  </a:r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margin </a:t>
                  </a:r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involvement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B8E093EF-12FE-4816-8B5D-702F8962A487}"/>
                  </a:ext>
                </a:extLst>
              </p:cNvPr>
              <p:cNvSpPr txBox="1"/>
              <p:nvPr/>
            </p:nvSpPr>
            <p:spPr>
              <a:xfrm>
                <a:off x="4665035" y="2229710"/>
                <a:ext cx="804166" cy="677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525" b="1" dirty="0">
                    <a:latin typeface="+mj-lt"/>
                    <a:cs typeface="Times New Roman" panose="02020603050405020304" pitchFamily="18" charset="0"/>
                  </a:rPr>
                  <a:t>Absent</a:t>
                </a:r>
                <a:endParaRPr lang="en-US" sz="525" b="1" dirty="0">
                  <a:latin typeface="+mj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B8E093EF-12FE-4816-8B5D-702F8962A487}"/>
                  </a:ext>
                </a:extLst>
              </p:cNvPr>
              <p:cNvSpPr txBox="1"/>
              <p:nvPr/>
            </p:nvSpPr>
            <p:spPr>
              <a:xfrm>
                <a:off x="4609479" y="2869491"/>
                <a:ext cx="889659" cy="677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525" b="1" dirty="0">
                    <a:latin typeface="+mj-lt"/>
                    <a:cs typeface="Times New Roman" panose="02020603050405020304" pitchFamily="18" charset="0"/>
                  </a:rPr>
                  <a:t>Present</a:t>
                </a:r>
                <a:endParaRPr lang="en-US" sz="525" b="1" dirty="0">
                  <a:latin typeface="+mj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3005726" y="660038"/>
                <a:ext cx="2340900" cy="11081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525" b="1" dirty="0">
                    <a:latin typeface="+mj-lt"/>
                  </a:rPr>
                  <a:t>                       P&lt;0.001</a:t>
                </a:r>
              </a:p>
              <a:p>
                <a:endParaRPr lang="en-US" altLang="ko-KR" sz="525" b="1" dirty="0">
                  <a:latin typeface="+mj-lt"/>
                  <a:cs typeface="Times New Roman" panose="02020603050405020304" pitchFamily="18" charset="0"/>
                </a:endParaRPr>
              </a:p>
              <a:p>
                <a:endParaRPr lang="en-US" altLang="ko-KR" sz="525" b="1" dirty="0">
                  <a:latin typeface="+mj-lt"/>
                  <a:cs typeface="Times New Roman" panose="02020603050405020304" pitchFamily="18" charset="0"/>
                </a:endParaRPr>
              </a:p>
              <a:p>
                <a:r>
                  <a:rPr lang="en-US" altLang="ko-KR" sz="525" b="1" dirty="0">
                    <a:latin typeface="+mj-lt"/>
                    <a:cs typeface="Times New Roman" panose="02020603050405020304" pitchFamily="18" charset="0"/>
                  </a:rPr>
                  <a:t>Lymphatic Invasion</a:t>
                </a:r>
                <a:endParaRPr lang="en-US" altLang="ko-KR" sz="525" b="1" dirty="0">
                  <a:latin typeface="+mj-lt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33" name="Group 132"/>
              <p:cNvGrpSpPr/>
              <p:nvPr/>
            </p:nvGrpSpPr>
            <p:grpSpPr>
              <a:xfrm>
                <a:off x="5804230" y="613944"/>
                <a:ext cx="4763597" cy="3556532"/>
                <a:chOff x="6681524" y="638098"/>
                <a:chExt cx="4763597" cy="3556532"/>
              </a:xfrm>
            </p:grpSpPr>
            <p:pic>
              <p:nvPicPr>
                <p:cNvPr id="151" name="그림 10">
                  <a:extLst>
                    <a:ext uri="{FF2B5EF4-FFF2-40B4-BE49-F238E27FC236}">
                      <a16:creationId xmlns:a16="http://schemas.microsoft.com/office/drawing/2014/main" id="{E750339A-C5D9-4D83-A2A2-EBA1B6AFDD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56" t="12159" r="26192" b="19774"/>
                <a:stretch/>
              </p:blipFill>
              <p:spPr bwMode="auto">
                <a:xfrm>
                  <a:off x="6681524" y="638098"/>
                  <a:ext cx="4497750" cy="35565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B8E093EF-12FE-4816-8B5D-702F8962A487}"/>
                    </a:ext>
                  </a:extLst>
                </p:cNvPr>
                <p:cNvSpPr txBox="1"/>
                <p:nvPr/>
              </p:nvSpPr>
              <p:spPr>
                <a:xfrm>
                  <a:off x="7841976" y="2800823"/>
                  <a:ext cx="1047742" cy="4617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Present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B8E093EF-12FE-4816-8B5D-702F8962A487}"/>
                    </a:ext>
                  </a:extLst>
                </p:cNvPr>
                <p:cNvSpPr txBox="1"/>
                <p:nvPr/>
              </p:nvSpPr>
              <p:spPr>
                <a:xfrm>
                  <a:off x="10652752" y="2504678"/>
                  <a:ext cx="792369" cy="6772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Absent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4" name="TextBox 153"/>
                <p:cNvSpPr txBox="1"/>
                <p:nvPr/>
              </p:nvSpPr>
              <p:spPr>
                <a:xfrm>
                  <a:off x="8851498" y="696663"/>
                  <a:ext cx="2441829" cy="11081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</a:t>
                  </a:r>
                  <a:r>
                    <a:rPr lang="en-US" altLang="ko-KR" sz="525" b="1" dirty="0">
                      <a:latin typeface="+mj-lt"/>
                    </a:rPr>
                    <a:t>                 P=0.209</a:t>
                  </a:r>
                </a:p>
                <a:p>
                  <a:pPr algn="ctr"/>
                  <a:r>
                    <a:rPr lang="en-US" altLang="ko-KR" sz="525" b="1" dirty="0">
                      <a:latin typeface="+mj-lt"/>
                    </a:rPr>
                    <a:t>                               </a:t>
                  </a:r>
                </a:p>
                <a:p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Vascular Invasion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10ED5E60-BEBB-4AD2-B113-7B834F4DB424}"/>
                  </a:ext>
                </a:extLst>
              </p:cNvPr>
              <p:cNvSpPr txBox="1"/>
              <p:nvPr/>
            </p:nvSpPr>
            <p:spPr>
              <a:xfrm>
                <a:off x="1338617" y="394026"/>
                <a:ext cx="518239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A</a:t>
                </a:r>
                <a:endParaRPr lang="en-US" sz="900" b="1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15C90AE8-1BF2-4399-A383-F4F9BA99CB63}"/>
                  </a:ext>
                </a:extLst>
              </p:cNvPr>
              <p:cNvSpPr txBox="1"/>
              <p:nvPr/>
            </p:nvSpPr>
            <p:spPr>
              <a:xfrm>
                <a:off x="1333563" y="3981964"/>
                <a:ext cx="528348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C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AAC337B8-92AA-4A5E-9D11-26ED14576443}"/>
                  </a:ext>
                </a:extLst>
              </p:cNvPr>
              <p:cNvSpPr txBox="1"/>
              <p:nvPr/>
            </p:nvSpPr>
            <p:spPr>
              <a:xfrm>
                <a:off x="1284541" y="11221981"/>
                <a:ext cx="672365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G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8421C2DF-CFC3-4846-AECE-1BE7B1996054}"/>
                  </a:ext>
                </a:extLst>
              </p:cNvPr>
              <p:cNvSpPr txBox="1"/>
              <p:nvPr/>
            </p:nvSpPr>
            <p:spPr>
              <a:xfrm>
                <a:off x="6220804" y="3971637"/>
                <a:ext cx="546028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D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A4146DC-4497-4450-B452-49B8FA9BA704}"/>
                  </a:ext>
                </a:extLst>
              </p:cNvPr>
              <p:cNvSpPr txBox="1"/>
              <p:nvPr/>
            </p:nvSpPr>
            <p:spPr>
              <a:xfrm>
                <a:off x="6081020" y="284263"/>
                <a:ext cx="672365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B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B67F517-86E4-4BD6-B6EE-D357CC46F37B}"/>
                  </a:ext>
                </a:extLst>
              </p:cNvPr>
              <p:cNvSpPr txBox="1"/>
              <p:nvPr/>
            </p:nvSpPr>
            <p:spPr>
              <a:xfrm>
                <a:off x="6226885" y="7631539"/>
                <a:ext cx="672365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F</a:t>
                </a:r>
                <a:endParaRPr lang="en-US" sz="900" b="1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9EF7EE1A-D830-405A-B220-FDC47D670C2C}"/>
                  </a:ext>
                </a:extLst>
              </p:cNvPr>
              <p:cNvSpPr txBox="1"/>
              <p:nvPr/>
            </p:nvSpPr>
            <p:spPr>
              <a:xfrm>
                <a:off x="6208021" y="11148475"/>
                <a:ext cx="473234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H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39FFDA67-38E6-42AE-87F4-F5F3965D5D7F}"/>
                  </a:ext>
                </a:extLst>
              </p:cNvPr>
              <p:cNvSpPr txBox="1"/>
              <p:nvPr/>
            </p:nvSpPr>
            <p:spPr>
              <a:xfrm>
                <a:off x="1375811" y="7644869"/>
                <a:ext cx="672365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E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42" name="Group 141"/>
              <p:cNvGrpSpPr/>
              <p:nvPr/>
            </p:nvGrpSpPr>
            <p:grpSpPr>
              <a:xfrm>
                <a:off x="829273" y="11583773"/>
                <a:ext cx="5076639" cy="3541846"/>
                <a:chOff x="829273" y="11583773"/>
                <a:chExt cx="5076639" cy="3541846"/>
              </a:xfrm>
            </p:grpSpPr>
            <p:grpSp>
              <p:nvGrpSpPr>
                <p:cNvPr id="143" name="Group 142"/>
                <p:cNvGrpSpPr/>
                <p:nvPr/>
              </p:nvGrpSpPr>
              <p:grpSpPr>
                <a:xfrm>
                  <a:off x="829273" y="11583773"/>
                  <a:ext cx="5076639" cy="3541846"/>
                  <a:chOff x="829273" y="11583773"/>
                  <a:chExt cx="5076639" cy="3541846"/>
                </a:xfrm>
              </p:grpSpPr>
              <p:grpSp>
                <p:nvGrpSpPr>
                  <p:cNvPr id="145" name="Group 144"/>
                  <p:cNvGrpSpPr/>
                  <p:nvPr/>
                </p:nvGrpSpPr>
                <p:grpSpPr>
                  <a:xfrm>
                    <a:off x="829273" y="11583773"/>
                    <a:ext cx="5076639" cy="3541846"/>
                    <a:chOff x="954139" y="12745373"/>
                    <a:chExt cx="5076639" cy="3541846"/>
                  </a:xfrm>
                </p:grpSpPr>
                <p:pic>
                  <p:nvPicPr>
                    <p:cNvPr id="147" name="그림 10">
                      <a:extLst>
                        <a:ext uri="{FF2B5EF4-FFF2-40B4-BE49-F238E27FC236}">
                          <a16:creationId xmlns:a16="http://schemas.microsoft.com/office/drawing/2014/main" id="{D035F806-EC17-4B47-84C8-6558EFCE115E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911" t="12896" r="30192" b="19049"/>
                    <a:stretch/>
                  </p:blipFill>
                  <p:spPr bwMode="auto">
                    <a:xfrm>
                      <a:off x="954139" y="12745373"/>
                      <a:ext cx="4104456" cy="354184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148" name="TextBox 147">
                      <a:extLst>
                        <a:ext uri="{FF2B5EF4-FFF2-40B4-BE49-F238E27FC236}">
                          <a16:creationId xmlns:a16="http://schemas.microsoft.com/office/drawing/2014/main" id="{BB5D9038-49D6-4BDD-BA6C-6FEE27EF993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92817" y="14935825"/>
                      <a:ext cx="1200507" cy="4617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525" b="1" dirty="0">
                          <a:latin typeface="+mj-lt"/>
                          <a:cs typeface="Times New Roman" panose="02020603050405020304" pitchFamily="18" charset="0"/>
                        </a:rPr>
                        <a:t>Moderate</a:t>
                      </a:r>
                      <a:endParaRPr lang="en-US" sz="525" b="1" dirty="0">
                        <a:latin typeface="+mj-lt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49" name="TextBox 148">
                      <a:extLst>
                        <a:ext uri="{FF2B5EF4-FFF2-40B4-BE49-F238E27FC236}">
                          <a16:creationId xmlns:a16="http://schemas.microsoft.com/office/drawing/2014/main" id="{BB5D9038-49D6-4BDD-BA6C-6FEE27EF993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21797" y="15191386"/>
                      <a:ext cx="972697" cy="4617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525" b="1" dirty="0">
                          <a:latin typeface="+mj-lt"/>
                          <a:cs typeface="Times New Roman" panose="02020603050405020304" pitchFamily="18" charset="0"/>
                        </a:rPr>
                        <a:t>Severe</a:t>
                      </a:r>
                      <a:endParaRPr lang="en-US" sz="525" b="1" dirty="0">
                        <a:latin typeface="+mj-lt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50" name="TextBox 149"/>
                    <p:cNvSpPr txBox="1"/>
                    <p:nvPr/>
                  </p:nvSpPr>
                  <p:spPr>
                    <a:xfrm>
                      <a:off x="3560925" y="12765499"/>
                      <a:ext cx="2469853" cy="8927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ko-KR" sz="525" b="1" dirty="0">
                          <a:latin typeface="+mj-lt"/>
                          <a:cs typeface="Times New Roman" panose="02020603050405020304" pitchFamily="18" charset="0"/>
                        </a:rPr>
                        <a:t>Absent      </a:t>
                      </a:r>
                      <a:r>
                        <a:rPr lang="en-US" altLang="ko-KR" sz="525" b="1" dirty="0">
                          <a:latin typeface="+mj-lt"/>
                        </a:rPr>
                        <a:t>P=0.005</a:t>
                      </a:r>
                      <a:endParaRPr lang="en-US" altLang="ko-KR" sz="525" b="1" dirty="0">
                        <a:latin typeface="+mj-lt"/>
                      </a:endParaRPr>
                    </a:p>
                    <a:p>
                      <a:r>
                        <a:rPr lang="en-US" altLang="ko-KR" sz="525" b="1" dirty="0">
                          <a:latin typeface="+mj-lt"/>
                          <a:cs typeface="Times New Roman" panose="02020603050405020304" pitchFamily="18" charset="0"/>
                        </a:rPr>
                        <a:t>                </a:t>
                      </a:r>
                      <a:endParaRPr lang="en-GB" altLang="ko-KR" sz="525" b="1" dirty="0">
                        <a:latin typeface="+mj-lt"/>
                      </a:endParaRPr>
                    </a:p>
                    <a:p>
                      <a:endParaRPr lang="en-GB" altLang="ko-KR" sz="525" b="1" dirty="0">
                        <a:latin typeface="+mj-lt"/>
                      </a:endParaRPr>
                    </a:p>
                  </p:txBody>
                </p:sp>
              </p:grpSp>
              <p:sp>
                <p:nvSpPr>
                  <p:cNvPr id="146" name="TextBox 145">
                    <a:extLst>
                      <a:ext uri="{FF2B5EF4-FFF2-40B4-BE49-F238E27FC236}">
                        <a16:creationId xmlns:a16="http://schemas.microsoft.com/office/drawing/2014/main" id="{BB5D9038-49D6-4BDD-BA6C-6FEE27EF9936}"/>
                      </a:ext>
                    </a:extLst>
                  </p:cNvPr>
                  <p:cNvSpPr txBox="1"/>
                  <p:nvPr/>
                </p:nvSpPr>
                <p:spPr>
                  <a:xfrm>
                    <a:off x="2896931" y="12442885"/>
                    <a:ext cx="864766" cy="6772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525" b="1" dirty="0">
                        <a:latin typeface="+mj-lt"/>
                        <a:cs typeface="Times New Roman" panose="02020603050405020304" pitchFamily="18" charset="0"/>
                      </a:rPr>
                      <a:t>Fibrosis</a:t>
                    </a:r>
                  </a:p>
                </p:txBody>
              </p:sp>
            </p:grp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BB5D9038-49D6-4BDD-BA6C-6FEE27EF9936}"/>
                    </a:ext>
                  </a:extLst>
                </p:cNvPr>
                <p:cNvSpPr txBox="1"/>
                <p:nvPr/>
              </p:nvSpPr>
              <p:spPr>
                <a:xfrm>
                  <a:off x="4405926" y="13045170"/>
                  <a:ext cx="714407" cy="6772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Mild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94810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7A1FE1BF-5739-49B6-A03B-AF7537DE2A5D}"/>
              </a:ext>
            </a:extLst>
          </p:cNvPr>
          <p:cNvSpPr txBox="1"/>
          <p:nvPr/>
        </p:nvSpPr>
        <p:spPr>
          <a:xfrm>
            <a:off x="3961085" y="4074867"/>
            <a:ext cx="410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S7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Kaplan-Meier plots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relationship between disease</a:t>
            </a:r>
            <a:r>
              <a:rPr lang="ko-KR" alt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survival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IHC markers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 level in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recurrent </a:t>
            </a:r>
            <a:r>
              <a:rPr lang="en-US" altLang="ko-KR" sz="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Periampullary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/Pancreatic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cancers patients.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relationship according </a:t>
            </a:r>
            <a:r>
              <a:rPr lang="en-US" altLang="ko-KR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CK20, (B)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CDX2, and (C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FGFR1 and, whereas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significant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according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 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VEGF</a:t>
            </a:r>
            <a:r>
              <a:rPr lang="en-US" sz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149720" y="729169"/>
            <a:ext cx="3725767" cy="2963269"/>
            <a:chOff x="-12295334" y="1793289"/>
            <a:chExt cx="9937104" cy="7903423"/>
          </a:xfrm>
        </p:grpSpPr>
        <p:sp>
          <p:nvSpPr>
            <p:cNvPr id="8" name="TextBox 7"/>
            <p:cNvSpPr txBox="1"/>
            <p:nvPr/>
          </p:nvSpPr>
          <p:spPr>
            <a:xfrm>
              <a:off x="-12295334" y="1793289"/>
              <a:ext cx="9937104" cy="5233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ko-KR" altLang="en-US" sz="675" dirty="0"/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-11957598" y="2127214"/>
              <a:ext cx="9284784" cy="7569498"/>
              <a:chOff x="65652" y="207580"/>
              <a:chExt cx="9284784" cy="7569498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8421C2DF-CFC3-4846-AECE-1BE7B1996054}"/>
                  </a:ext>
                </a:extLst>
              </p:cNvPr>
              <p:cNvSpPr txBox="1"/>
              <p:nvPr/>
            </p:nvSpPr>
            <p:spPr>
              <a:xfrm>
                <a:off x="7053728" y="5378259"/>
                <a:ext cx="360041" cy="55409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75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D.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10ED5E60-BEBB-4AD2-B113-7B834F4DB424}"/>
                  </a:ext>
                </a:extLst>
              </p:cNvPr>
              <p:cNvSpPr txBox="1"/>
              <p:nvPr/>
            </p:nvSpPr>
            <p:spPr>
              <a:xfrm>
                <a:off x="566846" y="207580"/>
                <a:ext cx="654111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A</a:t>
                </a:r>
                <a:endParaRPr lang="en-US" sz="900" b="1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A4146DC-4497-4450-B452-49B8FA9BA704}"/>
                  </a:ext>
                </a:extLst>
              </p:cNvPr>
              <p:cNvSpPr txBox="1"/>
              <p:nvPr/>
            </p:nvSpPr>
            <p:spPr>
              <a:xfrm flipH="1">
                <a:off x="5310782" y="238924"/>
                <a:ext cx="594239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B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86" name="Group 85"/>
              <p:cNvGrpSpPr/>
              <p:nvPr/>
            </p:nvGrpSpPr>
            <p:grpSpPr>
              <a:xfrm>
                <a:off x="65652" y="4267921"/>
                <a:ext cx="4467720" cy="3509157"/>
                <a:chOff x="3926866" y="5207829"/>
                <a:chExt cx="2459149" cy="2201309"/>
              </a:xfrm>
            </p:grpSpPr>
            <p:pic>
              <p:nvPicPr>
                <p:cNvPr id="111" name="그림 10">
                  <a:extLst>
                    <a:ext uri="{FF2B5EF4-FFF2-40B4-BE49-F238E27FC236}">
                      <a16:creationId xmlns:a16="http://schemas.microsoft.com/office/drawing/2014/main" id="{B6E20FCF-2D2C-4C9C-B4C9-EBF2B4F399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29" t="11930" r="32207" b="19291"/>
                <a:stretch/>
              </p:blipFill>
              <p:spPr bwMode="auto">
                <a:xfrm>
                  <a:off x="3926866" y="5207829"/>
                  <a:ext cx="2259199" cy="22013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2" name="TextBox 111"/>
                <p:cNvSpPr txBox="1"/>
                <p:nvPr/>
              </p:nvSpPr>
              <p:spPr>
                <a:xfrm>
                  <a:off x="5115921" y="5216854"/>
                  <a:ext cx="1231388" cy="69517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P=0.007</a:t>
                  </a:r>
                </a:p>
                <a:p>
                  <a:r>
                    <a:rPr lang="en-GB" altLang="ko-KR" sz="525" b="1" dirty="0">
                      <a:latin typeface="+mj-lt"/>
                      <a:cs typeface="Times New Roman" panose="02020603050405020304" pitchFamily="18" charset="0"/>
                    </a:rPr>
                    <a:t>           </a:t>
                  </a:r>
                </a:p>
                <a:p>
                  <a:endParaRPr lang="en-GB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r>
                    <a:rPr lang="en-GB" altLang="ko-KR" sz="525" b="1" dirty="0">
                      <a:latin typeface="+mj-lt"/>
                      <a:cs typeface="Times New Roman" panose="02020603050405020304" pitchFamily="18" charset="0"/>
                    </a:rPr>
                    <a:t>FGFR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4327610" y="6503453"/>
                  <a:ext cx="242091" cy="4248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1+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6136517" y="6386397"/>
                  <a:ext cx="249498" cy="4248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2+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5926898" y="6266195"/>
                  <a:ext cx="273916" cy="4248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3+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7" name="Group 86"/>
              <p:cNvGrpSpPr/>
              <p:nvPr/>
            </p:nvGrpSpPr>
            <p:grpSpPr>
              <a:xfrm>
                <a:off x="4906292" y="4222585"/>
                <a:ext cx="4444144" cy="3528414"/>
                <a:chOff x="7080912" y="5195749"/>
                <a:chExt cx="2446172" cy="2213389"/>
              </a:xfrm>
            </p:grpSpPr>
            <p:pic>
              <p:nvPicPr>
                <p:cNvPr id="106" name="그림 10">
                  <a:extLst>
                    <a:ext uri="{FF2B5EF4-FFF2-40B4-BE49-F238E27FC236}">
                      <a16:creationId xmlns:a16="http://schemas.microsoft.com/office/drawing/2014/main" id="{3F848C79-FD8D-4226-AFBF-98C082B32E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02" t="11930" r="30200" b="19532"/>
                <a:stretch/>
              </p:blipFill>
              <p:spPr bwMode="auto">
                <a:xfrm>
                  <a:off x="7080912" y="5195749"/>
                  <a:ext cx="2338469" cy="22133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7" name="TextBox 106"/>
                <p:cNvSpPr txBox="1"/>
                <p:nvPr/>
              </p:nvSpPr>
              <p:spPr>
                <a:xfrm>
                  <a:off x="8295426" y="5218502"/>
                  <a:ext cx="1216650" cy="6951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P=0.188</a:t>
                  </a:r>
                </a:p>
                <a:p>
                  <a:r>
                    <a:rPr lang="en-GB" altLang="ko-KR" sz="525" b="1" dirty="0">
                      <a:latin typeface="+mj-lt"/>
                      <a:cs typeface="Times New Roman" panose="02020603050405020304" pitchFamily="18" charset="0"/>
                    </a:rPr>
                    <a:t>    </a:t>
                  </a:r>
                </a:p>
                <a:p>
                  <a:endParaRPr lang="en-GB" altLang="ko-KR" sz="525" b="1" dirty="0">
                    <a:latin typeface="+mj-lt"/>
                    <a:cs typeface="Times New Roman" panose="02020603050405020304" pitchFamily="18" charset="0"/>
                  </a:endParaRPr>
                </a:p>
                <a:p>
                  <a:r>
                    <a:rPr lang="en-GB" altLang="ko-KR" sz="525" b="1" dirty="0">
                      <a:latin typeface="+mj-lt"/>
                      <a:cs typeface="Times New Roman" panose="02020603050405020304" pitchFamily="18" charset="0"/>
                    </a:rPr>
                    <a:t>VEGF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7936330" y="6523214"/>
                  <a:ext cx="274555" cy="4248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1+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9107782" y="6379088"/>
                  <a:ext cx="295317" cy="4248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2+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9262566" y="6257788"/>
                  <a:ext cx="264518" cy="4248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3+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8" name="Group 87"/>
              <p:cNvGrpSpPr/>
              <p:nvPr/>
            </p:nvGrpSpPr>
            <p:grpSpPr>
              <a:xfrm>
                <a:off x="119737" y="592313"/>
                <a:ext cx="4457099" cy="3511929"/>
                <a:chOff x="3966501" y="2668877"/>
                <a:chExt cx="2453303" cy="2203048"/>
              </a:xfrm>
            </p:grpSpPr>
            <p:pic>
              <p:nvPicPr>
                <p:cNvPr id="100" name="그림 10">
                  <a:extLst>
                    <a:ext uri="{FF2B5EF4-FFF2-40B4-BE49-F238E27FC236}">
                      <a16:creationId xmlns:a16="http://schemas.microsoft.com/office/drawing/2014/main" id="{2AEC543D-06C6-4282-8172-E09F6C4624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83" t="11726" r="29844" b="19532"/>
                <a:stretch/>
              </p:blipFill>
              <p:spPr bwMode="auto">
                <a:xfrm>
                  <a:off x="3966501" y="2668877"/>
                  <a:ext cx="2338470" cy="22030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1" name="TextBox 100"/>
                <p:cNvSpPr txBox="1"/>
                <p:nvPr/>
              </p:nvSpPr>
              <p:spPr>
                <a:xfrm>
                  <a:off x="5115919" y="2715592"/>
                  <a:ext cx="1241253" cy="6951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 P=0.384</a:t>
                  </a:r>
                </a:p>
                <a:p>
                  <a:endParaRPr lang="en-GB" altLang="ko-KR" sz="525" b="1" dirty="0">
                    <a:latin typeface="+mj-lt"/>
                  </a:endParaRPr>
                </a:p>
                <a:p>
                  <a:endParaRPr lang="en-GB" altLang="ko-KR" sz="525" b="1" dirty="0">
                    <a:latin typeface="+mj-lt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CK20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5561441" y="3642825"/>
                  <a:ext cx="266131" cy="4248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2+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6168709" y="3462447"/>
                  <a:ext cx="251095" cy="4248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3+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5163266" y="4007290"/>
                  <a:ext cx="241161" cy="2896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525" b="1" dirty="0">
                      <a:latin typeface="+mj-lt"/>
                      <a:cs typeface="Times New Roman" panose="02020603050405020304" pitchFamily="18" charset="0"/>
                    </a:rPr>
                    <a:t>0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5965942" y="3947578"/>
                  <a:ext cx="245863" cy="4248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1+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9" name="Group 88"/>
              <p:cNvGrpSpPr/>
              <p:nvPr/>
            </p:nvGrpSpPr>
            <p:grpSpPr>
              <a:xfrm>
                <a:off x="4847086" y="600146"/>
                <a:ext cx="4476082" cy="3545463"/>
                <a:chOff x="7064797" y="2644138"/>
                <a:chExt cx="2463752" cy="2224084"/>
              </a:xfrm>
            </p:grpSpPr>
            <p:pic>
              <p:nvPicPr>
                <p:cNvPr id="92" name="그림 10">
                  <a:extLst>
                    <a:ext uri="{FF2B5EF4-FFF2-40B4-BE49-F238E27FC236}">
                      <a16:creationId xmlns:a16="http://schemas.microsoft.com/office/drawing/2014/main" id="{C233C9A4-026F-4EC0-92F3-07EB274F80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209" t="11139" r="31451" b="20015"/>
                <a:stretch/>
              </p:blipFill>
              <p:spPr bwMode="auto">
                <a:xfrm>
                  <a:off x="7064797" y="2644138"/>
                  <a:ext cx="2292074" cy="22240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3" name="TextBox 92"/>
                <p:cNvSpPr txBox="1"/>
                <p:nvPr/>
              </p:nvSpPr>
              <p:spPr>
                <a:xfrm>
                  <a:off x="8272551" y="2697726"/>
                  <a:ext cx="1255998" cy="55999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525" b="1" dirty="0">
                      <a:latin typeface="+mj-lt"/>
                    </a:rPr>
                    <a:t>                      P=0.025</a:t>
                  </a:r>
                </a:p>
                <a:p>
                  <a:endParaRPr lang="en-GB" altLang="ko-KR" sz="525" b="1" dirty="0">
                    <a:latin typeface="+mj-lt"/>
                  </a:endParaRPr>
                </a:p>
                <a:p>
                  <a:r>
                    <a:rPr lang="en-US" altLang="ko-KR" sz="525" b="1" dirty="0">
                      <a:latin typeface="+mj-lt"/>
                      <a:cs typeface="Times New Roman" panose="02020603050405020304" pitchFamily="18" charset="0"/>
                    </a:rPr>
                    <a:t>CDX2</a:t>
                  </a:r>
                  <a:endParaRPr lang="en-US" altLang="ko-KR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9054004" y="3856119"/>
                  <a:ext cx="323191" cy="4248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2+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8655952" y="3245031"/>
                  <a:ext cx="264935" cy="4248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3+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9258310" y="4059204"/>
                  <a:ext cx="240886" cy="2896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525" b="1" dirty="0">
                      <a:latin typeface="+mj-lt"/>
                      <a:cs typeface="Times New Roman" panose="02020603050405020304" pitchFamily="18" charset="0"/>
                    </a:rPr>
                    <a:t>0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54950EAE-80AD-4B6A-86A5-1BA96DFAF486}"/>
                    </a:ext>
                  </a:extLst>
                </p:cNvPr>
                <p:cNvSpPr txBox="1"/>
                <p:nvPr/>
              </p:nvSpPr>
              <p:spPr>
                <a:xfrm>
                  <a:off x="8998010" y="3962668"/>
                  <a:ext cx="319247" cy="4248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25" b="1" dirty="0">
                      <a:latin typeface="+mj-lt"/>
                      <a:cs typeface="Times New Roman" panose="02020603050405020304" pitchFamily="18" charset="0"/>
                    </a:rPr>
                    <a:t>1+</a:t>
                  </a:r>
                  <a:endParaRPr lang="en-US" sz="525" b="1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15C90AE8-1BF2-4399-A383-F4F9BA99CB63}"/>
                  </a:ext>
                </a:extLst>
              </p:cNvPr>
              <p:cNvSpPr txBox="1"/>
              <p:nvPr/>
            </p:nvSpPr>
            <p:spPr>
              <a:xfrm>
                <a:off x="5372070" y="3933280"/>
                <a:ext cx="414659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D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15C90AE8-1BF2-4399-A383-F4F9BA99CB63}"/>
                  </a:ext>
                </a:extLst>
              </p:cNvPr>
              <p:cNvSpPr txBox="1"/>
              <p:nvPr/>
            </p:nvSpPr>
            <p:spPr>
              <a:xfrm>
                <a:off x="573106" y="3960082"/>
                <a:ext cx="525051" cy="6156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Arial Black" panose="020B0A04020102020204" pitchFamily="34" charset="0"/>
                    <a:cs typeface="Times New Roman" panose="02020603050405020304" pitchFamily="18" charset="0"/>
                  </a:rPr>
                  <a:t>C</a:t>
                </a:r>
                <a:endParaRPr lang="en-US" sz="900" dirty="0">
                  <a:latin typeface="Arial Black" panose="020B0A0402010202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7146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914</Words>
  <Application>Microsoft Office PowerPoint</Application>
  <PresentationFormat>Widescreen</PresentationFormat>
  <Paragraphs>326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굴림</vt:lpstr>
      <vt:lpstr>맑은 고딕</vt:lpstr>
      <vt:lpstr>Arial</vt:lpstr>
      <vt:lpstr>Arial Black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Springer Nature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Kamble</dc:creator>
  <cp:lastModifiedBy>Siddharth Kamble</cp:lastModifiedBy>
  <cp:revision>1</cp:revision>
  <dcterms:created xsi:type="dcterms:W3CDTF">2021-01-29T04:56:04Z</dcterms:created>
  <dcterms:modified xsi:type="dcterms:W3CDTF">2021-01-29T04:57:44Z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376E34A2-563A-49BA-ADF4-33EED84E2931</vt:lpwstr>
  </property>
  <property fmtid="{D5CDD505-2E9C-101B-9397-08002B2CF9AE}" pid="3" name="ArticulatePath">
    <vt:lpwstr>Presentation1</vt:lpwstr>
  </property>
</Properties>
</file>