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9B333-539A-4DD1-AADB-8EBE179D22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EC6DD6-9888-411F-8A76-DC5852E13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08C89-D75C-4FB6-A8E5-A9A15EE9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7E66E-325B-4812-A464-2968AD1B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425DD-BF18-4F14-BC15-4FBD861C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7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56A5B-F348-4A57-9C9A-F671958AE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754F4-2EF2-43F7-A8F7-5AF262212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E5447-59E7-4ECB-B5FE-BE25F3F40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86781-AE1F-4DBE-891A-D25CE546D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94B6-DA52-48D6-9586-D7D923496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97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A7384-B1AD-44D9-ABB3-9008D784B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1C2F5-4CC2-4A98-8DBB-42B751CB4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074A2-C7AD-49C3-9FA1-BA450B1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8E5A9-EDA6-4A49-A0C7-F4BBBFA9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3F50B-9EFE-43BD-8933-D8F74699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25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870AA-8394-4075-A472-FFE333EED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E2863-7D56-4270-8807-A599E15A13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746DE-37E1-48C6-94D5-1253076C6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F646D-59C1-42F9-AB53-FAA6A6B3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A97E9-F8F3-43F2-9804-AA493849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6809C-F162-471A-9022-9BE9C82BE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10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C9CDD-6AEC-4A53-BE74-DD8DA74F9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EC8EC-C4BC-4B3C-8CB6-DE0F0394E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F8B31-F682-4FE7-87F4-D9183BF3B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7055F6-7B36-47CB-87FA-5F09E09468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0FECB-1E6F-47C1-8837-AC91AF2B6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6EF5BC-823F-476D-949C-3DD54875B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55C401-7ACF-4408-9CDD-8CE8B287F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774055-5CB1-4990-921C-F3F8E2651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1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F911-C396-4F38-B641-16E3BD43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FB2AE0-4A39-499D-803B-A7E32F30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D8B728-A023-459D-842B-ADCFA6B39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B182CD-7713-461C-AEBE-65E737F9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13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06080C-85DC-4597-8A13-5F9D46729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C8E7EF-C9ED-48BE-A453-F7A100CB4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B49E6-780B-46BD-929A-B853526E2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6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F9964-B11D-4B01-914E-37B341549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AC0D7-8A9B-4919-B63E-3613E0944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ACCE4-9814-4F53-B0E1-84BCFE755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DB945-E224-4CF2-A297-0EC298D62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D7F66D-E3E3-4E83-96CB-E308422D9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B1A8F-9942-4F8E-82D9-C5E3BDA2A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1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CA08B-9FD4-4B13-A0A9-0F924207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0AA52B-A656-4756-A258-C3C633CD9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300DA-0291-4841-B285-26B383AC8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F8A98-5E4B-4F21-A849-EEEE81E0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B40A2-8B2D-44BC-9974-FBEF73275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96E64-1479-41A1-BE76-F1B117C0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6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54A6B-E090-49AB-904A-A9F84CA8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5E52A8-1C35-478D-8AF8-9D79F1CF1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1A4E0-E65D-4C74-8FBD-2DA0E2613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1EC48-2550-48DB-A17A-4F6FDA924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4D137-BE5A-496D-8DFB-1301CBFE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87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706DD-A48C-4044-A466-D83832385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F1BA0A-3862-4364-B1F4-714F201BA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92574-8CC1-43DA-94EF-0846D969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63D73-3367-49D1-9D1A-632CA3ED1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6E7E6-06B6-4A36-9010-4327E0912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18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3FE104-E30D-4791-A8BD-2A51547DE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6CF0E-CF49-41DB-ABB2-EB1A10B48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C0145-AF19-4E6C-80C9-922F2E234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E6C06-B886-4DAE-A5AA-ADD230ADF79B}" type="datetimeFigureOut">
              <a:rPr lang="en-US" smtClean="0"/>
              <a:t>31-Mar-22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874C2-B1BD-4550-B288-CDD0A1DF6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73554-EA8F-4E25-B0D5-8EF13D01E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BE72C-31F4-449C-891E-E0887E6B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27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6731C35-F15F-47AA-95FF-7E3D90DA0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309" y="43774"/>
            <a:ext cx="3286029" cy="9144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2F776C-4527-4F55-8C0D-E253E5098B86}"/>
              </a:ext>
            </a:extLst>
          </p:cNvPr>
          <p:cNvSpPr txBox="1"/>
          <p:nvPr/>
        </p:nvSpPr>
        <p:spPr>
          <a:xfrm>
            <a:off x="4338535" y="316347"/>
            <a:ext cx="4095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100 patients with ACS (STEMI/NSTE-ACS)</a:t>
            </a:r>
          </a:p>
        </p:txBody>
      </p:sp>
      <p:sp>
        <p:nvSpPr>
          <p:cNvPr id="12" name="Arrow: Left-Right-Up 11">
            <a:extLst>
              <a:ext uri="{FF2B5EF4-FFF2-40B4-BE49-F238E27FC236}">
                <a16:creationId xmlns:a16="http://schemas.microsoft.com/office/drawing/2014/main" id="{A6054AB6-1371-4BE9-AB52-BF87CD8E8DD2}"/>
              </a:ext>
            </a:extLst>
          </p:cNvPr>
          <p:cNvSpPr/>
          <p:nvPr/>
        </p:nvSpPr>
        <p:spPr>
          <a:xfrm>
            <a:off x="3862294" y="685679"/>
            <a:ext cx="4121834" cy="1047339"/>
          </a:xfrm>
          <a:prstGeom prst="leftRightUp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 descr="Group with solid fill">
            <a:extLst>
              <a:ext uri="{FF2B5EF4-FFF2-40B4-BE49-F238E27FC236}">
                <a16:creationId xmlns:a16="http://schemas.microsoft.com/office/drawing/2014/main" id="{3A52DCFF-B636-4D76-8866-E905ED868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5309" y="1014518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EC5CA2-DA95-4DA0-B7A9-3D334475873C}"/>
              </a:ext>
            </a:extLst>
          </p:cNvPr>
          <p:cNvSpPr txBox="1"/>
          <p:nvPr/>
        </p:nvSpPr>
        <p:spPr>
          <a:xfrm>
            <a:off x="1867711" y="1148553"/>
            <a:ext cx="217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50 patients with </a:t>
            </a:r>
          </a:p>
          <a:p>
            <a:pPr algn="ctr"/>
            <a:r>
              <a:rPr lang="en-US" dirty="0"/>
              <a:t>IVUS-guided PCI</a:t>
            </a:r>
          </a:p>
        </p:txBody>
      </p:sp>
      <p:pic>
        <p:nvPicPr>
          <p:cNvPr id="16" name="Graphic 15" descr="Group with solid fill">
            <a:extLst>
              <a:ext uri="{FF2B5EF4-FFF2-40B4-BE49-F238E27FC236}">
                <a16:creationId xmlns:a16="http://schemas.microsoft.com/office/drawing/2014/main" id="{6538BC18-C44A-45A9-AB61-72BA3D7453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6713" y="936776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65D8F98-760D-4952-9C15-E700E7D3C97A}"/>
              </a:ext>
            </a:extLst>
          </p:cNvPr>
          <p:cNvSpPr txBox="1"/>
          <p:nvPr/>
        </p:nvSpPr>
        <p:spPr>
          <a:xfrm>
            <a:off x="7773503" y="1086687"/>
            <a:ext cx="217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50 patients with </a:t>
            </a:r>
          </a:p>
          <a:p>
            <a:pPr algn="ctr"/>
            <a:r>
              <a:rPr lang="en-US" dirty="0"/>
              <a:t>OCT-guided PCI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9A66515-43FB-4FD5-B252-DF9E57C5E8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91" y="1913641"/>
            <a:ext cx="1503141" cy="13217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7A84B8-8C8E-420F-A62F-0E35F29C4C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615" y="1929800"/>
            <a:ext cx="1381998" cy="132179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E6785FA-3083-4006-B346-ED7D88AE1C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7915" y="1851775"/>
            <a:ext cx="2901948" cy="187163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97E932C-14B8-46AD-8BE9-30ADE32B77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225" y="1864842"/>
            <a:ext cx="2908044" cy="187163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6828C6D-EF98-40AE-87E8-EA3D1AABF8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7386" y="2094551"/>
            <a:ext cx="1970008" cy="174717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F436634-3E14-47AC-9C29-BC955E21F2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01472" y="3843371"/>
            <a:ext cx="4121835" cy="2086222"/>
          </a:xfrm>
          <a:prstGeom prst="rect">
            <a:avLst/>
          </a:prstGeom>
        </p:spPr>
      </p:pic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A61B40C2-DE58-40D8-95A4-A23B6577D7A8}"/>
              </a:ext>
            </a:extLst>
          </p:cNvPr>
          <p:cNvSpPr/>
          <p:nvPr/>
        </p:nvSpPr>
        <p:spPr>
          <a:xfrm>
            <a:off x="3800013" y="6049533"/>
            <a:ext cx="4324751" cy="440136"/>
          </a:xfrm>
          <a:custGeom>
            <a:avLst/>
            <a:gdLst>
              <a:gd name="connsiteX0" fmla="*/ 0 w 4324751"/>
              <a:gd name="connsiteY0" fmla="*/ 112270 h 440136"/>
              <a:gd name="connsiteX1" fmla="*/ 112270 w 4324751"/>
              <a:gd name="connsiteY1" fmla="*/ 0 h 440136"/>
              <a:gd name="connsiteX2" fmla="*/ 780019 w 4324751"/>
              <a:gd name="connsiteY2" fmla="*/ 0 h 440136"/>
              <a:gd name="connsiteX3" fmla="*/ 1242757 w 4324751"/>
              <a:gd name="connsiteY3" fmla="*/ 0 h 440136"/>
              <a:gd name="connsiteX4" fmla="*/ 1787499 w 4324751"/>
              <a:gd name="connsiteY4" fmla="*/ 0 h 440136"/>
              <a:gd name="connsiteX5" fmla="*/ 2250237 w 4324751"/>
              <a:gd name="connsiteY5" fmla="*/ 0 h 440136"/>
              <a:gd name="connsiteX6" fmla="*/ 2794979 w 4324751"/>
              <a:gd name="connsiteY6" fmla="*/ 0 h 440136"/>
              <a:gd name="connsiteX7" fmla="*/ 3257718 w 4324751"/>
              <a:gd name="connsiteY7" fmla="*/ 0 h 440136"/>
              <a:gd name="connsiteX8" fmla="*/ 4212481 w 4324751"/>
              <a:gd name="connsiteY8" fmla="*/ 0 h 440136"/>
              <a:gd name="connsiteX9" fmla="*/ 4324751 w 4324751"/>
              <a:gd name="connsiteY9" fmla="*/ 112270 h 440136"/>
              <a:gd name="connsiteX10" fmla="*/ 4324751 w 4324751"/>
              <a:gd name="connsiteY10" fmla="*/ 327866 h 440136"/>
              <a:gd name="connsiteX11" fmla="*/ 4212481 w 4324751"/>
              <a:gd name="connsiteY11" fmla="*/ 440136 h 440136"/>
              <a:gd name="connsiteX12" fmla="*/ 3708741 w 4324751"/>
              <a:gd name="connsiteY12" fmla="*/ 440136 h 440136"/>
              <a:gd name="connsiteX13" fmla="*/ 3205001 w 4324751"/>
              <a:gd name="connsiteY13" fmla="*/ 440136 h 440136"/>
              <a:gd name="connsiteX14" fmla="*/ 2537252 w 4324751"/>
              <a:gd name="connsiteY14" fmla="*/ 440136 h 440136"/>
              <a:gd name="connsiteX15" fmla="*/ 1992510 w 4324751"/>
              <a:gd name="connsiteY15" fmla="*/ 440136 h 440136"/>
              <a:gd name="connsiteX16" fmla="*/ 1406765 w 4324751"/>
              <a:gd name="connsiteY16" fmla="*/ 440136 h 440136"/>
              <a:gd name="connsiteX17" fmla="*/ 739017 w 4324751"/>
              <a:gd name="connsiteY17" fmla="*/ 440136 h 440136"/>
              <a:gd name="connsiteX18" fmla="*/ 112270 w 4324751"/>
              <a:gd name="connsiteY18" fmla="*/ 440136 h 440136"/>
              <a:gd name="connsiteX19" fmla="*/ 0 w 4324751"/>
              <a:gd name="connsiteY19" fmla="*/ 327866 h 440136"/>
              <a:gd name="connsiteX20" fmla="*/ 0 w 4324751"/>
              <a:gd name="connsiteY20" fmla="*/ 112270 h 440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324751" h="440136" fill="none" extrusionOk="0">
                <a:moveTo>
                  <a:pt x="0" y="112270"/>
                </a:moveTo>
                <a:cubicBezTo>
                  <a:pt x="-4987" y="45755"/>
                  <a:pt x="39883" y="-390"/>
                  <a:pt x="112270" y="0"/>
                </a:cubicBezTo>
                <a:cubicBezTo>
                  <a:pt x="251842" y="-48258"/>
                  <a:pt x="575319" y="29875"/>
                  <a:pt x="780019" y="0"/>
                </a:cubicBezTo>
                <a:cubicBezTo>
                  <a:pt x="984719" y="-29875"/>
                  <a:pt x="1103379" y="32582"/>
                  <a:pt x="1242757" y="0"/>
                </a:cubicBezTo>
                <a:cubicBezTo>
                  <a:pt x="1382135" y="-32582"/>
                  <a:pt x="1647503" y="50275"/>
                  <a:pt x="1787499" y="0"/>
                </a:cubicBezTo>
                <a:cubicBezTo>
                  <a:pt x="1927495" y="-50275"/>
                  <a:pt x="2088030" y="24156"/>
                  <a:pt x="2250237" y="0"/>
                </a:cubicBezTo>
                <a:cubicBezTo>
                  <a:pt x="2412444" y="-24156"/>
                  <a:pt x="2534620" y="47949"/>
                  <a:pt x="2794979" y="0"/>
                </a:cubicBezTo>
                <a:cubicBezTo>
                  <a:pt x="3055338" y="-47949"/>
                  <a:pt x="3148503" y="36120"/>
                  <a:pt x="3257718" y="0"/>
                </a:cubicBezTo>
                <a:cubicBezTo>
                  <a:pt x="3366933" y="-36120"/>
                  <a:pt x="3872635" y="66698"/>
                  <a:pt x="4212481" y="0"/>
                </a:cubicBezTo>
                <a:cubicBezTo>
                  <a:pt x="4267832" y="-8154"/>
                  <a:pt x="4333331" y="57745"/>
                  <a:pt x="4324751" y="112270"/>
                </a:cubicBezTo>
                <a:cubicBezTo>
                  <a:pt x="4345690" y="197625"/>
                  <a:pt x="4301482" y="275702"/>
                  <a:pt x="4324751" y="327866"/>
                </a:cubicBezTo>
                <a:cubicBezTo>
                  <a:pt x="4326673" y="388464"/>
                  <a:pt x="4280322" y="424622"/>
                  <a:pt x="4212481" y="440136"/>
                </a:cubicBezTo>
                <a:cubicBezTo>
                  <a:pt x="4033434" y="467902"/>
                  <a:pt x="3910661" y="418047"/>
                  <a:pt x="3708741" y="440136"/>
                </a:cubicBezTo>
                <a:cubicBezTo>
                  <a:pt x="3506821" y="462225"/>
                  <a:pt x="3435179" y="432529"/>
                  <a:pt x="3205001" y="440136"/>
                </a:cubicBezTo>
                <a:cubicBezTo>
                  <a:pt x="2974823" y="447743"/>
                  <a:pt x="2846069" y="419674"/>
                  <a:pt x="2537252" y="440136"/>
                </a:cubicBezTo>
                <a:cubicBezTo>
                  <a:pt x="2228435" y="460598"/>
                  <a:pt x="2259068" y="426306"/>
                  <a:pt x="1992510" y="440136"/>
                </a:cubicBezTo>
                <a:cubicBezTo>
                  <a:pt x="1725952" y="453966"/>
                  <a:pt x="1589201" y="438287"/>
                  <a:pt x="1406765" y="440136"/>
                </a:cubicBezTo>
                <a:cubicBezTo>
                  <a:pt x="1224330" y="441985"/>
                  <a:pt x="1040679" y="438297"/>
                  <a:pt x="739017" y="440136"/>
                </a:cubicBezTo>
                <a:cubicBezTo>
                  <a:pt x="437355" y="441975"/>
                  <a:pt x="366839" y="394630"/>
                  <a:pt x="112270" y="440136"/>
                </a:cubicBezTo>
                <a:cubicBezTo>
                  <a:pt x="58743" y="447413"/>
                  <a:pt x="1407" y="390047"/>
                  <a:pt x="0" y="327866"/>
                </a:cubicBezTo>
                <a:cubicBezTo>
                  <a:pt x="-16619" y="233314"/>
                  <a:pt x="16333" y="161411"/>
                  <a:pt x="0" y="112270"/>
                </a:cubicBezTo>
                <a:close/>
              </a:path>
              <a:path w="4324751" h="440136" stroke="0" extrusionOk="0">
                <a:moveTo>
                  <a:pt x="0" y="112270"/>
                </a:moveTo>
                <a:cubicBezTo>
                  <a:pt x="4367" y="61423"/>
                  <a:pt x="47855" y="2236"/>
                  <a:pt x="112270" y="0"/>
                </a:cubicBezTo>
                <a:cubicBezTo>
                  <a:pt x="216085" y="-34558"/>
                  <a:pt x="453842" y="3015"/>
                  <a:pt x="575008" y="0"/>
                </a:cubicBezTo>
                <a:cubicBezTo>
                  <a:pt x="696174" y="-3015"/>
                  <a:pt x="958755" y="34938"/>
                  <a:pt x="1119750" y="0"/>
                </a:cubicBezTo>
                <a:cubicBezTo>
                  <a:pt x="1280745" y="-34938"/>
                  <a:pt x="1570770" y="44994"/>
                  <a:pt x="1746497" y="0"/>
                </a:cubicBezTo>
                <a:cubicBezTo>
                  <a:pt x="1922224" y="-44994"/>
                  <a:pt x="2140665" y="30916"/>
                  <a:pt x="2332241" y="0"/>
                </a:cubicBezTo>
                <a:cubicBezTo>
                  <a:pt x="2523817" y="-30916"/>
                  <a:pt x="2744453" y="42597"/>
                  <a:pt x="2958988" y="0"/>
                </a:cubicBezTo>
                <a:cubicBezTo>
                  <a:pt x="3173523" y="-42597"/>
                  <a:pt x="3367832" y="56711"/>
                  <a:pt x="3626737" y="0"/>
                </a:cubicBezTo>
                <a:cubicBezTo>
                  <a:pt x="3885642" y="-56711"/>
                  <a:pt x="3986884" y="51751"/>
                  <a:pt x="4212481" y="0"/>
                </a:cubicBezTo>
                <a:cubicBezTo>
                  <a:pt x="4260995" y="-6273"/>
                  <a:pt x="4315586" y="41994"/>
                  <a:pt x="4324751" y="112270"/>
                </a:cubicBezTo>
                <a:cubicBezTo>
                  <a:pt x="4346270" y="175244"/>
                  <a:pt x="4320298" y="220257"/>
                  <a:pt x="4324751" y="327866"/>
                </a:cubicBezTo>
                <a:cubicBezTo>
                  <a:pt x="4322952" y="394698"/>
                  <a:pt x="4264838" y="451056"/>
                  <a:pt x="4212481" y="440136"/>
                </a:cubicBezTo>
                <a:cubicBezTo>
                  <a:pt x="4067886" y="481866"/>
                  <a:pt x="3890367" y="393172"/>
                  <a:pt x="3708741" y="440136"/>
                </a:cubicBezTo>
                <a:cubicBezTo>
                  <a:pt x="3527115" y="487100"/>
                  <a:pt x="3340019" y="396480"/>
                  <a:pt x="3205001" y="440136"/>
                </a:cubicBezTo>
                <a:cubicBezTo>
                  <a:pt x="3069983" y="483792"/>
                  <a:pt x="2785319" y="395916"/>
                  <a:pt x="2619256" y="440136"/>
                </a:cubicBezTo>
                <a:cubicBezTo>
                  <a:pt x="2453194" y="484356"/>
                  <a:pt x="2119048" y="414613"/>
                  <a:pt x="1992510" y="440136"/>
                </a:cubicBezTo>
                <a:cubicBezTo>
                  <a:pt x="1865972" y="465659"/>
                  <a:pt x="1592112" y="367756"/>
                  <a:pt x="1324761" y="440136"/>
                </a:cubicBezTo>
                <a:cubicBezTo>
                  <a:pt x="1057410" y="512516"/>
                  <a:pt x="994622" y="400292"/>
                  <a:pt x="780019" y="440136"/>
                </a:cubicBezTo>
                <a:cubicBezTo>
                  <a:pt x="565416" y="479980"/>
                  <a:pt x="358424" y="397661"/>
                  <a:pt x="112270" y="440136"/>
                </a:cubicBezTo>
                <a:cubicBezTo>
                  <a:pt x="60994" y="438705"/>
                  <a:pt x="5661" y="388064"/>
                  <a:pt x="0" y="327866"/>
                </a:cubicBezTo>
                <a:cubicBezTo>
                  <a:pt x="-9239" y="274346"/>
                  <a:pt x="20666" y="209796"/>
                  <a:pt x="0" y="11227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87566595">
                  <a:prstGeom prst="roundRect">
                    <a:avLst>
                      <a:gd name="adj" fmla="val 2550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10                     6-mo MACE (n)                       1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BDB19281-D523-41DD-9F17-8B743405CA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08230" y="5800761"/>
            <a:ext cx="1780186" cy="688908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5AC43346-5F81-49B9-9520-A4C8853EE360}"/>
              </a:ext>
            </a:extLst>
          </p:cNvPr>
          <p:cNvSpPr txBox="1"/>
          <p:nvPr/>
        </p:nvSpPr>
        <p:spPr>
          <a:xfrm>
            <a:off x="9491091" y="5750004"/>
            <a:ext cx="2901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IVUS= Intravascular ultrasound</a:t>
            </a:r>
          </a:p>
          <a:p>
            <a:r>
              <a:rPr lang="en-US" sz="1100" dirty="0"/>
              <a:t>OCT= Optical coherence tomography</a:t>
            </a:r>
          </a:p>
          <a:p>
            <a:r>
              <a:rPr lang="en-US" sz="1100" dirty="0"/>
              <a:t>PCI= Percutaneous coronary interventions</a:t>
            </a:r>
          </a:p>
          <a:p>
            <a:r>
              <a:rPr lang="en-US" sz="1100" dirty="0"/>
              <a:t>MLA= Minimal luminal area</a:t>
            </a:r>
          </a:p>
          <a:p>
            <a:r>
              <a:rPr lang="en-US" sz="1100" dirty="0"/>
              <a:t>MSA= Minimal stent area</a:t>
            </a:r>
          </a:p>
          <a:p>
            <a:r>
              <a:rPr lang="en-US" sz="1100" dirty="0"/>
              <a:t>MACE= Major adverse cardiovascular events</a:t>
            </a:r>
          </a:p>
        </p:txBody>
      </p:sp>
    </p:spTree>
    <p:extLst>
      <p:ext uri="{BB962C8B-B14F-4D97-AF65-F5344CB8AC3E}">
        <p14:creationId xmlns:p14="http://schemas.microsoft.com/office/powerpoint/2010/main" val="3397812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Ahmed Bendary</cp:lastModifiedBy>
  <cp:revision>16</cp:revision>
  <dcterms:created xsi:type="dcterms:W3CDTF">2022-03-16T19:18:37Z</dcterms:created>
  <dcterms:modified xsi:type="dcterms:W3CDTF">2022-03-31T13:53:13Z</dcterms:modified>
</cp:coreProperties>
</file>