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5" d="100"/>
          <a:sy n="65" d="100"/>
        </p:scale>
        <p:origin x="81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67A40-F240-4FF6-9B73-8AEFFD0AA1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0A7748-898D-4103-9D70-01620CD8CB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5EDB6B-C8D5-4CE3-9510-B6870C855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F6347-5510-448E-BC5A-DB356E349D92}" type="datetimeFigureOut">
              <a:rPr lang="en-IN" smtClean="0"/>
              <a:pPr/>
              <a:t>01-04-2022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24E70-773B-4369-8DBE-731F2CB4E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34B6BD-654F-4D65-AAD0-F05518D78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B1B64-E5D4-490E-BF03-829586890E5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1123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691B3-B5EA-4A58-AACA-6E95710AF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9D65E-44A3-437A-9E7A-004059698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5609D-0601-4545-A695-0AEB6475F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F6347-5510-448E-BC5A-DB356E349D92}" type="datetimeFigureOut">
              <a:rPr lang="en-IN" smtClean="0"/>
              <a:pPr/>
              <a:t>01-04-2022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566267-C7C5-4B60-870A-9A641DE68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6AA3BA-8803-464F-87E6-C6ABD8F2E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B1B64-E5D4-490E-BF03-829586890E5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2779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BC2A4-3B5D-495C-A08C-B2C6C8516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D1922B-7B29-4F73-BE98-7EFCE6D7EB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6067BE-3B60-413D-AA20-79C007E9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F6347-5510-448E-BC5A-DB356E349D92}" type="datetimeFigureOut">
              <a:rPr lang="en-IN" smtClean="0"/>
              <a:pPr/>
              <a:t>01-04-2022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3537E-BFA2-4887-B6F8-88BC6D625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1AC6EB-8FFE-473E-88A0-4D4AA1740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B1B64-E5D4-490E-BF03-829586890E5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733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100D7-9A45-4FC3-AFF0-563FFBBF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45533-116B-4BEA-BB2C-F712A8BDB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289148-B1BB-429F-80DD-8C05B1BA2E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F16F38-AB0D-4D79-8DBF-D7A4B812B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F6347-5510-448E-BC5A-DB356E349D92}" type="datetimeFigureOut">
              <a:rPr lang="en-IN" smtClean="0"/>
              <a:pPr/>
              <a:t>01-04-2022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980AE5-E78B-415D-BD94-89D4F244A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93450C-DA03-4962-A1C9-D30AB33A5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B1B64-E5D4-490E-BF03-829586890E5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1118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841B0-0BAF-48FA-B7D0-465182EE7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9D758D-0AB7-4721-9687-0232F5B805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7C54F7-A15C-4360-B370-A43AC1E402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0562FA-0325-498F-978A-215676098C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775BED-0957-4EBD-B45B-FD67DFC2A2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9830EF-DC33-4736-99CE-3F6303EE8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F6347-5510-448E-BC5A-DB356E349D92}" type="datetimeFigureOut">
              <a:rPr lang="en-IN" smtClean="0"/>
              <a:pPr/>
              <a:t>01-04-2022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E8CE6E-83EF-43B2-A19E-7059717D5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807D4B-90AB-4ECA-8FD1-70DB00274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B1B64-E5D4-490E-BF03-829586890E5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298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A8877-17AD-4B28-A884-A863380A3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884EFD-0AE0-49A6-B0C0-B93027CCE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F6347-5510-448E-BC5A-DB356E349D92}" type="datetimeFigureOut">
              <a:rPr lang="en-IN" smtClean="0"/>
              <a:pPr/>
              <a:t>01-04-2022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5FEB97-8C22-46F4-B41D-3883571E4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30B395-F788-4BB6-9550-0F52108D9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B1B64-E5D4-490E-BF03-829586890E5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11446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48AA43-9ADA-4466-AD15-D933795CB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F6347-5510-448E-BC5A-DB356E349D92}" type="datetimeFigureOut">
              <a:rPr lang="en-IN" smtClean="0"/>
              <a:pPr/>
              <a:t>01-04-2022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7FF8FC-2E5D-4613-A0C6-F54C5226F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E5070A-FC38-4EE2-8606-A8A80B2AA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B1B64-E5D4-490E-BF03-829586890E5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4260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C1E50-5D32-4B5D-BB1E-8EA583A54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E8AED3-EADF-4219-944D-9D6405E0A1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B52F08-F764-41AA-852F-6E556BC88B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CF0EB9-4C87-4831-B071-9906B436F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F6347-5510-448E-BC5A-DB356E349D92}" type="datetimeFigureOut">
              <a:rPr lang="en-IN" smtClean="0"/>
              <a:pPr/>
              <a:t>01-04-2022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186C01-0F71-4E19-8BBD-A160406EB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BAF34C-FF94-4E42-B1A4-A50B819C7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B1B64-E5D4-490E-BF03-829586890E5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039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44FFA-5979-4666-B44B-89A08A4E1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AD1D0A-3AED-48AE-8FA3-7E62A39CAF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516924-B49E-4D6D-91FD-6063E3DAF5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515186-00D0-4F91-8D10-B7E74336F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F6347-5510-448E-BC5A-DB356E349D92}" type="datetimeFigureOut">
              <a:rPr lang="en-IN" smtClean="0"/>
              <a:pPr/>
              <a:t>01-04-2022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693550-6AE3-465C-AB6F-68FA7AABC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69B62F-70BD-4EB0-B6C9-FF37A2DED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B1B64-E5D4-490E-BF03-829586890E5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7790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93C89-56BF-43C5-B751-3EDDAA67C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73338D-22B9-4393-A0EC-50D54522A7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DEDE08-A352-47AD-9E27-A255F8F62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F6347-5510-448E-BC5A-DB356E349D92}" type="datetimeFigureOut">
              <a:rPr lang="en-IN" smtClean="0"/>
              <a:pPr/>
              <a:t>01-04-2022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F57509-2AB3-4AFF-B2E1-41193AA2E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77774F-8AF5-4FDB-95E3-5B8245DCC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B1B64-E5D4-490E-BF03-829586890E5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75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D8853-42D4-43C0-97F8-FA9A5DD1B1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38F4DE-04F0-42AF-BA90-7AB8A75C4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20994B-23EF-4C6F-87A6-E4DA6B836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F6347-5510-448E-BC5A-DB356E349D92}" type="datetimeFigureOut">
              <a:rPr lang="en-IN" smtClean="0"/>
              <a:pPr/>
              <a:t>01-04-2022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B7C1B9-A94B-4C5E-9155-215FBFBE6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DE17C3-93CB-4FB5-88CD-91E10C175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B1B64-E5D4-490E-BF03-829586890E5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5203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305028-BB0F-4AA4-8B94-5755D55E8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4D94EE-3E8D-491F-A534-0BC90FBE04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250D26-0DB4-4B5E-A9E3-D9610A5E75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7F6347-5510-448E-BC5A-DB356E349D92}" type="datetimeFigureOut">
              <a:rPr lang="en-IN" smtClean="0"/>
              <a:pPr/>
              <a:t>01-04-2022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6F5482-C88A-4A34-938B-220F9D1747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FDF84B-2D04-407A-851E-E5C47C0362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EB1B64-E5D4-490E-BF03-829586890E5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7454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49E465E-0587-4AD5-94BE-AB470460CC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8649433"/>
              </p:ext>
            </p:extLst>
          </p:nvPr>
        </p:nvGraphicFramePr>
        <p:xfrm>
          <a:off x="3832394" y="1077589"/>
          <a:ext cx="4680943" cy="3558453"/>
        </p:xfrm>
        <a:graphic>
          <a:graphicData uri="http://schemas.openxmlformats.org/drawingml/2006/table">
            <a:tbl>
              <a:tblPr/>
              <a:tblGrid>
                <a:gridCol w="3521996">
                  <a:extLst>
                    <a:ext uri="{9D8B030D-6E8A-4147-A177-3AD203B41FA5}">
                      <a16:colId xmlns:a16="http://schemas.microsoft.com/office/drawing/2014/main" val="3151234716"/>
                    </a:ext>
                  </a:extLst>
                </a:gridCol>
                <a:gridCol w="1158947">
                  <a:extLst>
                    <a:ext uri="{9D8B030D-6E8A-4147-A177-3AD203B41FA5}">
                      <a16:colId xmlns:a16="http://schemas.microsoft.com/office/drawing/2014/main" val="2774719297"/>
                    </a:ext>
                  </a:extLst>
                </a:gridCol>
              </a:tblGrid>
              <a:tr h="231269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Properties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Values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8891680"/>
                  </a:ext>
                </a:extLst>
              </a:tr>
              <a:tr h="231269"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Sand (%)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77.8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2917752"/>
                  </a:ext>
                </a:extLst>
              </a:tr>
              <a:tr h="231269"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Silt (%)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19.7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8999006"/>
                  </a:ext>
                </a:extLst>
              </a:tr>
              <a:tr h="231269"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Clay (%)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3.32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8109595"/>
                  </a:ext>
                </a:extLst>
              </a:tr>
              <a:tr h="231269"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Textural class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Sandy loam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6652822"/>
                  </a:ext>
                </a:extLst>
              </a:tr>
              <a:tr h="231269"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pH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5.26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5376886"/>
                  </a:ext>
                </a:extLst>
              </a:tr>
              <a:tr h="307494"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Chlorides (mg kg</a:t>
                      </a:r>
                      <a:r>
                        <a:rPr lang="en-IN" sz="12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</a:t>
                      </a: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14.12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2547817"/>
                  </a:ext>
                </a:extLst>
              </a:tr>
              <a:tr h="244462"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Phosphates (mg kg</a:t>
                      </a:r>
                      <a:r>
                        <a:rPr lang="en-IN" sz="12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</a:t>
                      </a: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29.32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4357251"/>
                  </a:ext>
                </a:extLst>
              </a:tr>
              <a:tr h="231269"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Sulphates  (mg kg</a:t>
                      </a:r>
                      <a:r>
                        <a:rPr lang="en-IN" sz="12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</a:t>
                      </a: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0.012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2349962"/>
                  </a:ext>
                </a:extLst>
              </a:tr>
              <a:tr h="231269"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Nitrates  (mg kg</a:t>
                      </a:r>
                      <a:r>
                        <a:rPr lang="en-IN" sz="12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</a:t>
                      </a: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0.035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8600409"/>
                  </a:ext>
                </a:extLst>
              </a:tr>
              <a:tr h="231269"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Soil microbial biomass carbon (µg g</a:t>
                      </a:r>
                      <a:r>
                        <a:rPr lang="en-IN" sz="12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</a:t>
                      </a: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91.73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3653336"/>
                  </a:ext>
                </a:extLst>
              </a:tr>
              <a:tr h="2312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Dehydrogenase activity (µg TPF g</a:t>
                      </a:r>
                      <a:r>
                        <a:rPr lang="en-US" sz="12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soil day</a:t>
                      </a:r>
                      <a:r>
                        <a:rPr lang="en-US" sz="12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11.78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6197786"/>
                  </a:ext>
                </a:extLst>
              </a:tr>
              <a:tr h="2312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Phosphatase activity (µg PNP g</a:t>
                      </a:r>
                      <a:r>
                        <a:rPr lang="en-US" sz="12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soil h</a:t>
                      </a:r>
                      <a:r>
                        <a:rPr lang="en-US" sz="12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13.62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5691779"/>
                  </a:ext>
                </a:extLst>
              </a:tr>
              <a:tr h="2312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Urease activity (µg NH4+-N g</a:t>
                      </a:r>
                      <a:r>
                        <a:rPr lang="en-US" sz="12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soil h</a:t>
                      </a:r>
                      <a:r>
                        <a:rPr lang="en-US" sz="12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33.25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9114009"/>
                  </a:ext>
                </a:extLst>
              </a:tr>
              <a:tr h="231269"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Chlorpyrifos content (mg kg</a:t>
                      </a:r>
                      <a:r>
                        <a:rPr lang="en-US" sz="12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</a:t>
                      </a: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Nil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7564699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DAF45A3D-4251-46A4-996C-2EF53B345FDD}"/>
              </a:ext>
            </a:extLst>
          </p:cNvPr>
          <p:cNvSpPr txBox="1"/>
          <p:nvPr/>
        </p:nvSpPr>
        <p:spPr>
          <a:xfrm>
            <a:off x="4116209" y="4751546"/>
            <a:ext cx="48821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Table 1. Initial properties of experimental soil. </a:t>
            </a:r>
            <a:endParaRPr lang="en-IN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899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E6E9815-6050-4C2C-A3AC-F67CD095CB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8004034"/>
              </p:ext>
            </p:extLst>
          </p:nvPr>
        </p:nvGraphicFramePr>
        <p:xfrm>
          <a:off x="2190750" y="1158323"/>
          <a:ext cx="7810500" cy="1333500"/>
        </p:xfrm>
        <a:graphic>
          <a:graphicData uri="http://schemas.openxmlformats.org/drawingml/2006/table">
            <a:tbl>
              <a:tblPr/>
              <a:tblGrid>
                <a:gridCol w="1016000">
                  <a:extLst>
                    <a:ext uri="{9D8B030D-6E8A-4147-A177-3AD203B41FA5}">
                      <a16:colId xmlns:a16="http://schemas.microsoft.com/office/drawing/2014/main" val="3620329585"/>
                    </a:ext>
                  </a:extLst>
                </a:gridCol>
                <a:gridCol w="1017830">
                  <a:extLst>
                    <a:ext uri="{9D8B030D-6E8A-4147-A177-3AD203B41FA5}">
                      <a16:colId xmlns:a16="http://schemas.microsoft.com/office/drawing/2014/main" val="1489865888"/>
                    </a:ext>
                  </a:extLst>
                </a:gridCol>
                <a:gridCol w="1014170">
                  <a:extLst>
                    <a:ext uri="{9D8B030D-6E8A-4147-A177-3AD203B41FA5}">
                      <a16:colId xmlns:a16="http://schemas.microsoft.com/office/drawing/2014/main" val="84097803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59771995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24201138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857728686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3291790147"/>
                    </a:ext>
                  </a:extLst>
                </a:gridCol>
              </a:tblGrid>
              <a:tr h="19050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Variants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Chlorides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Phosphates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Sulphates (</a:t>
                      </a:r>
                      <a:r>
                        <a:rPr lang="en-IN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meq</a:t>
                      </a:r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100g</a:t>
                      </a:r>
                      <a:r>
                        <a:rPr lang="en-IN" sz="12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Nitrates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Soil microbial biomass carbon (µg g</a:t>
                      </a:r>
                      <a:r>
                        <a:rPr lang="en-IN" sz="12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0863990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(mg kg</a:t>
                      </a:r>
                      <a:r>
                        <a:rPr lang="en-IN" sz="12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(mg kg</a:t>
                      </a:r>
                      <a:r>
                        <a:rPr lang="en-IN" sz="12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IN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meq</a:t>
                      </a:r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100g</a:t>
                      </a:r>
                      <a:r>
                        <a:rPr lang="en-IN" sz="12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472026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mpd="sng">
                      <a:noFill/>
                      <a:prstDash val="solid"/>
                    </a:lnL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50" marR="6350" marT="6350" marB="0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mpd="sng">
                      <a:noFill/>
                      <a:prstDash val="solid"/>
                    </a:lnL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13165029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IN" sz="12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day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5.14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29.36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90.14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727408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r>
                        <a:rPr lang="en-IN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day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5.02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22.72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29.46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0.061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84.38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047699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 value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6.69*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6*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0.087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7.516*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19.70*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085554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0.935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0.371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063312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30074DE-5EA8-436B-A9D3-C95F62F797F5}"/>
              </a:ext>
            </a:extLst>
          </p:cNvPr>
          <p:cNvSpPr txBox="1"/>
          <p:nvPr/>
        </p:nvSpPr>
        <p:spPr>
          <a:xfrm>
            <a:off x="3314454" y="2709550"/>
            <a:ext cx="69494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Table 2.  Changes in soil parameters during natural degradation of chlorpyrifos in soil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3706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949059F-7F02-465F-99A7-B9FD6D5BBD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9022449"/>
              </p:ext>
            </p:extLst>
          </p:nvPr>
        </p:nvGraphicFramePr>
        <p:xfrm>
          <a:off x="3782700" y="635374"/>
          <a:ext cx="4914900" cy="3510280"/>
        </p:xfrm>
        <a:graphic>
          <a:graphicData uri="http://schemas.openxmlformats.org/drawingml/2006/table">
            <a:tbl>
              <a:tblPr/>
              <a:tblGrid>
                <a:gridCol w="1320800">
                  <a:extLst>
                    <a:ext uri="{9D8B030D-6E8A-4147-A177-3AD203B41FA5}">
                      <a16:colId xmlns:a16="http://schemas.microsoft.com/office/drawing/2014/main" val="1756493674"/>
                    </a:ext>
                  </a:extLst>
                </a:gridCol>
                <a:gridCol w="1320800">
                  <a:extLst>
                    <a:ext uri="{9D8B030D-6E8A-4147-A177-3AD203B41FA5}">
                      <a16:colId xmlns:a16="http://schemas.microsoft.com/office/drawing/2014/main" val="435877363"/>
                    </a:ext>
                  </a:extLst>
                </a:gridCol>
                <a:gridCol w="1130300">
                  <a:extLst>
                    <a:ext uri="{9D8B030D-6E8A-4147-A177-3AD203B41FA5}">
                      <a16:colId xmlns:a16="http://schemas.microsoft.com/office/drawing/2014/main" val="939540335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022088710"/>
                    </a:ext>
                  </a:extLst>
                </a:gridCol>
              </a:tblGrid>
              <a:tr h="54610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Treatments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Dehydrogenase (µg TPF g</a:t>
                      </a:r>
                      <a:r>
                        <a:rPr lang="en-IN" sz="12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</a:t>
                      </a:r>
                      <a:r>
                        <a:rPr lang="en-IN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soil day</a:t>
                      </a:r>
                      <a:r>
                        <a:rPr lang="en-IN" sz="12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</a:t>
                      </a:r>
                      <a:r>
                        <a:rPr lang="en-IN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Phosphatase (µg PNP g</a:t>
                      </a:r>
                      <a:r>
                        <a:rPr lang="en-US" sz="12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</a:t>
                      </a: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soil h</a:t>
                      </a:r>
                      <a:r>
                        <a:rPr lang="en-US" sz="12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</a:t>
                      </a: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Urease (µg NH</a:t>
                      </a:r>
                      <a:r>
                        <a:rPr lang="pt-BR" sz="12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4+</a:t>
                      </a:r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-N g</a:t>
                      </a:r>
                      <a:r>
                        <a:rPr lang="pt-BR" sz="12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</a:t>
                      </a:r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soil h</a:t>
                      </a:r>
                      <a:r>
                        <a:rPr lang="pt-BR" sz="12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</a:t>
                      </a:r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3108959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</a:t>
                      </a:r>
                      <a:r>
                        <a:rPr lang="en-IN" sz="12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(control)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7.83</a:t>
                      </a:r>
                      <a:r>
                        <a:rPr lang="en-IN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12.04</a:t>
                      </a:r>
                      <a:r>
                        <a:rPr lang="en-IN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28.58</a:t>
                      </a:r>
                      <a:r>
                        <a:rPr lang="en-IN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7775725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</a:t>
                      </a:r>
                      <a:r>
                        <a:rPr lang="en-IN" sz="12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(H</a:t>
                      </a:r>
                      <a:r>
                        <a:rPr lang="en-IN" sz="12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</a:t>
                      </a:r>
                      <a:r>
                        <a:rPr lang="en-IN" sz="12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10.21</a:t>
                      </a:r>
                      <a:r>
                        <a:rPr lang="en-IN" sz="12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12.16</a:t>
                      </a:r>
                      <a:r>
                        <a:rPr lang="en-IN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30.91</a:t>
                      </a:r>
                      <a:r>
                        <a:rPr lang="en-IN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bc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759044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</a:t>
                      </a:r>
                      <a:r>
                        <a:rPr lang="en-IN" sz="12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(Fenton)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10.33</a:t>
                      </a:r>
                      <a:r>
                        <a:rPr lang="en-IN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14.48</a:t>
                      </a:r>
                      <a:r>
                        <a:rPr lang="en-IN" sz="12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de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28.58</a:t>
                      </a:r>
                      <a:r>
                        <a:rPr lang="en-IN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848039"/>
                  </a:ext>
                </a:extLst>
              </a:tr>
              <a:tr h="26035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</a:t>
                      </a:r>
                      <a:r>
                        <a:rPr lang="en-IN" sz="12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(H</a:t>
                      </a:r>
                      <a:r>
                        <a:rPr lang="en-IN" sz="12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</a:t>
                      </a:r>
                      <a:r>
                        <a:rPr lang="en-IN" sz="12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Fenton)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8.59</a:t>
                      </a:r>
                      <a:r>
                        <a:rPr lang="en-IN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12.49</a:t>
                      </a:r>
                      <a:r>
                        <a:rPr lang="en-IN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fg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29.16</a:t>
                      </a:r>
                      <a:r>
                        <a:rPr lang="en-IN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2087094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</a:t>
                      </a:r>
                      <a:r>
                        <a:rPr lang="en-IN" sz="12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</a:t>
                      </a:r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(P.F</a:t>
                      </a:r>
                      <a:r>
                        <a:rPr lang="en-IN" sz="12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11.74</a:t>
                      </a:r>
                      <a:r>
                        <a:rPr lang="en-IN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15.79</a:t>
                      </a:r>
                      <a:r>
                        <a:rPr lang="en-IN" sz="12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bc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35.58</a:t>
                      </a:r>
                      <a:r>
                        <a:rPr lang="en-IN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6140088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</a:t>
                      </a:r>
                      <a:r>
                        <a:rPr lang="en-IN" sz="12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(T.V)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11.43</a:t>
                      </a:r>
                      <a:r>
                        <a:rPr lang="en-IN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17.06</a:t>
                      </a:r>
                      <a:r>
                        <a:rPr lang="en-IN" sz="12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35.00</a:t>
                      </a:r>
                      <a:r>
                        <a:rPr lang="en-IN" sz="12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7238349"/>
                  </a:ext>
                </a:extLst>
              </a:tr>
              <a:tr h="26035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</a:t>
                      </a:r>
                      <a:r>
                        <a:rPr lang="en-IN" sz="12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(P. F+T.V)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11.37</a:t>
                      </a:r>
                      <a:r>
                        <a:rPr lang="en-IN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16.53</a:t>
                      </a:r>
                      <a:r>
                        <a:rPr lang="en-IN" sz="12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ab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36.16</a:t>
                      </a:r>
                      <a:r>
                        <a:rPr lang="en-IN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2178327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</a:t>
                      </a:r>
                      <a:r>
                        <a:rPr lang="en-IN" sz="12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</a:t>
                      </a:r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(Sun light)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8.37</a:t>
                      </a:r>
                      <a:r>
                        <a:rPr lang="en-IN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14.70</a:t>
                      </a:r>
                      <a:r>
                        <a:rPr lang="en-IN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cd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31.50</a:t>
                      </a:r>
                      <a:r>
                        <a:rPr lang="en-IN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4865777"/>
                  </a:ext>
                </a:extLst>
              </a:tr>
              <a:tr h="23495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</a:t>
                      </a:r>
                      <a:r>
                        <a:rPr lang="en-IN" sz="12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(UV light)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8.25</a:t>
                      </a:r>
                      <a:r>
                        <a:rPr lang="en-IN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12.28</a:t>
                      </a:r>
                      <a:r>
                        <a:rPr lang="en-IN" sz="12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29.75</a:t>
                      </a:r>
                      <a:r>
                        <a:rPr lang="en-IN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cd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2889538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</a:t>
                      </a:r>
                      <a:r>
                        <a:rPr lang="en-IN" sz="12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(Sun +UV)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10.26</a:t>
                      </a:r>
                      <a:r>
                        <a:rPr lang="en-IN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13.54</a:t>
                      </a:r>
                      <a:r>
                        <a:rPr lang="en-IN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ef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31.50</a:t>
                      </a:r>
                      <a:r>
                        <a:rPr lang="en-IN" sz="12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9632624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SE(m)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0.289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0.392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0.452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753530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</a:t>
                      </a: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 (0.01)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1.16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1.57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1.81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02602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A21A636-E2C8-4E92-BACB-B035E80BA700}"/>
              </a:ext>
            </a:extLst>
          </p:cNvPr>
          <p:cNvSpPr txBox="1"/>
          <p:nvPr/>
        </p:nvSpPr>
        <p:spPr>
          <a:xfrm>
            <a:off x="3355046" y="4299612"/>
            <a:ext cx="609467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Table 3. Effect of treatments on various enzymatic activities in soil incubated with chlorpyrifos.</a:t>
            </a:r>
          </a:p>
          <a:p>
            <a:endParaRPr lang="en-US" sz="1200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IN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:Control; T</a:t>
            </a:r>
            <a:r>
              <a:rPr lang="en-IN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:Hydrogen peroxide-5%; T</a:t>
            </a:r>
            <a:r>
              <a:rPr lang="en-IN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Fenton reagent -0.5%; T</a:t>
            </a:r>
            <a:r>
              <a:rPr lang="en-IN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Hydrogen peroxide-5% + Fenton reagent -0.5%; T</a:t>
            </a:r>
            <a:r>
              <a:rPr lang="en-IN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N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Pseudomonas fluorescens;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IN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6: </a:t>
            </a:r>
            <a:r>
              <a:rPr lang="en-IN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Trichoderma </a:t>
            </a:r>
            <a:r>
              <a:rPr lang="en-IN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viride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T</a:t>
            </a:r>
            <a:r>
              <a:rPr lang="en-IN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N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Pseudomonas fluorescens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IN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Trichoderma </a:t>
            </a:r>
            <a:r>
              <a:rPr lang="en-IN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viride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T</a:t>
            </a:r>
            <a:r>
              <a:rPr lang="en-IN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Sunlight – 6 hr; T</a:t>
            </a:r>
            <a:r>
              <a:rPr lang="en-IN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:Ultra violet – 4 hr; T</a:t>
            </a:r>
            <a:r>
              <a:rPr lang="en-IN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Sunlight – 6 hr + Ultra violet – 4 hr.</a:t>
            </a:r>
          </a:p>
          <a:p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SE(m): Standard error (mean), CD: critical difference NS: Non significance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737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5531713-14C8-43A3-B276-FED5915B67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8114035"/>
              </p:ext>
            </p:extLst>
          </p:nvPr>
        </p:nvGraphicFramePr>
        <p:xfrm>
          <a:off x="3232757" y="1096812"/>
          <a:ext cx="5726485" cy="2727960"/>
        </p:xfrm>
        <a:graphic>
          <a:graphicData uri="http://schemas.openxmlformats.org/drawingml/2006/table">
            <a:tbl>
              <a:tblPr/>
              <a:tblGrid>
                <a:gridCol w="1452540">
                  <a:extLst>
                    <a:ext uri="{9D8B030D-6E8A-4147-A177-3AD203B41FA5}">
                      <a16:colId xmlns:a16="http://schemas.microsoft.com/office/drawing/2014/main" val="2659192741"/>
                    </a:ext>
                  </a:extLst>
                </a:gridCol>
                <a:gridCol w="591385">
                  <a:extLst>
                    <a:ext uri="{9D8B030D-6E8A-4147-A177-3AD203B41FA5}">
                      <a16:colId xmlns:a16="http://schemas.microsoft.com/office/drawing/2014/main" val="3421198447"/>
                    </a:ext>
                  </a:extLst>
                </a:gridCol>
                <a:gridCol w="831637">
                  <a:extLst>
                    <a:ext uri="{9D8B030D-6E8A-4147-A177-3AD203B41FA5}">
                      <a16:colId xmlns:a16="http://schemas.microsoft.com/office/drawing/2014/main" val="3918452370"/>
                    </a:ext>
                  </a:extLst>
                </a:gridCol>
                <a:gridCol w="1007204">
                  <a:extLst>
                    <a:ext uri="{9D8B030D-6E8A-4147-A177-3AD203B41FA5}">
                      <a16:colId xmlns:a16="http://schemas.microsoft.com/office/drawing/2014/main" val="2549978552"/>
                    </a:ext>
                  </a:extLst>
                </a:gridCol>
                <a:gridCol w="984978">
                  <a:extLst>
                    <a:ext uri="{9D8B030D-6E8A-4147-A177-3AD203B41FA5}">
                      <a16:colId xmlns:a16="http://schemas.microsoft.com/office/drawing/2014/main" val="2279035203"/>
                    </a:ext>
                  </a:extLst>
                </a:gridCol>
                <a:gridCol w="858741">
                  <a:extLst>
                    <a:ext uri="{9D8B030D-6E8A-4147-A177-3AD203B41FA5}">
                      <a16:colId xmlns:a16="http://schemas.microsoft.com/office/drawing/2014/main" val="1690017408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Treatments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pH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Chlorides (mg kg</a:t>
                      </a:r>
                      <a:r>
                        <a:rPr lang="en-IN" sz="12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</a:t>
                      </a:r>
                      <a:r>
                        <a:rPr lang="en-IN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Phosphates  (mg kg</a:t>
                      </a:r>
                      <a:r>
                        <a:rPr lang="en-IN" sz="12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</a:t>
                      </a:r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Sulphates (</a:t>
                      </a:r>
                      <a:r>
                        <a:rPr lang="en-IN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meq</a:t>
                      </a:r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100g</a:t>
                      </a:r>
                      <a:r>
                        <a:rPr lang="en-IN" sz="12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</a:t>
                      </a:r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Nitrates (</a:t>
                      </a:r>
                      <a:r>
                        <a:rPr lang="en-IN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meq</a:t>
                      </a:r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100g</a:t>
                      </a:r>
                      <a:r>
                        <a:rPr lang="en-IN" sz="12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-1)</a:t>
                      </a:r>
                      <a:endParaRPr lang="en-IN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5911205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</a:t>
                      </a:r>
                      <a:r>
                        <a:rPr lang="en-IN" sz="12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(control)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5.00</a:t>
                      </a:r>
                      <a:r>
                        <a:rPr lang="en-IN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21.3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28.86</a:t>
                      </a:r>
                      <a:r>
                        <a:rPr lang="en-IN" sz="12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0.035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0.058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254773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</a:t>
                      </a:r>
                      <a:r>
                        <a:rPr lang="en-IN" sz="12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(H</a:t>
                      </a:r>
                      <a:r>
                        <a:rPr lang="en-IN" sz="12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</a:t>
                      </a:r>
                      <a:r>
                        <a:rPr lang="en-IN" sz="12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4.97</a:t>
                      </a:r>
                      <a:r>
                        <a:rPr lang="en-IN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23.66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30.36</a:t>
                      </a:r>
                      <a:r>
                        <a:rPr lang="en-IN" sz="12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bc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0.038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0.073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429377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</a:t>
                      </a:r>
                      <a:r>
                        <a:rPr lang="en-IN" sz="12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(Fenton)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4.96</a:t>
                      </a:r>
                      <a:r>
                        <a:rPr lang="en-IN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26.03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30.67</a:t>
                      </a:r>
                      <a:r>
                        <a:rPr lang="en-IN" sz="12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0.033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0.058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7064335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</a:t>
                      </a:r>
                      <a:r>
                        <a:rPr lang="en-IN" sz="12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(H</a:t>
                      </a:r>
                      <a:r>
                        <a:rPr lang="en-IN" sz="12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</a:t>
                      </a:r>
                      <a:r>
                        <a:rPr lang="en-IN" sz="12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Fenton)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4.93</a:t>
                      </a:r>
                      <a:r>
                        <a:rPr lang="en-IN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26.03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29.60</a:t>
                      </a:r>
                      <a:r>
                        <a:rPr lang="en-IN" sz="12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cd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0.038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0.058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811682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</a:t>
                      </a:r>
                      <a:r>
                        <a:rPr lang="en-IN" sz="12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</a:t>
                      </a: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(P.F</a:t>
                      </a:r>
                      <a:r>
                        <a:rPr lang="en-IN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5.07</a:t>
                      </a:r>
                      <a:r>
                        <a:rPr lang="en-IN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28.4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31.80</a:t>
                      </a:r>
                      <a:r>
                        <a:rPr lang="en-IN" sz="12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0.039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0.073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41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</a:t>
                      </a:r>
                      <a:r>
                        <a:rPr lang="en-IN" sz="12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(T.V)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5.08</a:t>
                      </a:r>
                      <a:r>
                        <a:rPr lang="en-IN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28.4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31.76</a:t>
                      </a:r>
                      <a:r>
                        <a:rPr lang="en-IN" sz="12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0.042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0.088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102064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</a:t>
                      </a:r>
                      <a:r>
                        <a:rPr lang="en-IN" sz="12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(P. F+T.V)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5.06</a:t>
                      </a:r>
                      <a:r>
                        <a:rPr lang="en-IN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ab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30.76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31.30</a:t>
                      </a:r>
                      <a:r>
                        <a:rPr lang="en-IN" sz="12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ab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0.046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0.073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5063545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</a:t>
                      </a:r>
                      <a:r>
                        <a:rPr lang="en-IN" sz="12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</a:t>
                      </a:r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(Sun light)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5.02</a:t>
                      </a:r>
                      <a:r>
                        <a:rPr lang="en-IN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cd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23.66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29.44</a:t>
                      </a:r>
                      <a:r>
                        <a:rPr lang="en-IN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cd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0.037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0.088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689175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</a:t>
                      </a:r>
                      <a:r>
                        <a:rPr lang="en-IN" sz="12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(UV light)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5.03</a:t>
                      </a:r>
                      <a:r>
                        <a:rPr lang="en-IN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bcd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23.66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29.10</a:t>
                      </a:r>
                      <a:r>
                        <a:rPr lang="en-IN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0.034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0.058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890698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</a:t>
                      </a:r>
                      <a:r>
                        <a:rPr lang="en-IN" sz="12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(Sun +UV)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5.09</a:t>
                      </a:r>
                      <a:r>
                        <a:rPr lang="en-IN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abc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26.03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29.66</a:t>
                      </a:r>
                      <a:r>
                        <a:rPr lang="en-IN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cd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0.039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0.073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8606955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SE(m)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0.012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1.98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0.336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0.003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0.013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705898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</a:t>
                      </a: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 (0.01)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0.048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NS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1.35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NS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NS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917389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AEFC2E6-3936-4707-91CA-07F0A5EE12AD}"/>
              </a:ext>
            </a:extLst>
          </p:cNvPr>
          <p:cNvSpPr txBox="1"/>
          <p:nvPr/>
        </p:nvSpPr>
        <p:spPr>
          <a:xfrm>
            <a:off x="2898884" y="4117830"/>
            <a:ext cx="70384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Table 4. Changes in chemical parameters of soil under various treatments during  chlorpyrifos degradation</a:t>
            </a:r>
          </a:p>
          <a:p>
            <a:endParaRPr lang="en-US" sz="1200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IN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:Control; T</a:t>
            </a:r>
            <a:r>
              <a:rPr lang="en-IN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:Hydrogen peroxide-5%; T</a:t>
            </a:r>
            <a:r>
              <a:rPr lang="en-IN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Fenton reagent -0.5%; T</a:t>
            </a:r>
            <a:r>
              <a:rPr lang="en-IN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Hydrogen peroxide-5% + Fenton reagent -0.5%; T</a:t>
            </a:r>
            <a:r>
              <a:rPr lang="en-IN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N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Pseudomonas fluorescens;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IN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6: </a:t>
            </a:r>
            <a:r>
              <a:rPr lang="en-IN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Trichoderma </a:t>
            </a:r>
            <a:r>
              <a:rPr lang="en-IN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viride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T</a:t>
            </a:r>
            <a:r>
              <a:rPr lang="en-IN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N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Pseudomonas fluorescens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IN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Trichoderma </a:t>
            </a:r>
            <a:r>
              <a:rPr lang="en-IN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viride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T</a:t>
            </a:r>
            <a:r>
              <a:rPr lang="en-IN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Sunlight – 6 hr; T</a:t>
            </a:r>
            <a:r>
              <a:rPr lang="en-IN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:Ultra violet – 4 hr; T</a:t>
            </a:r>
            <a:r>
              <a:rPr lang="en-IN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Sunlight – 6 hr + Ultra violet – 4 hr. </a:t>
            </a:r>
          </a:p>
          <a:p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SE(m): Standard error (mean), CD: critical difference NS: Non significance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5310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</TotalTime>
  <Words>671</Words>
  <Application>Microsoft Office PowerPoint</Application>
  <PresentationFormat>Widescreen</PresentationFormat>
  <Paragraphs>214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Boby Unnikrishnan</dc:creator>
  <cp:lastModifiedBy>user</cp:lastModifiedBy>
  <cp:revision>18</cp:revision>
  <dcterms:created xsi:type="dcterms:W3CDTF">2022-03-16T17:49:45Z</dcterms:created>
  <dcterms:modified xsi:type="dcterms:W3CDTF">2022-04-01T15:59:26Z</dcterms:modified>
</cp:coreProperties>
</file>