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9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73F16-3A05-4166-A7B0-ABCDEB062FE0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BC5EA-6392-4A74-B59D-7BE88BBEC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191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患者の内訳です。</a:t>
            </a:r>
            <a:r>
              <a:rPr kumimoji="1" lang="en-US" altLang="ja-JP" dirty="0"/>
              <a:t>DAUC</a:t>
            </a:r>
            <a:r>
              <a:rPr kumimoji="1" lang="ja-JP" altLang="en-US" dirty="0"/>
              <a:t>群に喫煙者が少ないとの結果でした。これは、</a:t>
            </a:r>
            <a:r>
              <a:rPr kumimoji="1" lang="en-US" altLang="ja-JP" dirty="0"/>
              <a:t>past smoker (1</a:t>
            </a:r>
            <a:r>
              <a:rPr kumimoji="1" lang="ja-JP" altLang="en-US" dirty="0"/>
              <a:t>年以上の禁煙</a:t>
            </a:r>
            <a:r>
              <a:rPr kumimoji="1" lang="en-US" altLang="ja-JP" dirty="0"/>
              <a:t>)</a:t>
            </a:r>
            <a:r>
              <a:rPr kumimoji="1" lang="ja-JP" altLang="en-US" dirty="0"/>
              <a:t>は喫煙無しにしています。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前述の論文では</a:t>
            </a:r>
            <a:r>
              <a:rPr kumimoji="1" lang="en-US" altLang="ja-JP" dirty="0"/>
              <a:t>DAUC</a:t>
            </a:r>
            <a:r>
              <a:rPr kumimoji="1" lang="ja-JP" altLang="en-US" dirty="0"/>
              <a:t>と</a:t>
            </a:r>
            <a:r>
              <a:rPr kumimoji="1" lang="en-US" altLang="ja-JP" dirty="0" err="1"/>
              <a:t>pouchitis</a:t>
            </a:r>
            <a:r>
              <a:rPr kumimoji="1" lang="ja-JP" altLang="en-US" dirty="0"/>
              <a:t>の関連が示唆されています。</a:t>
            </a:r>
            <a:endParaRPr kumimoji="1" lang="en-US" altLang="ja-JP" dirty="0"/>
          </a:p>
          <a:p>
            <a:r>
              <a:rPr kumimoji="1" lang="ja-JP" altLang="en-US" dirty="0"/>
              <a:t>しかし当院では臨床的に</a:t>
            </a:r>
            <a:r>
              <a:rPr kumimoji="1" lang="en-US" altLang="ja-JP" dirty="0" err="1"/>
              <a:t>pouhitis</a:t>
            </a:r>
            <a:r>
              <a:rPr kumimoji="1" lang="ja-JP" altLang="en-US" dirty="0"/>
              <a:t>と診断され、投薬されているケースが非常に多く、正確なデータが得られないと考えたため、含めませんでした。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臨床重症度スコアをできれば加える。最低でもコメントを入れる。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C741F-5173-4EBD-9E76-AE29EF4E5D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95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11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133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10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54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8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01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6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16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2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63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25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38601-0C49-4668-9316-BC4DEDDE28E8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D8306-5CF6-4B46-B34E-08DBBA3C9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</p:nvPr>
        </p:nvGraphicFramePr>
        <p:xfrm>
          <a:off x="177112" y="949960"/>
          <a:ext cx="8779266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357">
                  <a:extLst>
                    <a:ext uri="{9D8B030D-6E8A-4147-A177-3AD203B41FA5}">
                      <a16:colId xmlns:a16="http://schemas.microsoft.com/office/drawing/2014/main" val="3929303825"/>
                    </a:ext>
                  </a:extLst>
                </a:gridCol>
                <a:gridCol w="1956193">
                  <a:extLst>
                    <a:ext uri="{9D8B030D-6E8A-4147-A177-3AD203B41FA5}">
                      <a16:colId xmlns:a16="http://schemas.microsoft.com/office/drawing/2014/main" val="2305416902"/>
                    </a:ext>
                  </a:extLst>
                </a:gridCol>
                <a:gridCol w="1673806">
                  <a:extLst>
                    <a:ext uri="{9D8B030D-6E8A-4147-A177-3AD203B41FA5}">
                      <a16:colId xmlns:a16="http://schemas.microsoft.com/office/drawing/2014/main" val="878934764"/>
                    </a:ext>
                  </a:extLst>
                </a:gridCol>
                <a:gridCol w="1275910">
                  <a:extLst>
                    <a:ext uri="{9D8B030D-6E8A-4147-A177-3AD203B41FA5}">
                      <a16:colId xmlns:a16="http://schemas.microsoft.com/office/drawing/2014/main" val="1979486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Characteristics of the patients 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48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Contorl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(n=44)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UC-duodenitis (n=11)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926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(40.9%)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(36.4%)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&gt;0.99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602857"/>
                  </a:ext>
                </a:extLst>
              </a:tr>
              <a:tr h="26577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 onset</a:t>
                      </a:r>
                    </a:p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 (IQR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(29, 46)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(29, 46)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0.54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517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 surgery</a:t>
                      </a:r>
                    </a:p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 (IQR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48.4 (34.3, 64.8)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(32, 50)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955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 of disease (m)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 (IQR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36.5 (8, 125.3)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(14, 70)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00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Dose of PSL at surgery (mg)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 (IQR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( 0, 30)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(0, 40)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0.43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929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Follow up duration of post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colectomy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 (IQR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54.5 (24.3, 90.5)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(13,</a:t>
                      </a:r>
                      <a:r>
                        <a:rPr kumimoji="1" lang="en-US" altLang="ja-JP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79.8)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</a:t>
                      </a:r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67530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UC: ulcerative colitis,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IQR: inter quartile range, </a:t>
                      </a:r>
                      <a:r>
                        <a:rPr kumimoji="1"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PSL: prednisolone. </a:t>
                      </a:r>
                      <a:r>
                        <a:rPr lang="en-US" altLang="ja-JP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*: p &lt; 0.05.</a:t>
                      </a:r>
                      <a:endParaRPr kumimoji="1" lang="en-US" altLang="ja-JP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52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60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262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園田 光</dc:creator>
  <cp:lastModifiedBy>園田 光</cp:lastModifiedBy>
  <cp:revision>2</cp:revision>
  <dcterms:created xsi:type="dcterms:W3CDTF">2021-08-26T09:03:25Z</dcterms:created>
  <dcterms:modified xsi:type="dcterms:W3CDTF">2022-03-31T10:47:37Z</dcterms:modified>
</cp:coreProperties>
</file>