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1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91" d="100"/>
          <a:sy n="91" d="100"/>
        </p:scale>
        <p:origin x="69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E651F-D3FD-4C51-AD7D-6544B543603F}" type="datetimeFigureOut">
              <a:rPr kumimoji="1" lang="ja-JP" altLang="en-US" smtClean="0"/>
              <a:t>2022/4/1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E32990-D2D1-478C-9E44-B13731FFF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4028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主要な結果ですが、</a:t>
            </a:r>
            <a:r>
              <a:rPr kumimoji="1" lang="en-US" altLang="ja-JP" dirty="0"/>
              <a:t>apheresis, ADA, GCV</a:t>
            </a:r>
            <a:r>
              <a:rPr kumimoji="1" lang="ja-JP" altLang="en-US" dirty="0"/>
              <a:t>に有意差がありました。</a:t>
            </a:r>
            <a:endParaRPr kumimoji="1" lang="en-US" altLang="ja-JP" dirty="0"/>
          </a:p>
          <a:p>
            <a:r>
              <a:rPr kumimoji="1" lang="ja-JP" altLang="en-US" dirty="0"/>
              <a:t>ただし、</a:t>
            </a:r>
            <a:r>
              <a:rPr kumimoji="1" lang="en-US" altLang="ja-JP" dirty="0"/>
              <a:t>apheresis</a:t>
            </a:r>
            <a:r>
              <a:rPr kumimoji="1" lang="ja-JP" altLang="en-US" dirty="0"/>
              <a:t>は端末に情報が残りにくいので、データがきちんと拾えていない可能性があるかもしれません。</a:t>
            </a:r>
            <a:endParaRPr kumimoji="1" lang="en-US" altLang="ja-JP" dirty="0"/>
          </a:p>
          <a:p>
            <a:r>
              <a:rPr kumimoji="1" lang="en-US" altLang="ja-JP" dirty="0" err="1"/>
              <a:t>CsA</a:t>
            </a:r>
            <a:r>
              <a:rPr kumimoji="1" lang="ja-JP" altLang="en-US" dirty="0"/>
              <a:t>はもう少しで有意差が付く所でした。</a:t>
            </a:r>
            <a:endParaRPr kumimoji="1" lang="en-US" altLang="ja-JP" dirty="0"/>
          </a:p>
          <a:p>
            <a:r>
              <a:rPr kumimoji="1" lang="ja-JP" altLang="en-US" dirty="0"/>
              <a:t>術前</a:t>
            </a:r>
            <a:r>
              <a:rPr kumimoji="1" lang="en-US" altLang="ja-JP" dirty="0"/>
              <a:t>1</a:t>
            </a:r>
            <a:r>
              <a:rPr kumimoji="1" lang="ja-JP" altLang="en-US" dirty="0"/>
              <a:t>ヶ月前の治療歴も比べてみましたが、大きな違いはありませんでした。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どの治療歴がリスクになるというわけでは無く、難治な</a:t>
            </a:r>
            <a:r>
              <a:rPr kumimoji="1" lang="en-US" altLang="ja-JP" dirty="0"/>
              <a:t>UC</a:t>
            </a:r>
            <a:r>
              <a:rPr kumimoji="1" lang="ja-JP" altLang="en-US" dirty="0"/>
              <a:t>程リスクという事だと捉えています</a:t>
            </a:r>
            <a:r>
              <a:rPr kumimoji="1" lang="en-US" altLang="ja-JP" dirty="0"/>
              <a:t>(non-smoking</a:t>
            </a:r>
            <a:r>
              <a:rPr kumimoji="1" lang="ja-JP" altLang="en-US" dirty="0"/>
              <a:t>が</a:t>
            </a:r>
            <a:r>
              <a:rPr kumimoji="1" lang="en-US" altLang="ja-JP" dirty="0"/>
              <a:t>UC</a:t>
            </a:r>
            <a:r>
              <a:rPr kumimoji="1" lang="ja-JP" altLang="en-US" dirty="0"/>
              <a:t>のリスクである事も含めて</a:t>
            </a:r>
            <a:r>
              <a:rPr kumimoji="1" lang="en-US" altLang="ja-JP" dirty="0"/>
              <a:t>)</a:t>
            </a:r>
            <a:r>
              <a:rPr kumimoji="1" lang="ja-JP" altLang="en-US" dirty="0"/>
              <a:t>。</a:t>
            </a:r>
            <a:endParaRPr kumimoji="1" lang="en-US" altLang="ja-JP" dirty="0"/>
          </a:p>
          <a:p>
            <a:r>
              <a:rPr kumimoji="1" lang="ja-JP" altLang="en-US" dirty="0"/>
              <a:t>しかし、術直前のステロイドの使用量や</a:t>
            </a:r>
            <a:r>
              <a:rPr kumimoji="1" lang="en-US" altLang="ja-JP" dirty="0"/>
              <a:t>CRP</a:t>
            </a:r>
            <a:r>
              <a:rPr kumimoji="1" lang="ja-JP" altLang="en-US" dirty="0"/>
              <a:t>値は差が有りませんでしたので、術直前の重症度はあまり影響ないのかもしれません。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この他に、緊急手術</a:t>
            </a:r>
            <a:r>
              <a:rPr kumimoji="1" lang="en-US" altLang="ja-JP" dirty="0"/>
              <a:t>(</a:t>
            </a:r>
            <a:r>
              <a:rPr kumimoji="1" lang="ja-JP" altLang="en-US" dirty="0"/>
              <a:t>手術決定から</a:t>
            </a:r>
            <a:r>
              <a:rPr kumimoji="1" lang="en-US" altLang="ja-JP" dirty="0"/>
              <a:t>1</a:t>
            </a:r>
            <a:r>
              <a:rPr kumimoji="1" lang="ja-JP" altLang="en-US" dirty="0"/>
              <a:t>週間以内</a:t>
            </a:r>
            <a:r>
              <a:rPr kumimoji="1" lang="en-US" altLang="ja-JP" dirty="0"/>
              <a:t>)</a:t>
            </a:r>
            <a:r>
              <a:rPr kumimoji="1" lang="ja-JP" altLang="en-US" dirty="0"/>
              <a:t>か、待機手術</a:t>
            </a:r>
            <a:r>
              <a:rPr kumimoji="1" lang="en-US" altLang="ja-JP" dirty="0"/>
              <a:t>(1</a:t>
            </a:r>
            <a:r>
              <a:rPr kumimoji="1" lang="ja-JP" altLang="en-US" dirty="0"/>
              <a:t>週間以上</a:t>
            </a:r>
            <a:r>
              <a:rPr kumimoji="1" lang="en-US" altLang="ja-JP" dirty="0"/>
              <a:t>)</a:t>
            </a:r>
            <a:r>
              <a:rPr kumimoji="1" lang="ja-JP" altLang="en-US" dirty="0"/>
              <a:t>かでも比べてみましたが、差はありませんでした。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多変量解析を行う事でまだ何か分かるかもしれません</a:t>
            </a:r>
            <a:r>
              <a:rPr kumimoji="1" lang="en-US" altLang="ja-JP" dirty="0"/>
              <a:t>(</a:t>
            </a:r>
            <a:r>
              <a:rPr kumimoji="1" lang="ja-JP" altLang="en-US" dirty="0"/>
              <a:t>今度ご教授下さい</a:t>
            </a:r>
            <a:r>
              <a:rPr kumimoji="1" lang="en-US" altLang="ja-JP" dirty="0"/>
              <a:t>)</a:t>
            </a:r>
            <a:r>
              <a:rPr kumimoji="1" lang="ja-JP" altLang="en-US" dirty="0"/>
              <a:t>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5C741F-5173-4EBD-9E76-AE29EF4E5DA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756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06BD-0FC5-4740-A2A5-FD3F4D1E0EC8}" type="datetimeFigureOut">
              <a:rPr kumimoji="1" lang="ja-JP" altLang="en-US" smtClean="0"/>
              <a:t>2022/4/1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162BE-BA06-4EB4-B97B-8ADBC29B3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417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06BD-0FC5-4740-A2A5-FD3F4D1E0EC8}" type="datetimeFigureOut">
              <a:rPr kumimoji="1" lang="ja-JP" altLang="en-US" smtClean="0"/>
              <a:t>2022/4/1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162BE-BA06-4EB4-B97B-8ADBC29B3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053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06BD-0FC5-4740-A2A5-FD3F4D1E0EC8}" type="datetimeFigureOut">
              <a:rPr kumimoji="1" lang="ja-JP" altLang="en-US" smtClean="0"/>
              <a:t>2022/4/1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162BE-BA06-4EB4-B97B-8ADBC29B3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875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06BD-0FC5-4740-A2A5-FD3F4D1E0EC8}" type="datetimeFigureOut">
              <a:rPr kumimoji="1" lang="ja-JP" altLang="en-US" smtClean="0"/>
              <a:t>2022/4/1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162BE-BA06-4EB4-B97B-8ADBC29B3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658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06BD-0FC5-4740-A2A5-FD3F4D1E0EC8}" type="datetimeFigureOut">
              <a:rPr kumimoji="1" lang="ja-JP" altLang="en-US" smtClean="0"/>
              <a:t>2022/4/1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162BE-BA06-4EB4-B97B-8ADBC29B3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117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06BD-0FC5-4740-A2A5-FD3F4D1E0EC8}" type="datetimeFigureOut">
              <a:rPr kumimoji="1" lang="ja-JP" altLang="en-US" smtClean="0"/>
              <a:t>2022/4/1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162BE-BA06-4EB4-B97B-8ADBC29B3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24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06BD-0FC5-4740-A2A5-FD3F4D1E0EC8}" type="datetimeFigureOut">
              <a:rPr kumimoji="1" lang="ja-JP" altLang="en-US" smtClean="0"/>
              <a:t>2022/4/1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162BE-BA06-4EB4-B97B-8ADBC29B3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145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06BD-0FC5-4740-A2A5-FD3F4D1E0EC8}" type="datetimeFigureOut">
              <a:rPr kumimoji="1" lang="ja-JP" altLang="en-US" smtClean="0"/>
              <a:t>2022/4/1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162BE-BA06-4EB4-B97B-8ADBC29B3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65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06BD-0FC5-4740-A2A5-FD3F4D1E0EC8}" type="datetimeFigureOut">
              <a:rPr kumimoji="1" lang="ja-JP" altLang="en-US" smtClean="0"/>
              <a:t>2022/4/1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162BE-BA06-4EB4-B97B-8ADBC29B3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417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06BD-0FC5-4740-A2A5-FD3F4D1E0EC8}" type="datetimeFigureOut">
              <a:rPr kumimoji="1" lang="ja-JP" altLang="en-US" smtClean="0"/>
              <a:t>2022/4/1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162BE-BA06-4EB4-B97B-8ADBC29B3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841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06BD-0FC5-4740-A2A5-FD3F4D1E0EC8}" type="datetimeFigureOut">
              <a:rPr kumimoji="1" lang="ja-JP" altLang="en-US" smtClean="0"/>
              <a:t>2022/4/1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162BE-BA06-4EB4-B97B-8ADBC29B3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572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106BD-0FC5-4740-A2A5-FD3F4D1E0EC8}" type="datetimeFigureOut">
              <a:rPr kumimoji="1" lang="ja-JP" altLang="en-US" smtClean="0"/>
              <a:t>2022/4/1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162BE-BA06-4EB4-B97B-8ADBC29B3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439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2817843"/>
              </p:ext>
            </p:extLst>
          </p:nvPr>
        </p:nvGraphicFramePr>
        <p:xfrm>
          <a:off x="140540" y="1040875"/>
          <a:ext cx="8946857" cy="486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4998">
                  <a:extLst>
                    <a:ext uri="{9D8B030D-6E8A-4147-A177-3AD203B41FA5}">
                      <a16:colId xmlns:a16="http://schemas.microsoft.com/office/drawing/2014/main" val="1404248546"/>
                    </a:ext>
                  </a:extLst>
                </a:gridCol>
                <a:gridCol w="1855367">
                  <a:extLst>
                    <a:ext uri="{9D8B030D-6E8A-4147-A177-3AD203B41FA5}">
                      <a16:colId xmlns:a16="http://schemas.microsoft.com/office/drawing/2014/main" val="407710766"/>
                    </a:ext>
                  </a:extLst>
                </a:gridCol>
                <a:gridCol w="1545886">
                  <a:extLst>
                    <a:ext uri="{9D8B030D-6E8A-4147-A177-3AD203B41FA5}">
                      <a16:colId xmlns:a16="http://schemas.microsoft.com/office/drawing/2014/main" val="4063064032"/>
                    </a:ext>
                  </a:extLst>
                </a:gridCol>
                <a:gridCol w="1066129">
                  <a:extLst>
                    <a:ext uri="{9D8B030D-6E8A-4147-A177-3AD203B41FA5}">
                      <a16:colId xmlns:a16="http://schemas.microsoft.com/office/drawing/2014/main" val="4095398165"/>
                    </a:ext>
                  </a:extLst>
                </a:gridCol>
                <a:gridCol w="750570">
                  <a:extLst>
                    <a:ext uri="{9D8B030D-6E8A-4147-A177-3AD203B41FA5}">
                      <a16:colId xmlns:a16="http://schemas.microsoft.com/office/drawing/2014/main" val="1196556146"/>
                    </a:ext>
                  </a:extLst>
                </a:gridCol>
                <a:gridCol w="1593907">
                  <a:extLst>
                    <a:ext uri="{9D8B030D-6E8A-4147-A177-3AD203B41FA5}">
                      <a16:colId xmlns:a16="http://schemas.microsoft.com/office/drawing/2014/main" val="1373577258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2. treatments 1 month before surgery.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912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 </a:t>
                      </a:r>
                    </a:p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(n=44)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UC-duodenitis (n=11)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95%CI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6261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(72.7%)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(63.6%)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0.7121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0.6563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0.1651-2.307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8219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apheresis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(11.4%)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(9.09%)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&gt;0.9999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0.6071-5.457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8995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CNI </a:t>
                      </a:r>
                    </a:p>
                    <a:p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kumimoji="1" lang="en-US" altLang="ja-JP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CsA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and/or Tac)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(47.7%)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(72.7%)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0.331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2.921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0.6960-11.04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255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TNF-I</a:t>
                      </a:r>
                    </a:p>
                    <a:p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(IFX or ADA or GLM)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(18.2%)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(54.5%)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0.0220</a:t>
                      </a:r>
                      <a:r>
                        <a:rPr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1.456-22.82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1677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Thioprine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en-US" altLang="ja-JP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AZA</a:t>
                      </a:r>
                      <a:r>
                        <a:rPr kumimoji="1" lang="en-US" altLang="ja-JP" sz="16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or </a:t>
                      </a:r>
                      <a:r>
                        <a:rPr kumimoji="1" lang="en-US" altLang="ja-JP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6MP)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(4.6%)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(18.18%)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0.1748</a:t>
                      </a:r>
                      <a:endParaRPr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4.667</a:t>
                      </a:r>
                      <a:endParaRPr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0.6400-31.58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295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GCV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(11.4%)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(18.18%)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0.6174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1.733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0.3028-11.26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676552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UC: ulcerative colitis, CS: corticosteroid, CNI: </a:t>
                      </a:r>
                      <a:r>
                        <a:rPr kumimoji="1" lang="en-US" altLang="ja-JP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calcinurin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inhibitor, </a:t>
                      </a:r>
                      <a:r>
                        <a:rPr kumimoji="1" lang="en-US" altLang="ja-JP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CsA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cyclosporine A, Tac: tacrolimus, TNF-I: tumor necrosis factor α – inhibitor, IFX; infliximab, ADA: adalimumab,</a:t>
                      </a:r>
                      <a:r>
                        <a:rPr kumimoji="1" lang="ja-JP" alt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GLM:</a:t>
                      </a:r>
                      <a:r>
                        <a:rPr kumimoji="1" lang="ja-JP" alt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1" lang="en-US" altLang="ja-JP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golumumab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AZA: azathioprine, 6MP: 6-mercaptopurine, GCV: ganciclovir. </a:t>
                      </a:r>
                      <a:r>
                        <a:rPr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Statistical significance compared to control groups is indicated by *: p &lt; 0.05. </a:t>
                      </a:r>
                      <a:endParaRPr kumimoji="1" lang="en-US" altLang="ja-JP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9431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221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382</Words>
  <Application>Microsoft Office PowerPoint</Application>
  <PresentationFormat>画面に合わせる (4:3)</PresentationFormat>
  <Paragraphs>59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園田 光</dc:creator>
  <cp:lastModifiedBy>園田 光</cp:lastModifiedBy>
  <cp:revision>3</cp:revision>
  <dcterms:created xsi:type="dcterms:W3CDTF">2021-08-26T09:04:54Z</dcterms:created>
  <dcterms:modified xsi:type="dcterms:W3CDTF">2022-04-01T03:27:17Z</dcterms:modified>
</cp:coreProperties>
</file>