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74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5" autoAdjust="0"/>
    <p:restoredTop sz="94660"/>
  </p:normalViewPr>
  <p:slideViewPr>
    <p:cSldViewPr snapToGrid="0">
      <p:cViewPr varScale="1">
        <p:scale>
          <a:sx n="85" d="100"/>
          <a:sy n="85" d="100"/>
        </p:scale>
        <p:origin x="48" y="17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8B54FA-A717-4249-8463-A75F6B029E53}" type="datetimeFigureOut">
              <a:rPr kumimoji="1" lang="ja-JP" altLang="en-US" smtClean="0"/>
              <a:t>2022/3/31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8C0381-63A9-45C6-B82D-29DF79E843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912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次に</a:t>
            </a:r>
            <a:r>
              <a:rPr kumimoji="1" lang="en-US" altLang="ja-JP" dirty="0"/>
              <a:t>DAUC</a:t>
            </a:r>
            <a:r>
              <a:rPr kumimoji="1" lang="ja-JP" altLang="en-US" dirty="0"/>
              <a:t>の症例をリストしました。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en-US" altLang="ja-JP" dirty="0"/>
              <a:t>3</a:t>
            </a:r>
            <a:r>
              <a:rPr kumimoji="1" lang="ja-JP" altLang="en-US" dirty="0"/>
              <a:t>日後に診断されているケースもあれば、</a:t>
            </a:r>
            <a:r>
              <a:rPr kumimoji="1" lang="en-US" altLang="ja-JP" dirty="0"/>
              <a:t>5</a:t>
            </a:r>
            <a:r>
              <a:rPr kumimoji="1" lang="ja-JP" altLang="en-US" dirty="0"/>
              <a:t>年後の症例もありました。</a:t>
            </a:r>
            <a:endParaRPr kumimoji="1" lang="en-US" altLang="ja-JP" dirty="0"/>
          </a:p>
          <a:p>
            <a:r>
              <a:rPr kumimoji="1" lang="ja-JP" altLang="en-US" dirty="0"/>
              <a:t>死亡例はなく、思いの他予後が良いのがわかります。</a:t>
            </a:r>
            <a:endParaRPr kumimoji="1" lang="en-US" altLang="ja-JP" dirty="0"/>
          </a:p>
          <a:p>
            <a:r>
              <a:rPr kumimoji="1" lang="en-US" altLang="ja-JP" dirty="0"/>
              <a:t>6/11</a:t>
            </a:r>
            <a:r>
              <a:rPr kumimoji="1" lang="ja-JP" altLang="en-US" dirty="0"/>
              <a:t>に小腸炎または</a:t>
            </a:r>
            <a:r>
              <a:rPr kumimoji="1" lang="en-US" altLang="ja-JP" dirty="0" err="1"/>
              <a:t>pouchitis</a:t>
            </a:r>
            <a:r>
              <a:rPr kumimoji="1" lang="ja-JP" altLang="en-US" dirty="0"/>
              <a:t>を合併。</a:t>
            </a:r>
            <a:endParaRPr kumimoji="1" lang="en-US" altLang="ja-JP" dirty="0"/>
          </a:p>
          <a:p>
            <a:r>
              <a:rPr kumimoji="1" lang="ja-JP" altLang="en-US" dirty="0"/>
              <a:t>上部に限局している場合は免疫抑制剤や</a:t>
            </a:r>
            <a:r>
              <a:rPr kumimoji="1" lang="en-US" altLang="ja-JP" dirty="0"/>
              <a:t>bio</a:t>
            </a:r>
            <a:r>
              <a:rPr kumimoji="1" lang="ja-JP" altLang="en-US" dirty="0"/>
              <a:t>の維持投与は必要ないかもしれない。</a:t>
            </a:r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5C741F-5173-4EBD-9E76-AE29EF4E5DA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2024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450A9-4C1C-4C0B-9029-1C5538A6B26B}" type="datetimeFigureOut">
              <a:rPr kumimoji="1" lang="ja-JP" altLang="en-US" smtClean="0"/>
              <a:t>2022/3/31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C04A-EA73-4898-B594-5417DE9A84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2907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450A9-4C1C-4C0B-9029-1C5538A6B26B}" type="datetimeFigureOut">
              <a:rPr kumimoji="1" lang="ja-JP" altLang="en-US" smtClean="0"/>
              <a:t>2022/3/31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C04A-EA73-4898-B594-5417DE9A84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073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450A9-4C1C-4C0B-9029-1C5538A6B26B}" type="datetimeFigureOut">
              <a:rPr kumimoji="1" lang="ja-JP" altLang="en-US" smtClean="0"/>
              <a:t>2022/3/31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C04A-EA73-4898-B594-5417DE9A84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0691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450A9-4C1C-4C0B-9029-1C5538A6B26B}" type="datetimeFigureOut">
              <a:rPr kumimoji="1" lang="ja-JP" altLang="en-US" smtClean="0"/>
              <a:t>2022/3/31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C04A-EA73-4898-B594-5417DE9A84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3443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450A9-4C1C-4C0B-9029-1C5538A6B26B}" type="datetimeFigureOut">
              <a:rPr kumimoji="1" lang="ja-JP" altLang="en-US" smtClean="0"/>
              <a:t>2022/3/31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C04A-EA73-4898-B594-5417DE9A84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8786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450A9-4C1C-4C0B-9029-1C5538A6B26B}" type="datetimeFigureOut">
              <a:rPr kumimoji="1" lang="ja-JP" altLang="en-US" smtClean="0"/>
              <a:t>2022/3/31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C04A-EA73-4898-B594-5417DE9A84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7913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450A9-4C1C-4C0B-9029-1C5538A6B26B}" type="datetimeFigureOut">
              <a:rPr kumimoji="1" lang="ja-JP" altLang="en-US" smtClean="0"/>
              <a:t>2022/3/31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C04A-EA73-4898-B594-5417DE9A84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6329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450A9-4C1C-4C0B-9029-1C5538A6B26B}" type="datetimeFigureOut">
              <a:rPr kumimoji="1" lang="ja-JP" altLang="en-US" smtClean="0"/>
              <a:t>2022/3/31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C04A-EA73-4898-B594-5417DE9A84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4801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450A9-4C1C-4C0B-9029-1C5538A6B26B}" type="datetimeFigureOut">
              <a:rPr kumimoji="1" lang="ja-JP" altLang="en-US" smtClean="0"/>
              <a:t>2022/3/31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C04A-EA73-4898-B594-5417DE9A84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037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450A9-4C1C-4C0B-9029-1C5538A6B26B}" type="datetimeFigureOut">
              <a:rPr kumimoji="1" lang="ja-JP" altLang="en-US" smtClean="0"/>
              <a:t>2022/3/31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C04A-EA73-4898-B594-5417DE9A84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3355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450A9-4C1C-4C0B-9029-1C5538A6B26B}" type="datetimeFigureOut">
              <a:rPr kumimoji="1" lang="ja-JP" altLang="en-US" smtClean="0"/>
              <a:t>2022/3/31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C04A-EA73-4898-B594-5417DE9A84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8726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A450A9-4C1C-4C0B-9029-1C5538A6B26B}" type="datetimeFigureOut">
              <a:rPr kumimoji="1" lang="ja-JP" altLang="en-US" smtClean="0"/>
              <a:t>2022/3/31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6C04A-EA73-4898-B594-5417DE9A84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6218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190616"/>
              </p:ext>
            </p:extLst>
          </p:nvPr>
        </p:nvGraphicFramePr>
        <p:xfrm>
          <a:off x="1198632" y="653384"/>
          <a:ext cx="9143999" cy="59242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2769">
                  <a:extLst>
                    <a:ext uri="{9D8B030D-6E8A-4147-A177-3AD203B41FA5}">
                      <a16:colId xmlns:a16="http://schemas.microsoft.com/office/drawing/2014/main" val="324267939"/>
                    </a:ext>
                  </a:extLst>
                </a:gridCol>
                <a:gridCol w="646990">
                  <a:extLst>
                    <a:ext uri="{9D8B030D-6E8A-4147-A177-3AD203B41FA5}">
                      <a16:colId xmlns:a16="http://schemas.microsoft.com/office/drawing/2014/main" val="344888144"/>
                    </a:ext>
                  </a:extLst>
                </a:gridCol>
                <a:gridCol w="1124900">
                  <a:extLst>
                    <a:ext uri="{9D8B030D-6E8A-4147-A177-3AD203B41FA5}">
                      <a16:colId xmlns:a16="http://schemas.microsoft.com/office/drawing/2014/main" val="3831793670"/>
                    </a:ext>
                  </a:extLst>
                </a:gridCol>
                <a:gridCol w="943896">
                  <a:extLst>
                    <a:ext uri="{9D8B030D-6E8A-4147-A177-3AD203B41FA5}">
                      <a16:colId xmlns:a16="http://schemas.microsoft.com/office/drawing/2014/main" val="1263233101"/>
                    </a:ext>
                  </a:extLst>
                </a:gridCol>
                <a:gridCol w="691833">
                  <a:extLst>
                    <a:ext uri="{9D8B030D-6E8A-4147-A177-3AD203B41FA5}">
                      <a16:colId xmlns:a16="http://schemas.microsoft.com/office/drawing/2014/main" val="2892862970"/>
                    </a:ext>
                  </a:extLst>
                </a:gridCol>
                <a:gridCol w="895629">
                  <a:extLst>
                    <a:ext uri="{9D8B030D-6E8A-4147-A177-3AD203B41FA5}">
                      <a16:colId xmlns:a16="http://schemas.microsoft.com/office/drawing/2014/main" val="1703979491"/>
                    </a:ext>
                  </a:extLst>
                </a:gridCol>
                <a:gridCol w="777642">
                  <a:extLst>
                    <a:ext uri="{9D8B030D-6E8A-4147-A177-3AD203B41FA5}">
                      <a16:colId xmlns:a16="http://schemas.microsoft.com/office/drawing/2014/main" val="3611190149"/>
                    </a:ext>
                  </a:extLst>
                </a:gridCol>
                <a:gridCol w="654292">
                  <a:extLst>
                    <a:ext uri="{9D8B030D-6E8A-4147-A177-3AD203B41FA5}">
                      <a16:colId xmlns:a16="http://schemas.microsoft.com/office/drawing/2014/main" val="519627296"/>
                    </a:ext>
                  </a:extLst>
                </a:gridCol>
                <a:gridCol w="890267">
                  <a:extLst>
                    <a:ext uri="{9D8B030D-6E8A-4147-A177-3AD203B41FA5}">
                      <a16:colId xmlns:a16="http://schemas.microsoft.com/office/drawing/2014/main" val="2082921722"/>
                    </a:ext>
                  </a:extLst>
                </a:gridCol>
                <a:gridCol w="1072609">
                  <a:extLst>
                    <a:ext uri="{9D8B030D-6E8A-4147-A177-3AD203B41FA5}">
                      <a16:colId xmlns:a16="http://schemas.microsoft.com/office/drawing/2014/main" val="1977441308"/>
                    </a:ext>
                  </a:extLst>
                </a:gridCol>
                <a:gridCol w="933172">
                  <a:extLst>
                    <a:ext uri="{9D8B030D-6E8A-4147-A177-3AD203B41FA5}">
                      <a16:colId xmlns:a16="http://schemas.microsoft.com/office/drawing/2014/main" val="538365983"/>
                    </a:ext>
                  </a:extLst>
                </a:gridCol>
              </a:tblGrid>
              <a:tr h="309299">
                <a:tc gridSpan="11"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Table </a:t>
                      </a:r>
                      <a:r>
                        <a:rPr kumimoji="1" lang="en-US" altLang="ja-JP" sz="9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ja-JP" sz="900" dirty="0">
                          <a:solidFill>
                            <a:schemeClr val="tx1"/>
                          </a:solidFill>
                        </a:rPr>
                        <a:t>Characteristics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</a:rPr>
                        <a:t> of the UC-duodenitis patients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Table 4.  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en-US" altLang="ja-JP" sz="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en-US" altLang="ja-JP" sz="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1782536"/>
                  </a:ext>
                </a:extLst>
              </a:tr>
              <a:tr h="52101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Case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Age at surgery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treatments</a:t>
                      </a:r>
                    </a:p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before colectomy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colectomy to duodenitis (d)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symptoms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follow up duration after </a:t>
                      </a:r>
                      <a:r>
                        <a:rPr kumimoji="1" lang="en-US" altLang="ja-JP" sz="9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colectomy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(m)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gastritis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Enteritis</a:t>
                      </a:r>
                    </a:p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</a:t>
                      </a:r>
                    </a:p>
                    <a:p>
                      <a:pPr algn="ctr"/>
                      <a:r>
                        <a:rPr kumimoji="1" lang="en-US" altLang="ja-JP" sz="9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pouchitis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treatments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follow EGD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treatments at last visit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0135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1" lang="ja-JP" alt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CS, apheresis, </a:t>
                      </a:r>
                      <a:r>
                        <a:rPr lang="en-US" altLang="ja-JP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CsA</a:t>
                      </a: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, Tac, IFX, AZA, </a:t>
                      </a: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1772</a:t>
                      </a: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nausia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111</a:t>
                      </a:r>
                      <a:endParaRPr kumimoji="1" lang="ja-JP" alt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endParaRPr kumimoji="1" lang="ja-JP" altLang="en-US" sz="9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enteritis</a:t>
                      </a:r>
                    </a:p>
                    <a:p>
                      <a:pPr algn="ctr" fontAlgn="ctr"/>
                      <a:r>
                        <a:rPr lang="en-US" sz="9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pouchitis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5-ASA powder</a:t>
                      </a:r>
                      <a:endParaRPr kumimoji="1" lang="ja-JP" alt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not</a:t>
                      </a:r>
                      <a:r>
                        <a:rPr kumimoji="1" lang="en-US" altLang="ja-JP" sz="9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performed</a:t>
                      </a:r>
                      <a:endParaRPr kumimoji="1" lang="ja-JP" alt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PPI</a:t>
                      </a:r>
                      <a:endParaRPr kumimoji="1" lang="ja-JP" alt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54635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1" lang="ja-JP" alt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38</a:t>
                      </a:r>
                    </a:p>
                  </a:txBody>
                  <a:tcPr marL="6350" marR="6350" marT="635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CS, apheresis, </a:t>
                      </a:r>
                      <a:r>
                        <a:rPr lang="en-US" altLang="ja-JP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CsA</a:t>
                      </a: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, Tac, IFX, GCV</a:t>
                      </a:r>
                    </a:p>
                  </a:txBody>
                  <a:tcPr marL="6350" marR="6350" marT="635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6350" marR="6350" marT="635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hematochezia</a:t>
                      </a:r>
                    </a:p>
                  </a:txBody>
                  <a:tcPr marL="6350" marR="6350" marT="635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109</a:t>
                      </a:r>
                      <a:endParaRPr kumimoji="1" lang="ja-JP" alt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endParaRPr kumimoji="1" lang="ja-JP" altLang="en-US" sz="9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none</a:t>
                      </a:r>
                    </a:p>
                  </a:txBody>
                  <a:tcPr marL="6350" marR="6350" marT="635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5-ASA powder, CS, </a:t>
                      </a:r>
                      <a:r>
                        <a:rPr kumimoji="1" lang="en-US" altLang="ja-JP" sz="9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CsA</a:t>
                      </a:r>
                      <a:endParaRPr kumimoji="1" lang="ja-JP" alt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Remission</a:t>
                      </a:r>
                      <a:r>
                        <a:rPr kumimoji="1" lang="ja-JP" altLang="en-US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kumimoji="1" lang="en-US" altLang="ja-JP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(19 days)</a:t>
                      </a:r>
                      <a:endParaRPr kumimoji="1" lang="ja-JP" alt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5-ASA, </a:t>
                      </a:r>
                    </a:p>
                    <a:p>
                      <a:pPr algn="ctr"/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5-ASA powder, PCAB</a:t>
                      </a:r>
                      <a:endParaRPr kumimoji="1" lang="ja-JP" alt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5211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kumimoji="1" lang="ja-JP" alt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64</a:t>
                      </a:r>
                    </a:p>
                  </a:txBody>
                  <a:tcPr marL="6350" marR="6350" marT="635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CS, apheresis, </a:t>
                      </a:r>
                      <a:r>
                        <a:rPr lang="en-US" altLang="ja-JP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CsA</a:t>
                      </a: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Tac, IFX, GCV</a:t>
                      </a:r>
                    </a:p>
                    <a:p>
                      <a:pPr algn="ctr" fontAlgn="ctr"/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393</a:t>
                      </a:r>
                    </a:p>
                  </a:txBody>
                  <a:tcPr marL="6350" marR="6350" marT="635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epigastric pain</a:t>
                      </a:r>
                    </a:p>
                  </a:txBody>
                  <a:tcPr marL="6350" marR="6350" marT="635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</a:t>
                      </a:r>
                      <a:endParaRPr kumimoji="1" lang="ja-JP" alt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yes</a:t>
                      </a:r>
                      <a:endParaRPr kumimoji="1" lang="ja-JP" altLang="en-US" sz="9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no enteritis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pouchitis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5-ASA powder, CS</a:t>
                      </a:r>
                      <a:endParaRPr kumimoji="1" lang="ja-JP" alt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Relapse</a:t>
                      </a:r>
                    </a:p>
                    <a:p>
                      <a:pPr algn="ctr"/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(872 days)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5-ASA powder, PSL, PCAB</a:t>
                      </a:r>
                      <a:endParaRPr kumimoji="1" lang="ja-JP" alt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07678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kumimoji="1" lang="ja-JP" alt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45</a:t>
                      </a:r>
                    </a:p>
                  </a:txBody>
                  <a:tcPr marL="6350" marR="6350" marT="635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CS, apheresis, </a:t>
                      </a:r>
                      <a:r>
                        <a:rPr lang="en-US" altLang="ja-JP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CsA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6350" marR="6350" marT="635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epigastric pain</a:t>
                      </a:r>
                    </a:p>
                  </a:txBody>
                  <a:tcPr marL="6350" marR="6350" marT="635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</a:t>
                      </a:r>
                      <a:endParaRPr kumimoji="1" lang="ja-JP" alt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endParaRPr kumimoji="1" lang="ja-JP" altLang="en-US" sz="9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no enteritis</a:t>
                      </a:r>
                    </a:p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no pouch </a:t>
                      </a:r>
                      <a:endParaRPr lang="ja-JP" alt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5-ASA powder</a:t>
                      </a:r>
                      <a:endParaRPr kumimoji="1" lang="ja-JP" alt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Remission</a:t>
                      </a:r>
                    </a:p>
                    <a:p>
                      <a:pPr algn="ctr"/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(197days)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Nothing</a:t>
                      </a:r>
                      <a:endParaRPr kumimoji="1" lang="ja-JP" alt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58088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kumimoji="1" lang="ja-JP" alt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6350" marR="6350" marT="635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CS, apheresis, </a:t>
                      </a:r>
                      <a:r>
                        <a:rPr lang="en-US" altLang="ja-JP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CsA</a:t>
                      </a: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IFX, GCV</a:t>
                      </a:r>
                    </a:p>
                  </a:txBody>
                  <a:tcPr marL="6350" marR="6350" marT="635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364</a:t>
                      </a:r>
                    </a:p>
                  </a:txBody>
                  <a:tcPr marL="6350" marR="6350" marT="635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hematochezia</a:t>
                      </a:r>
                    </a:p>
                  </a:txBody>
                  <a:tcPr marL="6350" marR="6350" marT="635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</a:t>
                      </a:r>
                      <a:endParaRPr kumimoji="1" lang="ja-JP" alt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endParaRPr kumimoji="1" lang="ja-JP" altLang="en-US" sz="9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no enteritis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9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pouchitis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5-ASA powder, CS, </a:t>
                      </a:r>
                      <a:r>
                        <a:rPr kumimoji="1" lang="en-US" altLang="ja-JP" sz="9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CsA</a:t>
                      </a:r>
                      <a:endParaRPr kumimoji="1" lang="ja-JP" alt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Remission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(671 days)</a:t>
                      </a:r>
                      <a:endParaRPr kumimoji="1" lang="ja-JP" alt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5-ASA,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5-ASA powder, VDZ, PPI</a:t>
                      </a:r>
                      <a:endParaRPr kumimoji="1" lang="ja-JP" alt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22281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kumimoji="1" lang="ja-JP" alt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6350" marR="6350" marT="635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CS, apheresis, </a:t>
                      </a:r>
                      <a:r>
                        <a:rPr lang="en-US" altLang="ja-JP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CsA</a:t>
                      </a: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Tac, IFX, GCV</a:t>
                      </a:r>
                    </a:p>
                  </a:txBody>
                  <a:tcPr marL="6350" marR="6350" marT="635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350" marR="6350" marT="635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hematochezia</a:t>
                      </a:r>
                    </a:p>
                  </a:txBody>
                  <a:tcPr marL="6350" marR="6350" marT="635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</a:t>
                      </a:r>
                      <a:endParaRPr kumimoji="1" lang="ja-JP" alt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yes</a:t>
                      </a:r>
                      <a:endParaRPr kumimoji="1" lang="ja-JP" altLang="en-US" sz="9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enteritis</a:t>
                      </a:r>
                    </a:p>
                    <a:p>
                      <a:pPr algn="ctr" fontAlgn="ctr"/>
                      <a:r>
                        <a:rPr lang="en-US" altLang="ja-JP" sz="9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pouchitis</a:t>
                      </a:r>
                      <a:endParaRPr lang="en-US" altLang="ja-JP" sz="9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5-ASA powder, CS, </a:t>
                      </a:r>
                      <a:r>
                        <a:rPr kumimoji="1" lang="en-US" altLang="ja-JP" sz="9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CsA</a:t>
                      </a:r>
                      <a:endParaRPr kumimoji="1" lang="ja-JP" alt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Remission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(664 days)</a:t>
                      </a:r>
                      <a:endParaRPr kumimoji="1" lang="ja-JP" alt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5-ASA,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5-ASA powder, ADA, PPI</a:t>
                      </a:r>
                      <a:endParaRPr kumimoji="1" lang="ja-JP" alt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38911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kumimoji="1" lang="ja-JP" alt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6350" marR="6350" marT="635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CS, apheresis, </a:t>
                      </a:r>
                      <a:r>
                        <a:rPr lang="en-US" altLang="ja-JP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CsA</a:t>
                      </a: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Tac, IFX, ADA,</a:t>
                      </a:r>
                    </a:p>
                  </a:txBody>
                  <a:tcPr marL="6350" marR="6350" marT="635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350" marR="6350" marT="635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hematochezia</a:t>
                      </a:r>
                    </a:p>
                  </a:txBody>
                  <a:tcPr marL="6350" marR="6350" marT="635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kumimoji="1" lang="ja-JP" alt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endParaRPr kumimoji="1" lang="ja-JP" altLang="en-US" sz="9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none</a:t>
                      </a:r>
                    </a:p>
                  </a:txBody>
                  <a:tcPr marL="6350" marR="6350" marT="635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CS</a:t>
                      </a:r>
                      <a:endParaRPr kumimoji="1" lang="ja-JP" alt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not</a:t>
                      </a:r>
                      <a:r>
                        <a:rPr kumimoji="1" lang="en-US" altLang="ja-JP" sz="9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performed</a:t>
                      </a:r>
                      <a:endParaRPr kumimoji="1" lang="ja-JP" alt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free</a:t>
                      </a:r>
                      <a:endParaRPr kumimoji="1" lang="ja-JP" alt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08291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kumimoji="1" lang="ja-JP" alt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45</a:t>
                      </a:r>
                    </a:p>
                  </a:txBody>
                  <a:tcPr marL="6350" marR="6350" marT="635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CS, apheresis, </a:t>
                      </a:r>
                      <a:r>
                        <a:rPr lang="en-US" altLang="ja-JP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CsA</a:t>
                      </a: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Tac, IFX, ADA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350" marR="6350" marT="635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anemia </a:t>
                      </a:r>
                    </a:p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epigastric pain</a:t>
                      </a:r>
                    </a:p>
                  </a:txBody>
                  <a:tcPr marL="6350" marR="6350" marT="635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kumimoji="1" lang="ja-JP" alt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endParaRPr kumimoji="1" lang="ja-JP" altLang="en-US" sz="9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none</a:t>
                      </a:r>
                    </a:p>
                  </a:txBody>
                  <a:tcPr marL="6350" marR="6350" marT="635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CS</a:t>
                      </a:r>
                      <a:endParaRPr kumimoji="1" lang="ja-JP" alt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Remission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(388 days)</a:t>
                      </a:r>
                      <a:endParaRPr kumimoji="1" lang="ja-JP" alt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PPI</a:t>
                      </a:r>
                      <a:endParaRPr kumimoji="1" lang="ja-JP" alt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30911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kumimoji="1" lang="ja-JP" alt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47</a:t>
                      </a:r>
                    </a:p>
                  </a:txBody>
                  <a:tcPr marL="6350" marR="6350" marT="635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CS, apheresis, </a:t>
                      </a:r>
                      <a:r>
                        <a:rPr lang="en-US" altLang="ja-JP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CsA</a:t>
                      </a: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Tac, IFX, ADA, AZA, GCV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6350" marR="6350" marT="635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hematochezia</a:t>
                      </a:r>
                    </a:p>
                  </a:txBody>
                  <a:tcPr marL="6350" marR="6350" marT="635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kumimoji="1" lang="ja-JP" alt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endParaRPr kumimoji="1" lang="ja-JP" altLang="en-US" sz="9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none</a:t>
                      </a:r>
                    </a:p>
                  </a:txBody>
                  <a:tcPr marL="6350" marR="6350" marT="635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5-ASA powder, CS</a:t>
                      </a:r>
                      <a:endParaRPr kumimoji="1" lang="ja-JP" alt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Remission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(434 days)</a:t>
                      </a:r>
                      <a:endParaRPr kumimoji="1" lang="ja-JP" alt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5-ASA,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5-ASA powder, PPI</a:t>
                      </a:r>
                      <a:endParaRPr kumimoji="1" lang="ja-JP" alt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99518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kumimoji="1" lang="ja-JP" alt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46</a:t>
                      </a:r>
                    </a:p>
                  </a:txBody>
                  <a:tcPr marL="6350" marR="6350" marT="6350" marB="0"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CS, </a:t>
                      </a:r>
                      <a:r>
                        <a:rPr lang="en-US" altLang="ja-JP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CsA</a:t>
                      </a: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ADA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245</a:t>
                      </a:r>
                    </a:p>
                  </a:txBody>
                  <a:tcPr marL="6350" marR="6350" marT="6350" marB="0"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Epigastric pain</a:t>
                      </a:r>
                    </a:p>
                  </a:txBody>
                  <a:tcPr marL="6350" marR="6350" marT="6350" marB="0"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kumimoji="1" lang="ja-JP" alt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endParaRPr kumimoji="1" lang="ja-JP" altLang="en-US" sz="9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no enteritis</a:t>
                      </a:r>
                    </a:p>
                    <a:p>
                      <a:pPr algn="ctr" fontAlgn="ctr"/>
                      <a:r>
                        <a:rPr lang="en-US" sz="9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pouchitis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5-ASA powder, CS</a:t>
                      </a:r>
                      <a:endParaRPr kumimoji="1" lang="ja-JP" alt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Remission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(219 days)</a:t>
                      </a:r>
                      <a:endParaRPr kumimoji="1" lang="ja-JP" alt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5-ASA,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5-ASA powder, IFX,</a:t>
                      </a:r>
                      <a:r>
                        <a:rPr kumimoji="1" lang="en-US" altLang="ja-JP" sz="9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PCAB</a:t>
                      </a:r>
                      <a:endParaRPr kumimoji="1" lang="ja-JP" alt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08572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kumimoji="1" lang="ja-JP" alt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54</a:t>
                      </a: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CS, apheresis, Tac, AZA, TOF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hematochezia</a:t>
                      </a: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kumimoji="1" lang="ja-JP" alt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endParaRPr kumimoji="1" lang="ja-JP" altLang="en-US" sz="9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enteritis</a:t>
                      </a:r>
                    </a:p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50" charset="-128"/>
                          <a:cs typeface="Times New Roman" panose="02020603050405020304" pitchFamily="18" charset="0"/>
                        </a:rPr>
                        <a:t>no pouch</a:t>
                      </a:r>
                      <a:endParaRPr lang="ja-JP" alt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5-ASA powder, IFX</a:t>
                      </a:r>
                      <a:endParaRPr kumimoji="1" lang="ja-JP" alt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Remission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(41 days)</a:t>
                      </a:r>
                      <a:endParaRPr kumimoji="1" lang="ja-JP" alt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5-ASA, </a:t>
                      </a:r>
                    </a:p>
                    <a:p>
                      <a:pPr algn="ctr"/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5-ASA powder, IFX</a:t>
                      </a:r>
                      <a:endParaRPr kumimoji="1" lang="ja-JP" alt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3130026"/>
                  </a:ext>
                </a:extLst>
              </a:tr>
              <a:tr h="0">
                <a:tc gridSpan="11"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UC: ulcerative colitis, EGD: esophagogastroduodenoscopy, CS: corticosteroid, </a:t>
                      </a:r>
                      <a:r>
                        <a:rPr kumimoji="1" lang="en-US" altLang="ja-JP" sz="9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CsA</a:t>
                      </a:r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cyclosporine A, Tac: tacrolimus, IFX; infliximab, ADA: adalimumab, AZA: azathioprine, GCV: ganciclovir,  5-ASA: 5- </a:t>
                      </a:r>
                      <a:r>
                        <a:rPr kumimoji="1" lang="en-US" altLang="ja-JP" sz="9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aminosalicylic</a:t>
                      </a:r>
                      <a:r>
                        <a:rPr kumimoji="1" lang="en-US" altLang="ja-JP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acid, PPI: proton pomp inhibitor, PCAB: potassium-competitive acid blocker</a:t>
                      </a:r>
                      <a:endParaRPr kumimoji="1" lang="ja-JP" alt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6954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45639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511</Words>
  <Application>Microsoft Office PowerPoint</Application>
  <PresentationFormat>ワイド画面</PresentationFormat>
  <Paragraphs>167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Arial</vt:lpstr>
      <vt:lpstr>Calibri</vt:lpstr>
      <vt:lpstr>Calibri Light</vt:lpstr>
      <vt:lpstr>Times New Roman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園田 光</dc:creator>
  <cp:lastModifiedBy>園田 光</cp:lastModifiedBy>
  <cp:revision>2</cp:revision>
  <dcterms:created xsi:type="dcterms:W3CDTF">2021-08-26T09:20:57Z</dcterms:created>
  <dcterms:modified xsi:type="dcterms:W3CDTF">2022-03-31T10:50:33Z</dcterms:modified>
</cp:coreProperties>
</file>