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65"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3" userDrawn="1">
          <p15:clr>
            <a:srgbClr val="A4A3A4"/>
          </p15:clr>
        </p15:guide>
        <p15:guide id="2" pos="1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064"/>
  </p:normalViewPr>
  <p:slideViewPr>
    <p:cSldViewPr snapToGrid="0" snapToObjects="1" showGuides="1">
      <p:cViewPr>
        <p:scale>
          <a:sx n="146" d="100"/>
          <a:sy n="146" d="100"/>
        </p:scale>
        <p:origin x="1688" y="-3264"/>
      </p:cViewPr>
      <p:guideLst>
        <p:guide orient="horz" pos="3233"/>
        <p:guide pos="1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P"/>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136431-497B-AA4E-A929-AE24AE3D5CFD}" type="datetimeFigureOut">
              <a:rPr lang="en-JP" smtClean="0"/>
              <a:t>2023/04/19</a:t>
            </a:fld>
            <a:endParaRPr lang="en-JP"/>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JP"/>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P"/>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B597CB-36C9-FA44-BB92-B1081E484AF5}" type="slidenum">
              <a:rPr lang="en-JP" smtClean="0"/>
              <a:t>‹#›</a:t>
            </a:fld>
            <a:endParaRPr lang="en-JP"/>
          </a:p>
        </p:txBody>
      </p:sp>
    </p:spTree>
    <p:extLst>
      <p:ext uri="{BB962C8B-B14F-4D97-AF65-F5344CB8AC3E}">
        <p14:creationId xmlns:p14="http://schemas.microsoft.com/office/powerpoint/2010/main" val="920247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t>方法は</a:t>
            </a:r>
            <a:r>
              <a:rPr lang="en-US" dirty="0" err="1"/>
              <a:t>pis</a:t>
            </a:r>
            <a:r>
              <a:rPr lang="en-US" dirty="0"/>
              <a:t>-blast</a:t>
            </a:r>
            <a:r>
              <a:rPr lang="ja-JP" altLang="en-US"/>
              <a:t>を用いた簡単な新テニーブロック探しです。データベースは最初は</a:t>
            </a:r>
            <a:r>
              <a:rPr lang="en-US" dirty="0"/>
              <a:t>NCBI</a:t>
            </a:r>
            <a:r>
              <a:rPr lang="ja-JP" altLang="en-US"/>
              <a:t>サーバーの</a:t>
            </a:r>
            <a:r>
              <a:rPr lang="en-US" dirty="0"/>
              <a:t>NR-Protein</a:t>
            </a:r>
            <a:r>
              <a:rPr lang="ja-JP" altLang="en-US"/>
              <a:t>を使用していましたが、（</a:t>
            </a:r>
            <a:r>
              <a:rPr lang="en-US" altLang="ja-JP" dirty="0"/>
              <a:t>1</a:t>
            </a:r>
            <a:r>
              <a:rPr lang="ja-JP" altLang="en-US"/>
              <a:t>）探した限りでは</a:t>
            </a:r>
            <a:r>
              <a:rPr lang="en-US" dirty="0" err="1"/>
              <a:t>Gammaproteobacteria</a:t>
            </a:r>
            <a:r>
              <a:rPr lang="ja-JP" altLang="en-US"/>
              <a:t>以外にヒットサブジェクトがみつからなったということ、（</a:t>
            </a:r>
            <a:r>
              <a:rPr lang="en-US" altLang="ja-JP" dirty="0"/>
              <a:t>2) </a:t>
            </a:r>
            <a:r>
              <a:rPr lang="en-US" dirty="0"/>
              <a:t>complete sequence</a:t>
            </a:r>
            <a:r>
              <a:rPr lang="ja-JP" altLang="en-US"/>
              <a:t>に絞りたいという考えがあり</a:t>
            </a:r>
            <a:r>
              <a:rPr lang="en-US" dirty="0" err="1"/>
              <a:t>Gammaproteobacteria</a:t>
            </a:r>
            <a:r>
              <a:rPr lang="ja-JP" altLang="en-US"/>
              <a:t>に絞りました。これには１万５千の完全長染色体かプラスミドが含まれています。</a:t>
            </a:r>
            <a:r>
              <a:rPr lang="en-US" dirty="0"/>
              <a:t>CDS2</a:t>
            </a:r>
            <a:r>
              <a:rPr lang="ja-JP" altLang="en-US"/>
              <a:t>をクエリにしてヒット配列をとり</a:t>
            </a:r>
            <a:r>
              <a:rPr lang="en-US" dirty="0"/>
              <a:t>CDS4</a:t>
            </a:r>
            <a:r>
              <a:rPr lang="ja-JP" altLang="en-US"/>
              <a:t>をクエリにしてヒット配列をとり同じ分子上でそれらのホモログ間の距離が</a:t>
            </a:r>
            <a:r>
              <a:rPr lang="en-US" altLang="ja-JP" dirty="0"/>
              <a:t>6.5</a:t>
            </a:r>
            <a:r>
              <a:rPr lang="en-US" dirty="0"/>
              <a:t>kb</a:t>
            </a:r>
            <a:r>
              <a:rPr lang="ja-JP" altLang="en-US"/>
              <a:t>未満であったら、それらが</a:t>
            </a:r>
            <a:r>
              <a:rPr lang="en-US" dirty="0"/>
              <a:t>integrative-element</a:t>
            </a:r>
            <a:r>
              <a:rPr lang="ja-JP" altLang="en-US"/>
              <a:t>がもつ</a:t>
            </a:r>
            <a:r>
              <a:rPr lang="en-US" dirty="0"/>
              <a:t>CDS</a:t>
            </a:r>
            <a:r>
              <a:rPr lang="ja-JP" altLang="en-US"/>
              <a:t>のオルソログクラスターであると判断しました。つぎに</a:t>
            </a:r>
            <a:r>
              <a:rPr lang="en-US" dirty="0"/>
              <a:t>CDS4</a:t>
            </a:r>
            <a:r>
              <a:rPr lang="ja-JP" altLang="en-US"/>
              <a:t>の進化距離を計算して、遠いホモログを次のクエリとして選び、ということを</a:t>
            </a:r>
            <a:r>
              <a:rPr lang="en-US" altLang="ja-JP" dirty="0"/>
              <a:t>4</a:t>
            </a:r>
            <a:r>
              <a:rPr lang="ja-JP" altLang="en-US"/>
              <a:t>回行いました。</a:t>
            </a:r>
          </a:p>
          <a:p>
            <a:endParaRPr lang="en-US" dirty="0"/>
          </a:p>
        </p:txBody>
      </p:sp>
      <p:sp>
        <p:nvSpPr>
          <p:cNvPr id="4" name="Slide Number Placeholder 3"/>
          <p:cNvSpPr>
            <a:spLocks noGrp="1"/>
          </p:cNvSpPr>
          <p:nvPr>
            <p:ph type="sldNum" sz="quarter" idx="5"/>
          </p:nvPr>
        </p:nvSpPr>
        <p:spPr/>
        <p:txBody>
          <a:bodyPr/>
          <a:lstStyle/>
          <a:p>
            <a:fld id="{2BEFC69B-C1DC-914E-A01E-4645CFE7EEAC}" type="slidenum">
              <a:rPr lang="en-US" smtClean="0"/>
              <a:t>1</a:t>
            </a:fld>
            <a:endParaRPr lang="en-US"/>
          </a:p>
        </p:txBody>
      </p:sp>
    </p:spTree>
    <p:extLst>
      <p:ext uri="{BB962C8B-B14F-4D97-AF65-F5344CB8AC3E}">
        <p14:creationId xmlns:p14="http://schemas.microsoft.com/office/powerpoint/2010/main" val="56943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2023/04/19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9151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2023/04/19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779158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916C62-821B-F64C-B869-3815E9B826D7}" type="datetimeFigureOut">
              <a:rPr lang="en-JP" smtClean="0"/>
              <a:t>2023/04/19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320892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916C62-821B-F64C-B869-3815E9B826D7}" type="datetimeFigureOut">
              <a:rPr lang="en-JP" smtClean="0"/>
              <a:t>2023/04/19</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34341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916C62-821B-F64C-B869-3815E9B826D7}" type="datetimeFigureOut">
              <a:rPr lang="en-JP" smtClean="0"/>
              <a:t>2023/04/19</a:t>
            </a:fld>
            <a:endParaRPr lang="en-JP"/>
          </a:p>
        </p:txBody>
      </p:sp>
      <p:sp>
        <p:nvSpPr>
          <p:cNvPr id="8" name="Footer Placeholder 7"/>
          <p:cNvSpPr>
            <a:spLocks noGrp="1"/>
          </p:cNvSpPr>
          <p:nvPr>
            <p:ph type="ftr" sz="quarter" idx="11"/>
          </p:nvPr>
        </p:nvSpPr>
        <p:spPr/>
        <p:txBody>
          <a:bodyPr/>
          <a:lstStyle/>
          <a:p>
            <a:endParaRPr lang="en-JP"/>
          </a:p>
        </p:txBody>
      </p:sp>
      <p:sp>
        <p:nvSpPr>
          <p:cNvPr id="9" name="Slide Number Placeholder 8"/>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68943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916C62-821B-F64C-B869-3815E9B826D7}" type="datetimeFigureOut">
              <a:rPr lang="en-JP" smtClean="0"/>
              <a:t>2023/04/19</a:t>
            </a:fld>
            <a:endParaRPr lang="en-JP"/>
          </a:p>
        </p:txBody>
      </p:sp>
      <p:sp>
        <p:nvSpPr>
          <p:cNvPr id="4" name="Footer Placeholder 3"/>
          <p:cNvSpPr>
            <a:spLocks noGrp="1"/>
          </p:cNvSpPr>
          <p:nvPr>
            <p:ph type="ftr" sz="quarter" idx="11"/>
          </p:nvPr>
        </p:nvSpPr>
        <p:spPr/>
        <p:txBody>
          <a:bodyPr/>
          <a:lstStyle/>
          <a:p>
            <a:endParaRPr lang="en-JP"/>
          </a:p>
        </p:txBody>
      </p:sp>
      <p:sp>
        <p:nvSpPr>
          <p:cNvPr id="5" name="Slide Number Placeholder 4"/>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638979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916C62-821B-F64C-B869-3815E9B826D7}" type="datetimeFigureOut">
              <a:rPr lang="en-JP" smtClean="0"/>
              <a:t>2023/04/19</a:t>
            </a:fld>
            <a:endParaRPr lang="en-JP"/>
          </a:p>
        </p:txBody>
      </p:sp>
      <p:sp>
        <p:nvSpPr>
          <p:cNvPr id="3" name="Footer Placeholder 2"/>
          <p:cNvSpPr>
            <a:spLocks noGrp="1"/>
          </p:cNvSpPr>
          <p:nvPr>
            <p:ph type="ftr" sz="quarter" idx="11"/>
          </p:nvPr>
        </p:nvSpPr>
        <p:spPr/>
        <p:txBody>
          <a:bodyPr/>
          <a:lstStyle/>
          <a:p>
            <a:endParaRPr lang="en-JP"/>
          </a:p>
        </p:txBody>
      </p:sp>
      <p:sp>
        <p:nvSpPr>
          <p:cNvPr id="4" name="Slide Number Placeholder 3"/>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8161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2023/04/19</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9931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2023/04/19</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95273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2023/04/19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361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2023/04/19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6686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5916C62-821B-F64C-B869-3815E9B826D7}" type="datetimeFigureOut">
              <a:rPr lang="en-JP" smtClean="0"/>
              <a:t>2023/04/19</a:t>
            </a:fld>
            <a:endParaRPr lang="en-JP"/>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JP"/>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FD8D3ED-72A6-8542-83E9-0496DDAE12DA}" type="slidenum">
              <a:rPr lang="en-JP" smtClean="0"/>
              <a:t>‹#›</a:t>
            </a:fld>
            <a:endParaRPr lang="en-JP"/>
          </a:p>
        </p:txBody>
      </p:sp>
    </p:spTree>
    <p:extLst>
      <p:ext uri="{BB962C8B-B14F-4D97-AF65-F5344CB8AC3E}">
        <p14:creationId xmlns:p14="http://schemas.microsoft.com/office/powerpoint/2010/main" val="2889666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B149DE40-5CAF-4B49-87FE-D42848449C8F}"/>
              </a:ext>
            </a:extLst>
          </p:cNvPr>
          <p:cNvSpPr txBox="1"/>
          <p:nvPr/>
        </p:nvSpPr>
        <p:spPr>
          <a:xfrm>
            <a:off x="355359" y="1690416"/>
            <a:ext cx="2712655" cy="369332"/>
          </a:xfrm>
          <a:prstGeom prst="rect">
            <a:avLst/>
          </a:prstGeom>
          <a:noFill/>
        </p:spPr>
        <p:txBody>
          <a:bodyPr wrap="square" rtlCol="0">
            <a:spAutoFit/>
          </a:bodyPr>
          <a:lstStyle/>
          <a:p>
            <a:r>
              <a:rPr lang="en-US" sz="900" dirty="0"/>
              <a:t>NCBI taxonomy: </a:t>
            </a:r>
            <a:r>
              <a:rPr lang="en-US" sz="900" dirty="0" err="1">
                <a:solidFill>
                  <a:srgbClr val="0070C0"/>
                </a:solidFill>
              </a:rPr>
              <a:t>Gammaproteobacteria</a:t>
            </a:r>
            <a:r>
              <a:rPr lang="en-US" sz="900" dirty="0"/>
              <a:t> (txid1236) </a:t>
            </a:r>
          </a:p>
          <a:p>
            <a:r>
              <a:rPr lang="en-US" sz="900" dirty="0"/>
              <a:t>July 10 2020</a:t>
            </a:r>
            <a:r>
              <a:rPr lang="ja-JP" altLang="en-US" sz="900"/>
              <a:t>　</a:t>
            </a:r>
            <a:r>
              <a:rPr lang="en-US" sz="900" dirty="0"/>
              <a:t>-&gt; </a:t>
            </a:r>
            <a:r>
              <a:rPr lang="en-US" sz="900" u="sng" dirty="0"/>
              <a:t>Assembly Level “complete</a:t>
            </a:r>
            <a:r>
              <a:rPr lang="en-US" sz="900" dirty="0"/>
              <a:t>”</a:t>
            </a:r>
          </a:p>
        </p:txBody>
      </p:sp>
      <p:sp>
        <p:nvSpPr>
          <p:cNvPr id="50" name="TextBox 49">
            <a:extLst>
              <a:ext uri="{FF2B5EF4-FFF2-40B4-BE49-F238E27FC236}">
                <a16:creationId xmlns:a16="http://schemas.microsoft.com/office/drawing/2014/main" id="{41D14EE8-BF42-9342-B88A-F3584F9E184D}"/>
              </a:ext>
            </a:extLst>
          </p:cNvPr>
          <p:cNvSpPr txBox="1"/>
          <p:nvPr/>
        </p:nvSpPr>
        <p:spPr>
          <a:xfrm>
            <a:off x="1079039" y="2011999"/>
            <a:ext cx="662361" cy="507831"/>
          </a:xfrm>
          <a:prstGeom prst="rect">
            <a:avLst/>
          </a:prstGeom>
          <a:noFill/>
        </p:spPr>
        <p:txBody>
          <a:bodyPr wrap="none" rtlCol="0">
            <a:spAutoFit/>
          </a:bodyPr>
          <a:lstStyle/>
          <a:p>
            <a:r>
              <a:rPr lang="en-US" altLang="ja-JP" sz="900" dirty="0"/>
              <a:t>Download</a:t>
            </a:r>
          </a:p>
          <a:p>
            <a:r>
              <a:rPr lang="en-US" sz="900" dirty="0"/>
              <a:t>- .</a:t>
            </a:r>
            <a:r>
              <a:rPr lang="en-US" sz="900" dirty="0" err="1"/>
              <a:t>gff</a:t>
            </a:r>
            <a:endParaRPr lang="en-US" sz="900" dirty="0"/>
          </a:p>
          <a:p>
            <a:r>
              <a:rPr lang="en-US" sz="900" dirty="0"/>
              <a:t>- .</a:t>
            </a:r>
            <a:r>
              <a:rPr lang="en-US" sz="900" dirty="0" err="1"/>
              <a:t>faa</a:t>
            </a:r>
            <a:endParaRPr lang="en-US" sz="900" dirty="0"/>
          </a:p>
        </p:txBody>
      </p:sp>
      <p:sp>
        <p:nvSpPr>
          <p:cNvPr id="59" name="TextBox 58">
            <a:extLst>
              <a:ext uri="{FF2B5EF4-FFF2-40B4-BE49-F238E27FC236}">
                <a16:creationId xmlns:a16="http://schemas.microsoft.com/office/drawing/2014/main" id="{FA41BF50-070C-8E40-BBF2-D468125F3A01}"/>
              </a:ext>
            </a:extLst>
          </p:cNvPr>
          <p:cNvSpPr txBox="1"/>
          <p:nvPr/>
        </p:nvSpPr>
        <p:spPr>
          <a:xfrm>
            <a:off x="3614968" y="1381266"/>
            <a:ext cx="1287468" cy="334707"/>
          </a:xfrm>
          <a:prstGeom prst="rect">
            <a:avLst/>
          </a:prstGeom>
          <a:noFill/>
        </p:spPr>
        <p:txBody>
          <a:bodyPr wrap="none" rtlCol="0">
            <a:spAutoFit/>
          </a:bodyPr>
          <a:lstStyle/>
          <a:p>
            <a:r>
              <a:rPr lang="en-US" altLang="ja-JP" sz="1575" b="1" dirty="0"/>
              <a:t>Analysis flow</a:t>
            </a:r>
            <a:endParaRPr lang="en-US" sz="1575" b="1" dirty="0"/>
          </a:p>
        </p:txBody>
      </p:sp>
      <p:sp>
        <p:nvSpPr>
          <p:cNvPr id="70" name="TextBox 69">
            <a:extLst>
              <a:ext uri="{FF2B5EF4-FFF2-40B4-BE49-F238E27FC236}">
                <a16:creationId xmlns:a16="http://schemas.microsoft.com/office/drawing/2014/main" id="{8342FB66-EFE1-C444-B66C-729CCEEA6FC0}"/>
              </a:ext>
            </a:extLst>
          </p:cNvPr>
          <p:cNvSpPr txBox="1"/>
          <p:nvPr/>
        </p:nvSpPr>
        <p:spPr>
          <a:xfrm>
            <a:off x="3201934" y="1737605"/>
            <a:ext cx="1401346" cy="369332"/>
          </a:xfrm>
          <a:prstGeom prst="rect">
            <a:avLst/>
          </a:prstGeom>
          <a:noFill/>
        </p:spPr>
        <p:txBody>
          <a:bodyPr wrap="none" rtlCol="0">
            <a:spAutoFit/>
          </a:bodyPr>
          <a:lstStyle/>
          <a:p>
            <a:r>
              <a:rPr lang="en-US" sz="900" dirty="0"/>
              <a:t>PSI-blast </a:t>
            </a:r>
            <a:r>
              <a:rPr lang="en-US" sz="900" dirty="0">
                <a:solidFill>
                  <a:schemeClr val="accent4">
                    <a:lumMod val="75000"/>
                  </a:schemeClr>
                </a:solidFill>
              </a:rPr>
              <a:t>CDS2(</a:t>
            </a:r>
            <a:r>
              <a:rPr lang="en-US" sz="900" dirty="0" err="1">
                <a:solidFill>
                  <a:schemeClr val="accent4">
                    <a:lumMod val="75000"/>
                  </a:schemeClr>
                </a:solidFill>
              </a:rPr>
              <a:t>Tfp</a:t>
            </a:r>
            <a:r>
              <a:rPr lang="en-US" sz="900" dirty="0">
                <a:solidFill>
                  <a:schemeClr val="accent4">
                    <a:lumMod val="75000"/>
                  </a:schemeClr>
                </a:solidFill>
              </a:rPr>
              <a:t>)</a:t>
            </a:r>
            <a:r>
              <a:rPr lang="en-US" sz="900" dirty="0"/>
              <a:t> query </a:t>
            </a:r>
          </a:p>
          <a:p>
            <a:r>
              <a:rPr lang="en-US" sz="900" dirty="0"/>
              <a:t>(iteration 6 )</a:t>
            </a:r>
          </a:p>
        </p:txBody>
      </p:sp>
      <p:sp>
        <p:nvSpPr>
          <p:cNvPr id="71" name="TextBox 70">
            <a:extLst>
              <a:ext uri="{FF2B5EF4-FFF2-40B4-BE49-F238E27FC236}">
                <a16:creationId xmlns:a16="http://schemas.microsoft.com/office/drawing/2014/main" id="{0B3EA309-E2E4-854C-B3AF-BF2BBA94A3E7}"/>
              </a:ext>
            </a:extLst>
          </p:cNvPr>
          <p:cNvSpPr txBox="1"/>
          <p:nvPr/>
        </p:nvSpPr>
        <p:spPr>
          <a:xfrm>
            <a:off x="4599547" y="1738105"/>
            <a:ext cx="1423788" cy="369332"/>
          </a:xfrm>
          <a:prstGeom prst="rect">
            <a:avLst/>
          </a:prstGeom>
          <a:noFill/>
        </p:spPr>
        <p:txBody>
          <a:bodyPr wrap="none" rtlCol="0">
            <a:spAutoFit/>
          </a:bodyPr>
          <a:lstStyle/>
          <a:p>
            <a:r>
              <a:rPr lang="en-US" sz="900" dirty="0"/>
              <a:t>PSI-blast </a:t>
            </a:r>
            <a:r>
              <a:rPr lang="en-US" sz="900" dirty="0">
                <a:solidFill>
                  <a:srgbClr val="0070C0"/>
                </a:solidFill>
              </a:rPr>
              <a:t>CDS4(</a:t>
            </a:r>
            <a:r>
              <a:rPr lang="en-US" sz="900" dirty="0" err="1">
                <a:solidFill>
                  <a:srgbClr val="0070C0"/>
                </a:solidFill>
              </a:rPr>
              <a:t>Srap</a:t>
            </a:r>
            <a:r>
              <a:rPr lang="en-US" sz="900" dirty="0">
                <a:solidFill>
                  <a:srgbClr val="0070C0"/>
                </a:solidFill>
              </a:rPr>
              <a:t>) </a:t>
            </a:r>
            <a:r>
              <a:rPr lang="en-US" sz="900" dirty="0"/>
              <a:t>query</a:t>
            </a:r>
          </a:p>
          <a:p>
            <a:r>
              <a:rPr lang="en-US" sz="900" dirty="0"/>
              <a:t>(iteration 6)</a:t>
            </a:r>
          </a:p>
        </p:txBody>
      </p:sp>
      <p:cxnSp>
        <p:nvCxnSpPr>
          <p:cNvPr id="73" name="Straight Arrow Connector 72">
            <a:extLst>
              <a:ext uri="{FF2B5EF4-FFF2-40B4-BE49-F238E27FC236}">
                <a16:creationId xmlns:a16="http://schemas.microsoft.com/office/drawing/2014/main" id="{B5779CCF-1C89-C44D-8A5B-76FD3D5EC709}"/>
              </a:ext>
            </a:extLst>
          </p:cNvPr>
          <p:cNvCxnSpPr>
            <a:cxnSpLocks/>
          </p:cNvCxnSpPr>
          <p:nvPr/>
        </p:nvCxnSpPr>
        <p:spPr>
          <a:xfrm>
            <a:off x="3645767" y="2142190"/>
            <a:ext cx="0" cy="381234"/>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18F5C0B4-BBD1-FB44-B275-1D66AEBEA2E5}"/>
              </a:ext>
            </a:extLst>
          </p:cNvPr>
          <p:cNvCxnSpPr>
            <a:cxnSpLocks/>
          </p:cNvCxnSpPr>
          <p:nvPr/>
        </p:nvCxnSpPr>
        <p:spPr>
          <a:xfrm flipH="1">
            <a:off x="5023263" y="2135519"/>
            <a:ext cx="1" cy="387905"/>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CD60549E-8E18-4E4D-A5B7-C58D8150A38C}"/>
              </a:ext>
            </a:extLst>
          </p:cNvPr>
          <p:cNvSpPr txBox="1"/>
          <p:nvPr/>
        </p:nvSpPr>
        <p:spPr>
          <a:xfrm>
            <a:off x="3240558" y="4471748"/>
            <a:ext cx="2332690" cy="230832"/>
          </a:xfrm>
          <a:prstGeom prst="rect">
            <a:avLst/>
          </a:prstGeom>
          <a:noFill/>
        </p:spPr>
        <p:txBody>
          <a:bodyPr wrap="none" rtlCol="0">
            <a:spAutoFit/>
          </a:bodyPr>
          <a:lstStyle/>
          <a:p>
            <a:r>
              <a:rPr lang="en-US" sz="900" dirty="0"/>
              <a:t>Retrieve protein sequence of </a:t>
            </a:r>
            <a:r>
              <a:rPr lang="en-US" sz="900" dirty="0">
                <a:solidFill>
                  <a:srgbClr val="0070C0"/>
                </a:solidFill>
              </a:rPr>
              <a:t>CDS4</a:t>
            </a:r>
            <a:r>
              <a:rPr lang="en-US" sz="900" dirty="0"/>
              <a:t> homologs.</a:t>
            </a:r>
          </a:p>
        </p:txBody>
      </p:sp>
      <p:grpSp>
        <p:nvGrpSpPr>
          <p:cNvPr id="99" name="Group 98">
            <a:extLst>
              <a:ext uri="{FF2B5EF4-FFF2-40B4-BE49-F238E27FC236}">
                <a16:creationId xmlns:a16="http://schemas.microsoft.com/office/drawing/2014/main" id="{F2E6E479-A135-384C-BF25-6BF4C823C44A}"/>
              </a:ext>
            </a:extLst>
          </p:cNvPr>
          <p:cNvGrpSpPr/>
          <p:nvPr/>
        </p:nvGrpSpPr>
        <p:grpSpPr>
          <a:xfrm flipH="1">
            <a:off x="5713487" y="2025161"/>
            <a:ext cx="364435" cy="2763458"/>
            <a:chOff x="6529137" y="1924981"/>
            <a:chExt cx="495377" cy="4100441"/>
          </a:xfrm>
        </p:grpSpPr>
        <p:cxnSp>
          <p:nvCxnSpPr>
            <p:cNvPr id="92" name="Straight Arrow Connector 91">
              <a:extLst>
                <a:ext uri="{FF2B5EF4-FFF2-40B4-BE49-F238E27FC236}">
                  <a16:creationId xmlns:a16="http://schemas.microsoft.com/office/drawing/2014/main" id="{5F81D39D-3B29-5D40-B6AD-4B753F78721B}"/>
                </a:ext>
              </a:extLst>
            </p:cNvPr>
            <p:cNvCxnSpPr>
              <a:cxnSpLocks/>
            </p:cNvCxnSpPr>
            <p:nvPr/>
          </p:nvCxnSpPr>
          <p:spPr>
            <a:xfrm>
              <a:off x="6529137" y="1924981"/>
              <a:ext cx="446072" cy="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6931717-7F7F-2F47-98A7-06E1DD7253B5}"/>
                </a:ext>
              </a:extLst>
            </p:cNvPr>
            <p:cNvCxnSpPr/>
            <p:nvPr/>
          </p:nvCxnSpPr>
          <p:spPr>
            <a:xfrm>
              <a:off x="6529137" y="1924981"/>
              <a:ext cx="0" cy="410044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19EFCAE-B991-A246-8DF2-8A227D6BDB1C}"/>
                </a:ext>
              </a:extLst>
            </p:cNvPr>
            <p:cNvCxnSpPr>
              <a:cxnSpLocks/>
            </p:cNvCxnSpPr>
            <p:nvPr/>
          </p:nvCxnSpPr>
          <p:spPr>
            <a:xfrm flipH="1">
              <a:off x="6529137" y="6025422"/>
              <a:ext cx="495377"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8" name="TextBox 97">
            <a:extLst>
              <a:ext uri="{FF2B5EF4-FFF2-40B4-BE49-F238E27FC236}">
                <a16:creationId xmlns:a16="http://schemas.microsoft.com/office/drawing/2014/main" id="{FB3C2312-8478-7E40-84C7-9E5C51B24F0B}"/>
              </a:ext>
            </a:extLst>
          </p:cNvPr>
          <p:cNvSpPr txBox="1"/>
          <p:nvPr/>
        </p:nvSpPr>
        <p:spPr>
          <a:xfrm>
            <a:off x="4106084" y="2205976"/>
            <a:ext cx="389850" cy="248209"/>
          </a:xfrm>
          <a:prstGeom prst="rect">
            <a:avLst/>
          </a:prstGeom>
          <a:noFill/>
        </p:spPr>
        <p:txBody>
          <a:bodyPr wrap="none" rtlCol="0">
            <a:spAutoFit/>
          </a:bodyPr>
          <a:lstStyle/>
          <a:p>
            <a:r>
              <a:rPr lang="en-US" sz="1013" dirty="0"/>
              <a:t>Hits</a:t>
            </a:r>
          </a:p>
        </p:txBody>
      </p:sp>
      <p:cxnSp>
        <p:nvCxnSpPr>
          <p:cNvPr id="66" name="Straight Connector 65">
            <a:extLst>
              <a:ext uri="{FF2B5EF4-FFF2-40B4-BE49-F238E27FC236}">
                <a16:creationId xmlns:a16="http://schemas.microsoft.com/office/drawing/2014/main" id="{204182D1-B231-1C47-967B-852E73A5373F}"/>
              </a:ext>
            </a:extLst>
          </p:cNvPr>
          <p:cNvCxnSpPr>
            <a:cxnSpLocks/>
          </p:cNvCxnSpPr>
          <p:nvPr/>
        </p:nvCxnSpPr>
        <p:spPr>
          <a:xfrm>
            <a:off x="876707" y="3470284"/>
            <a:ext cx="1564758"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855EE55-FC4B-6E44-A9CA-962B4C47B0FC}"/>
              </a:ext>
            </a:extLst>
          </p:cNvPr>
          <p:cNvCxnSpPr>
            <a:cxnSpLocks/>
          </p:cNvCxnSpPr>
          <p:nvPr/>
        </p:nvCxnSpPr>
        <p:spPr>
          <a:xfrm>
            <a:off x="902477" y="3962204"/>
            <a:ext cx="1564758"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 name="Right Arrow 6">
            <a:extLst>
              <a:ext uri="{FF2B5EF4-FFF2-40B4-BE49-F238E27FC236}">
                <a16:creationId xmlns:a16="http://schemas.microsoft.com/office/drawing/2014/main" id="{6709CA94-E947-0B4F-8C5D-8F4C67CCEA2C}"/>
              </a:ext>
            </a:extLst>
          </p:cNvPr>
          <p:cNvSpPr/>
          <p:nvPr/>
        </p:nvSpPr>
        <p:spPr>
          <a:xfrm>
            <a:off x="1053828" y="3383195"/>
            <a:ext cx="290038" cy="186798"/>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8" name="Right Arrow 7">
            <a:extLst>
              <a:ext uri="{FF2B5EF4-FFF2-40B4-BE49-F238E27FC236}">
                <a16:creationId xmlns:a16="http://schemas.microsoft.com/office/drawing/2014/main" id="{0CD9FF66-2F76-0046-9363-BD46D2A26C3B}"/>
              </a:ext>
            </a:extLst>
          </p:cNvPr>
          <p:cNvSpPr/>
          <p:nvPr/>
        </p:nvSpPr>
        <p:spPr>
          <a:xfrm>
            <a:off x="1356607" y="3383195"/>
            <a:ext cx="410831" cy="18679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9" name="Right Arrow 8">
            <a:extLst>
              <a:ext uri="{FF2B5EF4-FFF2-40B4-BE49-F238E27FC236}">
                <a16:creationId xmlns:a16="http://schemas.microsoft.com/office/drawing/2014/main" id="{7C5FAA70-495E-264A-A484-2D45B4792A4C}"/>
              </a:ext>
            </a:extLst>
          </p:cNvPr>
          <p:cNvSpPr/>
          <p:nvPr/>
        </p:nvSpPr>
        <p:spPr>
          <a:xfrm>
            <a:off x="1772222" y="3383247"/>
            <a:ext cx="284112" cy="186798"/>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 name="Right Arrow 9">
            <a:extLst>
              <a:ext uri="{FF2B5EF4-FFF2-40B4-BE49-F238E27FC236}">
                <a16:creationId xmlns:a16="http://schemas.microsoft.com/office/drawing/2014/main" id="{4C7D3FF7-5C33-8345-B7F6-9350F2926DE7}"/>
              </a:ext>
            </a:extLst>
          </p:cNvPr>
          <p:cNvSpPr/>
          <p:nvPr/>
        </p:nvSpPr>
        <p:spPr>
          <a:xfrm>
            <a:off x="2056334" y="3383247"/>
            <a:ext cx="170889" cy="186798"/>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1" name="TextBox 10">
            <a:extLst>
              <a:ext uri="{FF2B5EF4-FFF2-40B4-BE49-F238E27FC236}">
                <a16:creationId xmlns:a16="http://schemas.microsoft.com/office/drawing/2014/main" id="{0F82F9E8-57C8-2742-A62E-31A5C00C59F5}"/>
              </a:ext>
            </a:extLst>
          </p:cNvPr>
          <p:cNvSpPr txBox="1"/>
          <p:nvPr/>
        </p:nvSpPr>
        <p:spPr>
          <a:xfrm>
            <a:off x="1363515" y="3390948"/>
            <a:ext cx="348172" cy="184666"/>
          </a:xfrm>
          <a:prstGeom prst="rect">
            <a:avLst/>
          </a:prstGeom>
          <a:noFill/>
        </p:spPr>
        <p:txBody>
          <a:bodyPr wrap="none" rtlCol="0">
            <a:spAutoFit/>
          </a:bodyPr>
          <a:lstStyle/>
          <a:p>
            <a:r>
              <a:rPr lang="en-US" sz="600" dirty="0"/>
              <a:t>CDS2</a:t>
            </a:r>
          </a:p>
        </p:txBody>
      </p:sp>
      <p:sp>
        <p:nvSpPr>
          <p:cNvPr id="12" name="TextBox 11">
            <a:extLst>
              <a:ext uri="{FF2B5EF4-FFF2-40B4-BE49-F238E27FC236}">
                <a16:creationId xmlns:a16="http://schemas.microsoft.com/office/drawing/2014/main" id="{B3A65154-6CAE-7F46-9640-78D16CB60EDC}"/>
              </a:ext>
            </a:extLst>
          </p:cNvPr>
          <p:cNvSpPr txBox="1"/>
          <p:nvPr/>
        </p:nvSpPr>
        <p:spPr>
          <a:xfrm>
            <a:off x="1967294" y="3390948"/>
            <a:ext cx="348172" cy="184666"/>
          </a:xfrm>
          <a:prstGeom prst="rect">
            <a:avLst/>
          </a:prstGeom>
          <a:noFill/>
        </p:spPr>
        <p:txBody>
          <a:bodyPr wrap="none" rtlCol="0">
            <a:spAutoFit/>
          </a:bodyPr>
          <a:lstStyle/>
          <a:p>
            <a:r>
              <a:rPr lang="en-US" sz="600" dirty="0"/>
              <a:t>CDS4</a:t>
            </a:r>
          </a:p>
        </p:txBody>
      </p:sp>
      <p:sp>
        <p:nvSpPr>
          <p:cNvPr id="13" name="TextBox 12">
            <a:extLst>
              <a:ext uri="{FF2B5EF4-FFF2-40B4-BE49-F238E27FC236}">
                <a16:creationId xmlns:a16="http://schemas.microsoft.com/office/drawing/2014/main" id="{AE928AEF-633E-9942-975C-12DD0AB4C8CE}"/>
              </a:ext>
            </a:extLst>
          </p:cNvPr>
          <p:cNvSpPr txBox="1"/>
          <p:nvPr/>
        </p:nvSpPr>
        <p:spPr>
          <a:xfrm>
            <a:off x="1029372" y="3374255"/>
            <a:ext cx="314510" cy="184666"/>
          </a:xfrm>
          <a:prstGeom prst="rect">
            <a:avLst/>
          </a:prstGeom>
          <a:noFill/>
        </p:spPr>
        <p:txBody>
          <a:bodyPr wrap="none" rtlCol="0">
            <a:spAutoFit/>
          </a:bodyPr>
          <a:lstStyle/>
          <a:p>
            <a:r>
              <a:rPr lang="en-US" sz="600" i="1" dirty="0" err="1"/>
              <a:t>IntA</a:t>
            </a:r>
            <a:endParaRPr lang="en-US" sz="600" i="1" dirty="0"/>
          </a:p>
        </p:txBody>
      </p:sp>
      <p:sp>
        <p:nvSpPr>
          <p:cNvPr id="14" name="TextBox 13">
            <a:extLst>
              <a:ext uri="{FF2B5EF4-FFF2-40B4-BE49-F238E27FC236}">
                <a16:creationId xmlns:a16="http://schemas.microsoft.com/office/drawing/2014/main" id="{378CF640-515E-304D-9D0C-2D444C6E378D}"/>
              </a:ext>
            </a:extLst>
          </p:cNvPr>
          <p:cNvSpPr txBox="1"/>
          <p:nvPr/>
        </p:nvSpPr>
        <p:spPr>
          <a:xfrm>
            <a:off x="1746305" y="3378810"/>
            <a:ext cx="311304" cy="184666"/>
          </a:xfrm>
          <a:prstGeom prst="rect">
            <a:avLst/>
          </a:prstGeom>
          <a:noFill/>
        </p:spPr>
        <p:txBody>
          <a:bodyPr wrap="none" rtlCol="0">
            <a:spAutoFit/>
          </a:bodyPr>
          <a:lstStyle/>
          <a:p>
            <a:r>
              <a:rPr lang="en-US" sz="600" i="1" dirty="0" err="1"/>
              <a:t>IntB</a:t>
            </a:r>
            <a:endParaRPr lang="en-US" sz="600" i="1" dirty="0"/>
          </a:p>
        </p:txBody>
      </p:sp>
      <p:sp>
        <p:nvSpPr>
          <p:cNvPr id="15" name="Right Arrow 14">
            <a:extLst>
              <a:ext uri="{FF2B5EF4-FFF2-40B4-BE49-F238E27FC236}">
                <a16:creationId xmlns:a16="http://schemas.microsoft.com/office/drawing/2014/main" id="{2EB38E32-3182-F948-B1DE-F7E33897D523}"/>
              </a:ext>
            </a:extLst>
          </p:cNvPr>
          <p:cNvSpPr/>
          <p:nvPr/>
        </p:nvSpPr>
        <p:spPr>
          <a:xfrm rot="10800000">
            <a:off x="1937232" y="3881256"/>
            <a:ext cx="290038"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6" name="Right Arrow 15">
            <a:extLst>
              <a:ext uri="{FF2B5EF4-FFF2-40B4-BE49-F238E27FC236}">
                <a16:creationId xmlns:a16="http://schemas.microsoft.com/office/drawing/2014/main" id="{AA4CBFBE-F3A7-2149-B0B4-5DEE8E6E8DF7}"/>
              </a:ext>
            </a:extLst>
          </p:cNvPr>
          <p:cNvSpPr/>
          <p:nvPr/>
        </p:nvSpPr>
        <p:spPr>
          <a:xfrm rot="10800000">
            <a:off x="1513660" y="3881256"/>
            <a:ext cx="410831" cy="1687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7" name="Right Arrow 16">
            <a:extLst>
              <a:ext uri="{FF2B5EF4-FFF2-40B4-BE49-F238E27FC236}">
                <a16:creationId xmlns:a16="http://schemas.microsoft.com/office/drawing/2014/main" id="{1038BFA4-ED18-4044-ADBB-CF7012E0C2CB}"/>
              </a:ext>
            </a:extLst>
          </p:cNvPr>
          <p:cNvSpPr/>
          <p:nvPr/>
        </p:nvSpPr>
        <p:spPr>
          <a:xfrm rot="10800000">
            <a:off x="1224765" y="3881209"/>
            <a:ext cx="284111"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8" name="Right Arrow 17">
            <a:extLst>
              <a:ext uri="{FF2B5EF4-FFF2-40B4-BE49-F238E27FC236}">
                <a16:creationId xmlns:a16="http://schemas.microsoft.com/office/drawing/2014/main" id="{C0AC1DC2-F032-E047-854A-22A3B0B166E4}"/>
              </a:ext>
            </a:extLst>
          </p:cNvPr>
          <p:cNvSpPr/>
          <p:nvPr/>
        </p:nvSpPr>
        <p:spPr>
          <a:xfrm rot="10800000">
            <a:off x="1053828" y="3881209"/>
            <a:ext cx="170937" cy="168766"/>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27" name="Group 26">
            <a:extLst>
              <a:ext uri="{FF2B5EF4-FFF2-40B4-BE49-F238E27FC236}">
                <a16:creationId xmlns:a16="http://schemas.microsoft.com/office/drawing/2014/main" id="{0BAA39B4-330D-B448-A292-9797AC1F8CD6}"/>
              </a:ext>
            </a:extLst>
          </p:cNvPr>
          <p:cNvGrpSpPr/>
          <p:nvPr/>
        </p:nvGrpSpPr>
        <p:grpSpPr>
          <a:xfrm>
            <a:off x="1356607" y="3470284"/>
            <a:ext cx="890649" cy="256405"/>
            <a:chOff x="2188052" y="2494545"/>
            <a:chExt cx="2758059" cy="1010652"/>
          </a:xfrm>
        </p:grpSpPr>
        <p:cxnSp>
          <p:nvCxnSpPr>
            <p:cNvPr id="25" name="Straight Connector 24">
              <a:extLst>
                <a:ext uri="{FF2B5EF4-FFF2-40B4-BE49-F238E27FC236}">
                  <a16:creationId xmlns:a16="http://schemas.microsoft.com/office/drawing/2014/main" id="{A8C369AF-FAC5-094C-B0CB-673BD8E6DD9A}"/>
                </a:ext>
              </a:extLst>
            </p:cNvPr>
            <p:cNvCxnSpPr/>
            <p:nvPr/>
          </p:nvCxnSpPr>
          <p:spPr>
            <a:xfrm>
              <a:off x="2188052" y="2494545"/>
              <a:ext cx="0" cy="10106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29F2EBA-9E52-8347-B8D9-50ABF663A3DC}"/>
                </a:ext>
              </a:extLst>
            </p:cNvPr>
            <p:cNvCxnSpPr/>
            <p:nvPr/>
          </p:nvCxnSpPr>
          <p:spPr>
            <a:xfrm>
              <a:off x="4946111" y="2494545"/>
              <a:ext cx="0" cy="101065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A397F5EB-8B48-4449-8E33-8C2AC5A5CD9E}"/>
              </a:ext>
            </a:extLst>
          </p:cNvPr>
          <p:cNvGrpSpPr/>
          <p:nvPr/>
        </p:nvGrpSpPr>
        <p:grpSpPr>
          <a:xfrm>
            <a:off x="1047462" y="4004317"/>
            <a:ext cx="877029" cy="242705"/>
            <a:chOff x="2188052" y="2494545"/>
            <a:chExt cx="2758059" cy="1010652"/>
          </a:xfrm>
        </p:grpSpPr>
        <p:cxnSp>
          <p:nvCxnSpPr>
            <p:cNvPr id="29" name="Straight Connector 28">
              <a:extLst>
                <a:ext uri="{FF2B5EF4-FFF2-40B4-BE49-F238E27FC236}">
                  <a16:creationId xmlns:a16="http://schemas.microsoft.com/office/drawing/2014/main" id="{281469D2-FAE1-8744-93C5-D2E53C1ED3EC}"/>
                </a:ext>
              </a:extLst>
            </p:cNvPr>
            <p:cNvCxnSpPr/>
            <p:nvPr/>
          </p:nvCxnSpPr>
          <p:spPr>
            <a:xfrm>
              <a:off x="2188052" y="2494545"/>
              <a:ext cx="0" cy="10106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2A01E74-3006-3A4D-BCFC-03539A66D90E}"/>
                </a:ext>
              </a:extLst>
            </p:cNvPr>
            <p:cNvCxnSpPr/>
            <p:nvPr/>
          </p:nvCxnSpPr>
          <p:spPr>
            <a:xfrm>
              <a:off x="4946111" y="2494545"/>
              <a:ext cx="0" cy="1010652"/>
            </a:xfrm>
            <a:prstGeom prst="line">
              <a:avLst/>
            </a:prstGeom>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2DDBF12D-8D74-E84F-8BC5-D82E3ECE2302}"/>
              </a:ext>
            </a:extLst>
          </p:cNvPr>
          <p:cNvSpPr txBox="1"/>
          <p:nvPr/>
        </p:nvSpPr>
        <p:spPr>
          <a:xfrm>
            <a:off x="1454834" y="4105695"/>
            <a:ext cx="216726" cy="184666"/>
          </a:xfrm>
          <a:prstGeom prst="rect">
            <a:avLst/>
          </a:prstGeom>
          <a:noFill/>
        </p:spPr>
        <p:txBody>
          <a:bodyPr wrap="none" rtlCol="0">
            <a:spAutoFit/>
          </a:bodyPr>
          <a:lstStyle/>
          <a:p>
            <a:r>
              <a:rPr lang="en-US" sz="600" dirty="0"/>
              <a:t>L</a:t>
            </a:r>
          </a:p>
        </p:txBody>
      </p:sp>
      <p:cxnSp>
        <p:nvCxnSpPr>
          <p:cNvPr id="34" name="Straight Arrow Connector 33">
            <a:extLst>
              <a:ext uri="{FF2B5EF4-FFF2-40B4-BE49-F238E27FC236}">
                <a16:creationId xmlns:a16="http://schemas.microsoft.com/office/drawing/2014/main" id="{C5E6B497-663E-6C4D-9310-33DB0FFD31A7}"/>
              </a:ext>
            </a:extLst>
          </p:cNvPr>
          <p:cNvCxnSpPr>
            <a:cxnSpLocks/>
          </p:cNvCxnSpPr>
          <p:nvPr/>
        </p:nvCxnSpPr>
        <p:spPr>
          <a:xfrm flipH="1" flipV="1">
            <a:off x="1058715" y="4099885"/>
            <a:ext cx="865776" cy="828"/>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65F115A-E1BF-C142-BAD9-6E584EC86906}"/>
              </a:ext>
            </a:extLst>
          </p:cNvPr>
          <p:cNvCxnSpPr>
            <a:cxnSpLocks/>
          </p:cNvCxnSpPr>
          <p:nvPr/>
        </p:nvCxnSpPr>
        <p:spPr>
          <a:xfrm flipH="1">
            <a:off x="1356607" y="3631505"/>
            <a:ext cx="870616"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08CEB5F-870B-6443-B1EB-501233D718CD}"/>
              </a:ext>
            </a:extLst>
          </p:cNvPr>
          <p:cNvSpPr txBox="1"/>
          <p:nvPr/>
        </p:nvSpPr>
        <p:spPr>
          <a:xfrm>
            <a:off x="906278" y="5430626"/>
            <a:ext cx="1763624" cy="338554"/>
          </a:xfrm>
          <a:prstGeom prst="rect">
            <a:avLst/>
          </a:prstGeom>
          <a:noFill/>
        </p:spPr>
        <p:txBody>
          <a:bodyPr wrap="none" rtlCol="0">
            <a:spAutoFit/>
          </a:bodyPr>
          <a:lstStyle/>
          <a:p>
            <a:r>
              <a:rPr lang="en-US" sz="800" dirty="0"/>
              <a:t>Length  (L):  1200 bp  -  6500 bp for SE</a:t>
            </a:r>
          </a:p>
          <a:p>
            <a:r>
              <a:rPr lang="en-US" sz="800" dirty="0"/>
              <a:t>	 1200 bp - 3000 bp for </a:t>
            </a:r>
            <a:r>
              <a:rPr lang="en-US" sz="800" dirty="0" err="1"/>
              <a:t>GInt</a:t>
            </a:r>
            <a:endParaRPr lang="en-US" sz="800" dirty="0"/>
          </a:p>
        </p:txBody>
      </p:sp>
      <p:sp>
        <p:nvSpPr>
          <p:cNvPr id="38" name="TextBox 37">
            <a:extLst>
              <a:ext uri="{FF2B5EF4-FFF2-40B4-BE49-F238E27FC236}">
                <a16:creationId xmlns:a16="http://schemas.microsoft.com/office/drawing/2014/main" id="{39029BE3-E56B-9740-A9C0-1F97555E2D6B}"/>
              </a:ext>
            </a:extLst>
          </p:cNvPr>
          <p:cNvSpPr txBox="1"/>
          <p:nvPr/>
        </p:nvSpPr>
        <p:spPr>
          <a:xfrm>
            <a:off x="1754562" y="3620106"/>
            <a:ext cx="216726" cy="184666"/>
          </a:xfrm>
          <a:prstGeom prst="rect">
            <a:avLst/>
          </a:prstGeom>
          <a:noFill/>
        </p:spPr>
        <p:txBody>
          <a:bodyPr wrap="none" rtlCol="0">
            <a:spAutoFit/>
          </a:bodyPr>
          <a:lstStyle/>
          <a:p>
            <a:r>
              <a:rPr lang="en-US" sz="600" dirty="0"/>
              <a:t>L</a:t>
            </a:r>
          </a:p>
        </p:txBody>
      </p:sp>
      <p:cxnSp>
        <p:nvCxnSpPr>
          <p:cNvPr id="65" name="Straight Connector 64">
            <a:extLst>
              <a:ext uri="{FF2B5EF4-FFF2-40B4-BE49-F238E27FC236}">
                <a16:creationId xmlns:a16="http://schemas.microsoft.com/office/drawing/2014/main" id="{FEF42711-79C3-634B-BBFB-08B094A97842}"/>
              </a:ext>
            </a:extLst>
          </p:cNvPr>
          <p:cNvCxnSpPr>
            <a:cxnSpLocks/>
            <a:stCxn id="33" idx="1"/>
          </p:cNvCxnSpPr>
          <p:nvPr/>
        </p:nvCxnSpPr>
        <p:spPr>
          <a:xfrm flipH="1">
            <a:off x="2393372" y="2772297"/>
            <a:ext cx="974100" cy="49123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D4BF50AC-DB1D-2642-AABC-9BEFD24AC4C3}"/>
              </a:ext>
            </a:extLst>
          </p:cNvPr>
          <p:cNvSpPr/>
          <p:nvPr/>
        </p:nvSpPr>
        <p:spPr>
          <a:xfrm>
            <a:off x="771717" y="3254930"/>
            <a:ext cx="1882123" cy="1002812"/>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03" name="TextBox 102">
            <a:extLst>
              <a:ext uri="{FF2B5EF4-FFF2-40B4-BE49-F238E27FC236}">
                <a16:creationId xmlns:a16="http://schemas.microsoft.com/office/drawing/2014/main" id="{647145F5-3A37-3949-ADF9-538CC76563F2}"/>
              </a:ext>
            </a:extLst>
          </p:cNvPr>
          <p:cNvSpPr txBox="1"/>
          <p:nvPr/>
        </p:nvSpPr>
        <p:spPr>
          <a:xfrm>
            <a:off x="1601797" y="3871724"/>
            <a:ext cx="348172" cy="184666"/>
          </a:xfrm>
          <a:prstGeom prst="rect">
            <a:avLst/>
          </a:prstGeom>
          <a:noFill/>
        </p:spPr>
        <p:txBody>
          <a:bodyPr wrap="none" rtlCol="0">
            <a:spAutoFit/>
          </a:bodyPr>
          <a:lstStyle/>
          <a:p>
            <a:r>
              <a:rPr lang="en-US" sz="600" dirty="0"/>
              <a:t>CDS2</a:t>
            </a:r>
          </a:p>
        </p:txBody>
      </p:sp>
      <p:sp>
        <p:nvSpPr>
          <p:cNvPr id="104" name="TextBox 103">
            <a:extLst>
              <a:ext uri="{FF2B5EF4-FFF2-40B4-BE49-F238E27FC236}">
                <a16:creationId xmlns:a16="http://schemas.microsoft.com/office/drawing/2014/main" id="{6715B704-4E6E-124A-970E-210DC576F02F}"/>
              </a:ext>
            </a:extLst>
          </p:cNvPr>
          <p:cNvSpPr txBox="1"/>
          <p:nvPr/>
        </p:nvSpPr>
        <p:spPr>
          <a:xfrm>
            <a:off x="987325" y="3877457"/>
            <a:ext cx="348172" cy="184666"/>
          </a:xfrm>
          <a:prstGeom prst="rect">
            <a:avLst/>
          </a:prstGeom>
          <a:noFill/>
        </p:spPr>
        <p:txBody>
          <a:bodyPr wrap="none" rtlCol="0">
            <a:spAutoFit/>
          </a:bodyPr>
          <a:lstStyle/>
          <a:p>
            <a:r>
              <a:rPr lang="en-US" sz="600" dirty="0"/>
              <a:t>DCS4</a:t>
            </a:r>
          </a:p>
        </p:txBody>
      </p:sp>
      <p:sp>
        <p:nvSpPr>
          <p:cNvPr id="61" name="TextBox 60">
            <a:extLst>
              <a:ext uri="{FF2B5EF4-FFF2-40B4-BE49-F238E27FC236}">
                <a16:creationId xmlns:a16="http://schemas.microsoft.com/office/drawing/2014/main" id="{1E941300-4302-5147-A4FD-8A07BC653642}"/>
              </a:ext>
            </a:extLst>
          </p:cNvPr>
          <p:cNvSpPr txBox="1"/>
          <p:nvPr/>
        </p:nvSpPr>
        <p:spPr>
          <a:xfrm>
            <a:off x="1258722" y="3871523"/>
            <a:ext cx="311304" cy="184666"/>
          </a:xfrm>
          <a:prstGeom prst="rect">
            <a:avLst/>
          </a:prstGeom>
          <a:noFill/>
        </p:spPr>
        <p:txBody>
          <a:bodyPr wrap="none" rtlCol="0">
            <a:spAutoFit/>
          </a:bodyPr>
          <a:lstStyle/>
          <a:p>
            <a:r>
              <a:rPr lang="en-US" sz="600" i="1" dirty="0" err="1"/>
              <a:t>IntB</a:t>
            </a:r>
            <a:endParaRPr lang="en-US" sz="600" i="1" dirty="0"/>
          </a:p>
        </p:txBody>
      </p:sp>
      <p:sp>
        <p:nvSpPr>
          <p:cNvPr id="62" name="TextBox 61">
            <a:extLst>
              <a:ext uri="{FF2B5EF4-FFF2-40B4-BE49-F238E27FC236}">
                <a16:creationId xmlns:a16="http://schemas.microsoft.com/office/drawing/2014/main" id="{221BD18F-A9C8-D345-9EBA-15728F6F08CA}"/>
              </a:ext>
            </a:extLst>
          </p:cNvPr>
          <p:cNvSpPr txBox="1"/>
          <p:nvPr/>
        </p:nvSpPr>
        <p:spPr>
          <a:xfrm>
            <a:off x="1962675" y="3871523"/>
            <a:ext cx="314510" cy="184666"/>
          </a:xfrm>
          <a:prstGeom prst="rect">
            <a:avLst/>
          </a:prstGeom>
          <a:noFill/>
        </p:spPr>
        <p:txBody>
          <a:bodyPr wrap="none" rtlCol="0">
            <a:spAutoFit/>
          </a:bodyPr>
          <a:lstStyle/>
          <a:p>
            <a:r>
              <a:rPr lang="en-US" sz="600" i="1" dirty="0" err="1"/>
              <a:t>IntA</a:t>
            </a:r>
            <a:endParaRPr lang="en-US" sz="600" i="1" dirty="0"/>
          </a:p>
        </p:txBody>
      </p:sp>
      <p:cxnSp>
        <p:nvCxnSpPr>
          <p:cNvPr id="60" name="Straight Connector 59">
            <a:extLst>
              <a:ext uri="{FF2B5EF4-FFF2-40B4-BE49-F238E27FC236}">
                <a16:creationId xmlns:a16="http://schemas.microsoft.com/office/drawing/2014/main" id="{8620A04A-BC47-D044-B62A-F5C154C9559C}"/>
              </a:ext>
            </a:extLst>
          </p:cNvPr>
          <p:cNvCxnSpPr>
            <a:cxnSpLocks/>
          </p:cNvCxnSpPr>
          <p:nvPr/>
        </p:nvCxnSpPr>
        <p:spPr>
          <a:xfrm>
            <a:off x="892216" y="4482743"/>
            <a:ext cx="1564758"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64" name="Right Arrow 63">
            <a:extLst>
              <a:ext uri="{FF2B5EF4-FFF2-40B4-BE49-F238E27FC236}">
                <a16:creationId xmlns:a16="http://schemas.microsoft.com/office/drawing/2014/main" id="{D82CE003-1650-8A49-9490-D6C47F14820F}"/>
              </a:ext>
            </a:extLst>
          </p:cNvPr>
          <p:cNvSpPr/>
          <p:nvPr/>
        </p:nvSpPr>
        <p:spPr>
          <a:xfrm rot="10800000">
            <a:off x="1926972" y="4401795"/>
            <a:ext cx="290038"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67" name="Right Arrow 66">
            <a:extLst>
              <a:ext uri="{FF2B5EF4-FFF2-40B4-BE49-F238E27FC236}">
                <a16:creationId xmlns:a16="http://schemas.microsoft.com/office/drawing/2014/main" id="{6C5604F6-D373-CA46-807E-985C8B829C34}"/>
              </a:ext>
            </a:extLst>
          </p:cNvPr>
          <p:cNvSpPr/>
          <p:nvPr/>
        </p:nvSpPr>
        <p:spPr>
          <a:xfrm rot="10800000">
            <a:off x="1227244" y="4406518"/>
            <a:ext cx="410831" cy="1687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69" name="Right Arrow 68">
            <a:extLst>
              <a:ext uri="{FF2B5EF4-FFF2-40B4-BE49-F238E27FC236}">
                <a16:creationId xmlns:a16="http://schemas.microsoft.com/office/drawing/2014/main" id="{CFE6F431-21AE-BE4C-A83A-057D4083EA9E}"/>
              </a:ext>
            </a:extLst>
          </p:cNvPr>
          <p:cNvSpPr/>
          <p:nvPr/>
        </p:nvSpPr>
        <p:spPr>
          <a:xfrm rot="10800000">
            <a:off x="1635988" y="4396771"/>
            <a:ext cx="284111"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72" name="Right Arrow 71">
            <a:extLst>
              <a:ext uri="{FF2B5EF4-FFF2-40B4-BE49-F238E27FC236}">
                <a16:creationId xmlns:a16="http://schemas.microsoft.com/office/drawing/2014/main" id="{87BE91C9-D583-CE4B-89E3-5D185FC38634}"/>
              </a:ext>
            </a:extLst>
          </p:cNvPr>
          <p:cNvSpPr/>
          <p:nvPr/>
        </p:nvSpPr>
        <p:spPr>
          <a:xfrm rot="10800000">
            <a:off x="1043568" y="4401748"/>
            <a:ext cx="170937" cy="168766"/>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cxnSp>
        <p:nvCxnSpPr>
          <p:cNvPr id="76" name="Straight Connector 75">
            <a:extLst>
              <a:ext uri="{FF2B5EF4-FFF2-40B4-BE49-F238E27FC236}">
                <a16:creationId xmlns:a16="http://schemas.microsoft.com/office/drawing/2014/main" id="{7633A6DE-83C1-0C4E-91FE-AF43AD3E0078}"/>
              </a:ext>
            </a:extLst>
          </p:cNvPr>
          <p:cNvCxnSpPr/>
          <p:nvPr/>
        </p:nvCxnSpPr>
        <p:spPr>
          <a:xfrm>
            <a:off x="1025949" y="4563741"/>
            <a:ext cx="0" cy="256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3B2F352-D573-9445-9EC9-DAB48D94B000}"/>
              </a:ext>
            </a:extLst>
          </p:cNvPr>
          <p:cNvCxnSpPr/>
          <p:nvPr/>
        </p:nvCxnSpPr>
        <p:spPr>
          <a:xfrm>
            <a:off x="1622062" y="4563741"/>
            <a:ext cx="0" cy="256405"/>
          </a:xfrm>
          <a:prstGeom prst="line">
            <a:avLst/>
          </a:prstGeom>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EAB415C2-563F-7A40-9434-F2A126566C3D}"/>
              </a:ext>
            </a:extLst>
          </p:cNvPr>
          <p:cNvSpPr txBox="1"/>
          <p:nvPr/>
        </p:nvSpPr>
        <p:spPr>
          <a:xfrm>
            <a:off x="1287914" y="4679198"/>
            <a:ext cx="216726" cy="184666"/>
          </a:xfrm>
          <a:prstGeom prst="rect">
            <a:avLst/>
          </a:prstGeom>
          <a:noFill/>
        </p:spPr>
        <p:txBody>
          <a:bodyPr wrap="none" rtlCol="0">
            <a:spAutoFit/>
          </a:bodyPr>
          <a:lstStyle/>
          <a:p>
            <a:r>
              <a:rPr lang="en-US" sz="600" dirty="0"/>
              <a:t>L</a:t>
            </a:r>
          </a:p>
        </p:txBody>
      </p:sp>
      <p:cxnSp>
        <p:nvCxnSpPr>
          <p:cNvPr id="81" name="Straight Arrow Connector 80">
            <a:extLst>
              <a:ext uri="{FF2B5EF4-FFF2-40B4-BE49-F238E27FC236}">
                <a16:creationId xmlns:a16="http://schemas.microsoft.com/office/drawing/2014/main" id="{1E5FE523-1430-9A45-AF35-5CCD018F881F}"/>
              </a:ext>
            </a:extLst>
          </p:cNvPr>
          <p:cNvCxnSpPr>
            <a:cxnSpLocks/>
          </p:cNvCxnSpPr>
          <p:nvPr/>
        </p:nvCxnSpPr>
        <p:spPr>
          <a:xfrm flipH="1">
            <a:off x="1037201" y="4657348"/>
            <a:ext cx="587534" cy="1962"/>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F030F8D6-ABE2-CE44-B929-A9101C3C5EAC}"/>
              </a:ext>
            </a:extLst>
          </p:cNvPr>
          <p:cNvSpPr txBox="1"/>
          <p:nvPr/>
        </p:nvSpPr>
        <p:spPr>
          <a:xfrm>
            <a:off x="1323692" y="4405301"/>
            <a:ext cx="330540" cy="184666"/>
          </a:xfrm>
          <a:prstGeom prst="rect">
            <a:avLst/>
          </a:prstGeom>
          <a:noFill/>
        </p:spPr>
        <p:txBody>
          <a:bodyPr wrap="none" rtlCol="0">
            <a:spAutoFit/>
          </a:bodyPr>
          <a:lstStyle/>
          <a:p>
            <a:r>
              <a:rPr lang="en-US" sz="600" i="1" dirty="0" err="1"/>
              <a:t>GinC</a:t>
            </a:r>
            <a:endParaRPr lang="en-US" sz="600" i="1" dirty="0"/>
          </a:p>
        </p:txBody>
      </p:sp>
      <p:sp>
        <p:nvSpPr>
          <p:cNvPr id="89" name="TextBox 88">
            <a:extLst>
              <a:ext uri="{FF2B5EF4-FFF2-40B4-BE49-F238E27FC236}">
                <a16:creationId xmlns:a16="http://schemas.microsoft.com/office/drawing/2014/main" id="{D7AB5502-C5B4-6543-ABA2-0CD53344DEEC}"/>
              </a:ext>
            </a:extLst>
          </p:cNvPr>
          <p:cNvSpPr txBox="1"/>
          <p:nvPr/>
        </p:nvSpPr>
        <p:spPr>
          <a:xfrm>
            <a:off x="985376" y="4406309"/>
            <a:ext cx="338554" cy="184666"/>
          </a:xfrm>
          <a:prstGeom prst="rect">
            <a:avLst/>
          </a:prstGeom>
          <a:noFill/>
        </p:spPr>
        <p:txBody>
          <a:bodyPr wrap="none" rtlCol="0">
            <a:spAutoFit/>
          </a:bodyPr>
          <a:lstStyle/>
          <a:p>
            <a:r>
              <a:rPr lang="en-US" sz="600" i="1" dirty="0" err="1"/>
              <a:t>GinD</a:t>
            </a:r>
            <a:endParaRPr lang="en-US" sz="600" i="1" dirty="0"/>
          </a:p>
        </p:txBody>
      </p:sp>
      <p:sp>
        <p:nvSpPr>
          <p:cNvPr id="90" name="TextBox 89">
            <a:extLst>
              <a:ext uri="{FF2B5EF4-FFF2-40B4-BE49-F238E27FC236}">
                <a16:creationId xmlns:a16="http://schemas.microsoft.com/office/drawing/2014/main" id="{EFC69887-94B3-3840-B578-9AAEF4CB7E06}"/>
              </a:ext>
            </a:extLst>
          </p:cNvPr>
          <p:cNvSpPr txBox="1"/>
          <p:nvPr/>
        </p:nvSpPr>
        <p:spPr>
          <a:xfrm>
            <a:off x="1678256" y="4395399"/>
            <a:ext cx="332142" cy="184666"/>
          </a:xfrm>
          <a:prstGeom prst="rect">
            <a:avLst/>
          </a:prstGeom>
          <a:noFill/>
        </p:spPr>
        <p:txBody>
          <a:bodyPr wrap="none" rtlCol="0">
            <a:spAutoFit/>
          </a:bodyPr>
          <a:lstStyle/>
          <a:p>
            <a:r>
              <a:rPr lang="en-US" sz="600" i="1" dirty="0" err="1"/>
              <a:t>GinB</a:t>
            </a:r>
            <a:endParaRPr lang="en-US" sz="600" i="1" dirty="0"/>
          </a:p>
        </p:txBody>
      </p:sp>
      <p:sp>
        <p:nvSpPr>
          <p:cNvPr id="91" name="TextBox 90">
            <a:extLst>
              <a:ext uri="{FF2B5EF4-FFF2-40B4-BE49-F238E27FC236}">
                <a16:creationId xmlns:a16="http://schemas.microsoft.com/office/drawing/2014/main" id="{6643FDF1-4BA8-944F-A196-7903E886B209}"/>
              </a:ext>
            </a:extLst>
          </p:cNvPr>
          <p:cNvSpPr txBox="1"/>
          <p:nvPr/>
        </p:nvSpPr>
        <p:spPr>
          <a:xfrm>
            <a:off x="1960725" y="4400376"/>
            <a:ext cx="335348" cy="184666"/>
          </a:xfrm>
          <a:prstGeom prst="rect">
            <a:avLst/>
          </a:prstGeom>
          <a:noFill/>
        </p:spPr>
        <p:txBody>
          <a:bodyPr wrap="none" rtlCol="0">
            <a:spAutoFit/>
          </a:bodyPr>
          <a:lstStyle/>
          <a:p>
            <a:r>
              <a:rPr lang="en-US" sz="600" i="1" dirty="0" err="1"/>
              <a:t>GinA</a:t>
            </a:r>
            <a:endParaRPr lang="en-US" sz="600" i="1" dirty="0"/>
          </a:p>
        </p:txBody>
      </p:sp>
      <p:sp>
        <p:nvSpPr>
          <p:cNvPr id="93" name="Right Arrow 92">
            <a:extLst>
              <a:ext uri="{FF2B5EF4-FFF2-40B4-BE49-F238E27FC236}">
                <a16:creationId xmlns:a16="http://schemas.microsoft.com/office/drawing/2014/main" id="{83505A59-805B-5E4E-A8BD-B843928EBDA1}"/>
              </a:ext>
            </a:extLst>
          </p:cNvPr>
          <p:cNvSpPr/>
          <p:nvPr/>
        </p:nvSpPr>
        <p:spPr>
          <a:xfrm rot="10800000" flipH="1">
            <a:off x="1005082" y="4902154"/>
            <a:ext cx="290038"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94" name="Right Arrow 93">
            <a:extLst>
              <a:ext uri="{FF2B5EF4-FFF2-40B4-BE49-F238E27FC236}">
                <a16:creationId xmlns:a16="http://schemas.microsoft.com/office/drawing/2014/main" id="{C5C2ECBC-B774-4443-8CD9-D784E15720CA}"/>
              </a:ext>
            </a:extLst>
          </p:cNvPr>
          <p:cNvSpPr/>
          <p:nvPr/>
        </p:nvSpPr>
        <p:spPr>
          <a:xfrm rot="10800000" flipH="1">
            <a:off x="1584016" y="4906878"/>
            <a:ext cx="410831" cy="1687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97" name="Right Arrow 96">
            <a:extLst>
              <a:ext uri="{FF2B5EF4-FFF2-40B4-BE49-F238E27FC236}">
                <a16:creationId xmlns:a16="http://schemas.microsoft.com/office/drawing/2014/main" id="{13D683EE-F7BD-6B48-B7A4-CC28791BE076}"/>
              </a:ext>
            </a:extLst>
          </p:cNvPr>
          <p:cNvSpPr/>
          <p:nvPr/>
        </p:nvSpPr>
        <p:spPr>
          <a:xfrm rot="10800000" flipH="1">
            <a:off x="1301992" y="4897131"/>
            <a:ext cx="284111"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0" name="Right Arrow 99">
            <a:extLst>
              <a:ext uri="{FF2B5EF4-FFF2-40B4-BE49-F238E27FC236}">
                <a16:creationId xmlns:a16="http://schemas.microsoft.com/office/drawing/2014/main" id="{F5F2C1C4-A3D3-6C41-8AD0-D309A56C97DD}"/>
              </a:ext>
            </a:extLst>
          </p:cNvPr>
          <p:cNvSpPr/>
          <p:nvPr/>
        </p:nvSpPr>
        <p:spPr>
          <a:xfrm rot="10800000" flipH="1">
            <a:off x="2007587" y="4902108"/>
            <a:ext cx="170937" cy="168766"/>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cxnSp>
        <p:nvCxnSpPr>
          <p:cNvPr id="105" name="Straight Connector 104">
            <a:extLst>
              <a:ext uri="{FF2B5EF4-FFF2-40B4-BE49-F238E27FC236}">
                <a16:creationId xmlns:a16="http://schemas.microsoft.com/office/drawing/2014/main" id="{4C733364-EA0F-B642-B9B5-C74AE38161C0}"/>
              </a:ext>
            </a:extLst>
          </p:cNvPr>
          <p:cNvCxnSpPr/>
          <p:nvPr/>
        </p:nvCxnSpPr>
        <p:spPr>
          <a:xfrm flipH="1">
            <a:off x="2184890" y="5025217"/>
            <a:ext cx="0" cy="256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A7E2D7C-1E25-A54D-93D3-B1C0B49BC1A6}"/>
              </a:ext>
            </a:extLst>
          </p:cNvPr>
          <p:cNvCxnSpPr/>
          <p:nvPr/>
        </p:nvCxnSpPr>
        <p:spPr>
          <a:xfrm flipH="1">
            <a:off x="1583298" y="5033096"/>
            <a:ext cx="0" cy="256405"/>
          </a:xfrm>
          <a:prstGeom prst="line">
            <a:avLst/>
          </a:prstGeom>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E9C92BF5-585F-A54D-BEF1-FF30B24117FD}"/>
              </a:ext>
            </a:extLst>
          </p:cNvPr>
          <p:cNvSpPr txBox="1"/>
          <p:nvPr/>
        </p:nvSpPr>
        <p:spPr>
          <a:xfrm flipH="1">
            <a:off x="1827475" y="5140674"/>
            <a:ext cx="227948" cy="215444"/>
          </a:xfrm>
          <a:prstGeom prst="rect">
            <a:avLst/>
          </a:prstGeom>
          <a:noFill/>
        </p:spPr>
        <p:txBody>
          <a:bodyPr wrap="none" rtlCol="0">
            <a:spAutoFit/>
          </a:bodyPr>
          <a:lstStyle/>
          <a:p>
            <a:r>
              <a:rPr lang="en-US" sz="800" dirty="0"/>
              <a:t>L</a:t>
            </a:r>
          </a:p>
        </p:txBody>
      </p:sp>
      <p:cxnSp>
        <p:nvCxnSpPr>
          <p:cNvPr id="110" name="Straight Arrow Connector 109">
            <a:extLst>
              <a:ext uri="{FF2B5EF4-FFF2-40B4-BE49-F238E27FC236}">
                <a16:creationId xmlns:a16="http://schemas.microsoft.com/office/drawing/2014/main" id="{1383C7CE-8800-A641-9132-89912462CC3B}"/>
              </a:ext>
            </a:extLst>
          </p:cNvPr>
          <p:cNvCxnSpPr>
            <a:cxnSpLocks/>
          </p:cNvCxnSpPr>
          <p:nvPr/>
        </p:nvCxnSpPr>
        <p:spPr>
          <a:xfrm>
            <a:off x="1586103" y="5118823"/>
            <a:ext cx="587534" cy="1962"/>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3EBF40A6-578E-C040-839D-A8A45FDF3EF1}"/>
              </a:ext>
            </a:extLst>
          </p:cNvPr>
          <p:cNvSpPr txBox="1"/>
          <p:nvPr/>
        </p:nvSpPr>
        <p:spPr>
          <a:xfrm flipH="1">
            <a:off x="1594497" y="4897348"/>
            <a:ext cx="330540" cy="184666"/>
          </a:xfrm>
          <a:prstGeom prst="rect">
            <a:avLst/>
          </a:prstGeom>
          <a:noFill/>
        </p:spPr>
        <p:txBody>
          <a:bodyPr wrap="none" rtlCol="0">
            <a:spAutoFit/>
          </a:bodyPr>
          <a:lstStyle/>
          <a:p>
            <a:r>
              <a:rPr lang="en-US" sz="600" i="1" dirty="0" err="1"/>
              <a:t>GinC</a:t>
            </a:r>
            <a:endParaRPr lang="en-US" sz="600" i="1" dirty="0"/>
          </a:p>
        </p:txBody>
      </p:sp>
      <p:sp>
        <p:nvSpPr>
          <p:cNvPr id="114" name="TextBox 113">
            <a:extLst>
              <a:ext uri="{FF2B5EF4-FFF2-40B4-BE49-F238E27FC236}">
                <a16:creationId xmlns:a16="http://schemas.microsoft.com/office/drawing/2014/main" id="{E9609E9C-7FA5-CF4B-8FA2-F3F1C18D4D1C}"/>
              </a:ext>
            </a:extLst>
          </p:cNvPr>
          <p:cNvSpPr txBox="1"/>
          <p:nvPr/>
        </p:nvSpPr>
        <p:spPr>
          <a:xfrm flipH="1">
            <a:off x="1926313" y="4898356"/>
            <a:ext cx="338554" cy="184666"/>
          </a:xfrm>
          <a:prstGeom prst="rect">
            <a:avLst/>
          </a:prstGeom>
          <a:noFill/>
        </p:spPr>
        <p:txBody>
          <a:bodyPr wrap="none" rtlCol="0">
            <a:spAutoFit/>
          </a:bodyPr>
          <a:lstStyle/>
          <a:p>
            <a:r>
              <a:rPr lang="en-US" sz="600" i="1" dirty="0" err="1"/>
              <a:t>GinD</a:t>
            </a:r>
            <a:endParaRPr lang="en-US" sz="600" i="1" dirty="0"/>
          </a:p>
        </p:txBody>
      </p:sp>
      <p:sp>
        <p:nvSpPr>
          <p:cNvPr id="115" name="TextBox 114">
            <a:extLst>
              <a:ext uri="{FF2B5EF4-FFF2-40B4-BE49-F238E27FC236}">
                <a16:creationId xmlns:a16="http://schemas.microsoft.com/office/drawing/2014/main" id="{7A6C3FE4-DD43-5744-83D9-1D97FB846383}"/>
              </a:ext>
            </a:extLst>
          </p:cNvPr>
          <p:cNvSpPr txBox="1"/>
          <p:nvPr/>
        </p:nvSpPr>
        <p:spPr>
          <a:xfrm flipH="1">
            <a:off x="1240475" y="4887446"/>
            <a:ext cx="332142" cy="184666"/>
          </a:xfrm>
          <a:prstGeom prst="rect">
            <a:avLst/>
          </a:prstGeom>
          <a:noFill/>
        </p:spPr>
        <p:txBody>
          <a:bodyPr wrap="none" rtlCol="0">
            <a:spAutoFit/>
          </a:bodyPr>
          <a:lstStyle/>
          <a:p>
            <a:r>
              <a:rPr lang="en-US" sz="600" i="1" dirty="0" err="1"/>
              <a:t>GinB</a:t>
            </a:r>
            <a:endParaRPr lang="en-US" sz="600" i="1" dirty="0"/>
          </a:p>
        </p:txBody>
      </p:sp>
      <p:sp>
        <p:nvSpPr>
          <p:cNvPr id="116" name="TextBox 115">
            <a:extLst>
              <a:ext uri="{FF2B5EF4-FFF2-40B4-BE49-F238E27FC236}">
                <a16:creationId xmlns:a16="http://schemas.microsoft.com/office/drawing/2014/main" id="{B73E7A12-DC13-C04A-B8EF-B045A0281270}"/>
              </a:ext>
            </a:extLst>
          </p:cNvPr>
          <p:cNvSpPr txBox="1"/>
          <p:nvPr/>
        </p:nvSpPr>
        <p:spPr>
          <a:xfrm flipH="1">
            <a:off x="955297" y="4892423"/>
            <a:ext cx="335348" cy="184666"/>
          </a:xfrm>
          <a:prstGeom prst="rect">
            <a:avLst/>
          </a:prstGeom>
          <a:noFill/>
        </p:spPr>
        <p:txBody>
          <a:bodyPr wrap="none" rtlCol="0">
            <a:spAutoFit/>
          </a:bodyPr>
          <a:lstStyle/>
          <a:p>
            <a:r>
              <a:rPr lang="en-US" sz="600" i="1" dirty="0" err="1"/>
              <a:t>GinA</a:t>
            </a:r>
            <a:endParaRPr lang="en-US" sz="600" i="1" dirty="0"/>
          </a:p>
        </p:txBody>
      </p:sp>
      <p:sp>
        <p:nvSpPr>
          <p:cNvPr id="3" name="Right Arrow 2">
            <a:extLst>
              <a:ext uri="{FF2B5EF4-FFF2-40B4-BE49-F238E27FC236}">
                <a16:creationId xmlns:a16="http://schemas.microsoft.com/office/drawing/2014/main" id="{7223238D-D9D6-494E-BFB5-1C7E4CCB4756}"/>
              </a:ext>
            </a:extLst>
          </p:cNvPr>
          <p:cNvSpPr/>
          <p:nvPr/>
        </p:nvSpPr>
        <p:spPr>
          <a:xfrm rot="5400000">
            <a:off x="1615119" y="2805080"/>
            <a:ext cx="204844" cy="121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sz="900"/>
          </a:p>
        </p:txBody>
      </p:sp>
      <p:sp>
        <p:nvSpPr>
          <p:cNvPr id="20" name="TextBox 19">
            <a:extLst>
              <a:ext uri="{FF2B5EF4-FFF2-40B4-BE49-F238E27FC236}">
                <a16:creationId xmlns:a16="http://schemas.microsoft.com/office/drawing/2014/main" id="{27BAA279-A77C-8F4E-8C34-9043722915F4}"/>
              </a:ext>
            </a:extLst>
          </p:cNvPr>
          <p:cNvSpPr txBox="1"/>
          <p:nvPr/>
        </p:nvSpPr>
        <p:spPr>
          <a:xfrm>
            <a:off x="1370268" y="2564263"/>
            <a:ext cx="739305" cy="230832"/>
          </a:xfrm>
          <a:prstGeom prst="rect">
            <a:avLst/>
          </a:prstGeom>
          <a:noFill/>
        </p:spPr>
        <p:txBody>
          <a:bodyPr wrap="none" rtlCol="0">
            <a:spAutoFit/>
          </a:bodyPr>
          <a:lstStyle/>
          <a:p>
            <a:r>
              <a:rPr lang="en-JP" sz="900" dirty="0"/>
              <a:t>deduplicate</a:t>
            </a:r>
          </a:p>
        </p:txBody>
      </p:sp>
      <p:sp>
        <p:nvSpPr>
          <p:cNvPr id="21" name="Bent-Up Arrow 20">
            <a:extLst>
              <a:ext uri="{FF2B5EF4-FFF2-40B4-BE49-F238E27FC236}">
                <a16:creationId xmlns:a16="http://schemas.microsoft.com/office/drawing/2014/main" id="{76CCF536-A2F7-4348-A6A9-2F3682FF8A00}"/>
              </a:ext>
            </a:extLst>
          </p:cNvPr>
          <p:cNvSpPr/>
          <p:nvPr/>
        </p:nvSpPr>
        <p:spPr>
          <a:xfrm flipV="1">
            <a:off x="1501714" y="2389982"/>
            <a:ext cx="274708" cy="20859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sz="900"/>
          </a:p>
        </p:txBody>
      </p:sp>
      <p:sp>
        <p:nvSpPr>
          <p:cNvPr id="125" name="TextBox 124">
            <a:extLst>
              <a:ext uri="{FF2B5EF4-FFF2-40B4-BE49-F238E27FC236}">
                <a16:creationId xmlns:a16="http://schemas.microsoft.com/office/drawing/2014/main" id="{0D388925-C2EA-E842-8A84-6D7230AE5545}"/>
              </a:ext>
            </a:extLst>
          </p:cNvPr>
          <p:cNvSpPr txBox="1"/>
          <p:nvPr/>
        </p:nvSpPr>
        <p:spPr>
          <a:xfrm>
            <a:off x="1130327" y="2940053"/>
            <a:ext cx="1236236" cy="230832"/>
          </a:xfrm>
          <a:prstGeom prst="rect">
            <a:avLst/>
          </a:prstGeom>
          <a:noFill/>
        </p:spPr>
        <p:txBody>
          <a:bodyPr wrap="none" rtlCol="0">
            <a:spAutoFit/>
          </a:bodyPr>
          <a:lstStyle/>
          <a:p>
            <a:r>
              <a:rPr lang="en-US" sz="900" dirty="0"/>
              <a:t>B</a:t>
            </a:r>
            <a:r>
              <a:rPr lang="en-JP" sz="900" dirty="0"/>
              <a:t>last protein database</a:t>
            </a:r>
          </a:p>
        </p:txBody>
      </p:sp>
      <p:sp>
        <p:nvSpPr>
          <p:cNvPr id="126" name="TextBox 125">
            <a:extLst>
              <a:ext uri="{FF2B5EF4-FFF2-40B4-BE49-F238E27FC236}">
                <a16:creationId xmlns:a16="http://schemas.microsoft.com/office/drawing/2014/main" id="{50608DBF-F68B-1046-889E-57B3A5C5CE27}"/>
              </a:ext>
            </a:extLst>
          </p:cNvPr>
          <p:cNvSpPr txBox="1"/>
          <p:nvPr/>
        </p:nvSpPr>
        <p:spPr>
          <a:xfrm>
            <a:off x="1256776" y="1398228"/>
            <a:ext cx="966290" cy="334707"/>
          </a:xfrm>
          <a:prstGeom prst="rect">
            <a:avLst/>
          </a:prstGeom>
          <a:noFill/>
        </p:spPr>
        <p:txBody>
          <a:bodyPr wrap="none" rtlCol="0">
            <a:spAutoFit/>
          </a:bodyPr>
          <a:lstStyle/>
          <a:p>
            <a:r>
              <a:rPr lang="en-US" altLang="ja-JP" sz="1575" b="1" dirty="0"/>
              <a:t>Database</a:t>
            </a:r>
            <a:endParaRPr lang="en-US" sz="1575" b="1" dirty="0"/>
          </a:p>
        </p:txBody>
      </p:sp>
      <p:sp>
        <p:nvSpPr>
          <p:cNvPr id="22" name="TextBox 21">
            <a:extLst>
              <a:ext uri="{FF2B5EF4-FFF2-40B4-BE49-F238E27FC236}">
                <a16:creationId xmlns:a16="http://schemas.microsoft.com/office/drawing/2014/main" id="{A51BE707-0EE1-8945-BF68-AF3189646829}"/>
              </a:ext>
            </a:extLst>
          </p:cNvPr>
          <p:cNvSpPr txBox="1"/>
          <p:nvPr/>
        </p:nvSpPr>
        <p:spPr>
          <a:xfrm>
            <a:off x="2741322" y="1747070"/>
            <a:ext cx="511679" cy="261610"/>
          </a:xfrm>
          <a:prstGeom prst="rect">
            <a:avLst/>
          </a:prstGeom>
          <a:noFill/>
        </p:spPr>
        <p:txBody>
          <a:bodyPr wrap="none" rtlCol="0">
            <a:spAutoFit/>
          </a:bodyPr>
          <a:lstStyle/>
          <a:p>
            <a:r>
              <a:rPr lang="en-JP" sz="1100" dirty="0"/>
              <a:t>Step1</a:t>
            </a:r>
          </a:p>
        </p:txBody>
      </p:sp>
      <p:sp>
        <p:nvSpPr>
          <p:cNvPr id="127" name="TextBox 126">
            <a:extLst>
              <a:ext uri="{FF2B5EF4-FFF2-40B4-BE49-F238E27FC236}">
                <a16:creationId xmlns:a16="http://schemas.microsoft.com/office/drawing/2014/main" id="{5EC4A0D1-0D6D-2641-809F-0111DCB4C8B6}"/>
              </a:ext>
            </a:extLst>
          </p:cNvPr>
          <p:cNvSpPr txBox="1"/>
          <p:nvPr/>
        </p:nvSpPr>
        <p:spPr>
          <a:xfrm>
            <a:off x="2741322" y="2527405"/>
            <a:ext cx="543739" cy="261610"/>
          </a:xfrm>
          <a:prstGeom prst="rect">
            <a:avLst/>
          </a:prstGeom>
          <a:noFill/>
        </p:spPr>
        <p:txBody>
          <a:bodyPr wrap="none" rtlCol="0">
            <a:spAutoFit/>
          </a:bodyPr>
          <a:lstStyle/>
          <a:p>
            <a:r>
              <a:rPr lang="en-JP" sz="1100" dirty="0"/>
              <a:t>Step 2</a:t>
            </a:r>
          </a:p>
        </p:txBody>
      </p:sp>
      <p:sp>
        <p:nvSpPr>
          <p:cNvPr id="33" name="TextBox 32">
            <a:extLst>
              <a:ext uri="{FF2B5EF4-FFF2-40B4-BE49-F238E27FC236}">
                <a16:creationId xmlns:a16="http://schemas.microsoft.com/office/drawing/2014/main" id="{44A6B408-1742-FE42-A9C4-F676452C0207}"/>
              </a:ext>
            </a:extLst>
          </p:cNvPr>
          <p:cNvSpPr txBox="1"/>
          <p:nvPr/>
        </p:nvSpPr>
        <p:spPr>
          <a:xfrm>
            <a:off x="3367472" y="2518381"/>
            <a:ext cx="2450802" cy="507831"/>
          </a:xfrm>
          <a:prstGeom prst="rect">
            <a:avLst/>
          </a:prstGeom>
          <a:noFill/>
        </p:spPr>
        <p:txBody>
          <a:bodyPr wrap="square" rtlCol="0">
            <a:spAutoFit/>
          </a:bodyPr>
          <a:lstStyle/>
          <a:p>
            <a:r>
              <a:rPr lang="en-JP" sz="900" dirty="0"/>
              <a:t>Find GFF lines containg PSI-BLAST hits.</a:t>
            </a:r>
            <a:r>
              <a:rPr lang="en-US" altLang="ja-JP" sz="900" dirty="0"/>
              <a:t> Select CDS entries in GFF with L </a:t>
            </a:r>
            <a:r>
              <a:rPr lang="en-US" sz="900" dirty="0"/>
              <a:t>&gt; 1200 bp and</a:t>
            </a:r>
          </a:p>
          <a:p>
            <a:r>
              <a:rPr lang="en-US" sz="900" dirty="0"/>
              <a:t> &lt; 6500 bp)</a:t>
            </a:r>
          </a:p>
        </p:txBody>
      </p:sp>
      <p:sp>
        <p:nvSpPr>
          <p:cNvPr id="128" name="TextBox 127">
            <a:extLst>
              <a:ext uri="{FF2B5EF4-FFF2-40B4-BE49-F238E27FC236}">
                <a16:creationId xmlns:a16="http://schemas.microsoft.com/office/drawing/2014/main" id="{CED05168-EDF7-1B46-9C69-1A7EEBDDA4D3}"/>
              </a:ext>
            </a:extLst>
          </p:cNvPr>
          <p:cNvSpPr txBox="1"/>
          <p:nvPr/>
        </p:nvSpPr>
        <p:spPr>
          <a:xfrm>
            <a:off x="2741322" y="3269803"/>
            <a:ext cx="543739" cy="261610"/>
          </a:xfrm>
          <a:prstGeom prst="rect">
            <a:avLst/>
          </a:prstGeom>
          <a:noFill/>
        </p:spPr>
        <p:txBody>
          <a:bodyPr wrap="none" rtlCol="0">
            <a:spAutoFit/>
          </a:bodyPr>
          <a:lstStyle/>
          <a:p>
            <a:r>
              <a:rPr lang="en-JP" sz="1100" dirty="0"/>
              <a:t>Step 3</a:t>
            </a:r>
          </a:p>
        </p:txBody>
      </p:sp>
      <p:sp>
        <p:nvSpPr>
          <p:cNvPr id="129" name="TextBox 128">
            <a:extLst>
              <a:ext uri="{FF2B5EF4-FFF2-40B4-BE49-F238E27FC236}">
                <a16:creationId xmlns:a16="http://schemas.microsoft.com/office/drawing/2014/main" id="{789157AC-852B-6C47-B3DA-738598C1AA7E}"/>
              </a:ext>
            </a:extLst>
          </p:cNvPr>
          <p:cNvSpPr txBox="1"/>
          <p:nvPr/>
        </p:nvSpPr>
        <p:spPr>
          <a:xfrm>
            <a:off x="2735884" y="4457739"/>
            <a:ext cx="543739" cy="261610"/>
          </a:xfrm>
          <a:prstGeom prst="rect">
            <a:avLst/>
          </a:prstGeom>
          <a:noFill/>
        </p:spPr>
        <p:txBody>
          <a:bodyPr wrap="none" rtlCol="0">
            <a:spAutoFit/>
          </a:bodyPr>
          <a:lstStyle/>
          <a:p>
            <a:r>
              <a:rPr lang="en-JP" sz="1100" dirty="0"/>
              <a:t>Step 4</a:t>
            </a:r>
          </a:p>
        </p:txBody>
      </p:sp>
      <p:cxnSp>
        <p:nvCxnSpPr>
          <p:cNvPr id="130" name="Straight Arrow Connector 129">
            <a:extLst>
              <a:ext uri="{FF2B5EF4-FFF2-40B4-BE49-F238E27FC236}">
                <a16:creationId xmlns:a16="http://schemas.microsoft.com/office/drawing/2014/main" id="{5BB39AD5-3A90-B847-B1DC-2ECE79A486B5}"/>
              </a:ext>
            </a:extLst>
          </p:cNvPr>
          <p:cNvCxnSpPr>
            <a:cxnSpLocks/>
          </p:cNvCxnSpPr>
          <p:nvPr/>
        </p:nvCxnSpPr>
        <p:spPr>
          <a:xfrm>
            <a:off x="4371745" y="3026212"/>
            <a:ext cx="0" cy="274588"/>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4EAE7EA9-5A7F-9A43-8346-D8A7923DE1A5}"/>
              </a:ext>
            </a:extLst>
          </p:cNvPr>
          <p:cNvSpPr txBox="1"/>
          <p:nvPr/>
        </p:nvSpPr>
        <p:spPr>
          <a:xfrm>
            <a:off x="3273260" y="3281441"/>
            <a:ext cx="2476500" cy="923330"/>
          </a:xfrm>
          <a:prstGeom prst="rect">
            <a:avLst/>
          </a:prstGeom>
          <a:noFill/>
        </p:spPr>
        <p:txBody>
          <a:bodyPr wrap="square" rtlCol="0">
            <a:spAutoFit/>
          </a:bodyPr>
          <a:lstStyle/>
          <a:p>
            <a:r>
              <a:rPr lang="en-US" altLang="ja-JP" sz="900" dirty="0"/>
              <a:t>Curate the results: CDS entries corresponding to Int homologs detected as CDS2 hits or CDSs from pseudogenes were added to ‘unwanted </a:t>
            </a:r>
            <a:r>
              <a:rPr lang="en-US" altLang="ja-JP" sz="900" dirty="0" err="1"/>
              <a:t>CDSs.gff</a:t>
            </a:r>
            <a:r>
              <a:rPr lang="en-US" altLang="ja-JP" sz="900" dirty="0"/>
              <a:t>’. Paired CDS2 homolog and CDS4 homolog obtained in this round of PSI-BLAST search were finalized</a:t>
            </a:r>
            <a:endParaRPr lang="en-US" sz="900" dirty="0"/>
          </a:p>
        </p:txBody>
      </p:sp>
      <p:sp>
        <p:nvSpPr>
          <p:cNvPr id="133" name="TextBox 132">
            <a:extLst>
              <a:ext uri="{FF2B5EF4-FFF2-40B4-BE49-F238E27FC236}">
                <a16:creationId xmlns:a16="http://schemas.microsoft.com/office/drawing/2014/main" id="{D79B8C9E-343D-E046-9A49-CA7E78556B8C}"/>
              </a:ext>
            </a:extLst>
          </p:cNvPr>
          <p:cNvSpPr txBox="1"/>
          <p:nvPr/>
        </p:nvSpPr>
        <p:spPr>
          <a:xfrm>
            <a:off x="6059108" y="3112645"/>
            <a:ext cx="543739" cy="261610"/>
          </a:xfrm>
          <a:prstGeom prst="rect">
            <a:avLst/>
          </a:prstGeom>
          <a:noFill/>
        </p:spPr>
        <p:txBody>
          <a:bodyPr wrap="none" rtlCol="0">
            <a:spAutoFit/>
          </a:bodyPr>
          <a:lstStyle/>
          <a:p>
            <a:r>
              <a:rPr lang="en-JP" sz="1100" dirty="0"/>
              <a:t>Step 5</a:t>
            </a:r>
          </a:p>
        </p:txBody>
      </p:sp>
      <p:cxnSp>
        <p:nvCxnSpPr>
          <p:cNvPr id="134" name="Straight Arrow Connector 133">
            <a:extLst>
              <a:ext uri="{FF2B5EF4-FFF2-40B4-BE49-F238E27FC236}">
                <a16:creationId xmlns:a16="http://schemas.microsoft.com/office/drawing/2014/main" id="{0BA4EEC6-239C-9445-9375-E978BE7F4C1D}"/>
              </a:ext>
            </a:extLst>
          </p:cNvPr>
          <p:cNvCxnSpPr>
            <a:cxnSpLocks/>
          </p:cNvCxnSpPr>
          <p:nvPr/>
        </p:nvCxnSpPr>
        <p:spPr>
          <a:xfrm>
            <a:off x="4401579" y="4231618"/>
            <a:ext cx="0" cy="274588"/>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BD5972E9-81D1-C442-9E97-3F709081CBD0}"/>
              </a:ext>
            </a:extLst>
          </p:cNvPr>
          <p:cNvSpPr txBox="1"/>
          <p:nvPr/>
        </p:nvSpPr>
        <p:spPr>
          <a:xfrm>
            <a:off x="3251492" y="4608935"/>
            <a:ext cx="2420880" cy="507831"/>
          </a:xfrm>
          <a:prstGeom prst="rect">
            <a:avLst/>
          </a:prstGeom>
          <a:noFill/>
        </p:spPr>
        <p:txBody>
          <a:bodyPr wrap="square" rtlCol="0">
            <a:spAutoFit/>
          </a:bodyPr>
          <a:lstStyle/>
          <a:p>
            <a:r>
              <a:rPr lang="en-JP" sz="900" dirty="0"/>
              <a:t>Generate multiple sequence alingment, and </a:t>
            </a:r>
          </a:p>
          <a:p>
            <a:r>
              <a:rPr lang="en-JP" sz="900" dirty="0"/>
              <a:t>calculate phylogenetic distance. Select the next PSI-BLAST queries</a:t>
            </a:r>
          </a:p>
        </p:txBody>
      </p:sp>
      <p:sp>
        <p:nvSpPr>
          <p:cNvPr id="40" name="TextBox 39">
            <a:extLst>
              <a:ext uri="{FF2B5EF4-FFF2-40B4-BE49-F238E27FC236}">
                <a16:creationId xmlns:a16="http://schemas.microsoft.com/office/drawing/2014/main" id="{EFB495A4-68D0-3740-B5FC-FA12DA878370}"/>
              </a:ext>
            </a:extLst>
          </p:cNvPr>
          <p:cNvSpPr txBox="1"/>
          <p:nvPr/>
        </p:nvSpPr>
        <p:spPr>
          <a:xfrm>
            <a:off x="6059108" y="3432418"/>
            <a:ext cx="674025" cy="507831"/>
          </a:xfrm>
          <a:prstGeom prst="rect">
            <a:avLst/>
          </a:prstGeom>
          <a:noFill/>
        </p:spPr>
        <p:txBody>
          <a:bodyPr wrap="square" rtlCol="0">
            <a:spAutoFit/>
          </a:bodyPr>
          <a:lstStyle/>
          <a:p>
            <a:r>
              <a:rPr lang="en-US" sz="900" dirty="0"/>
              <a:t>R</a:t>
            </a:r>
            <a:r>
              <a:rPr lang="en-JP" sz="900" dirty="0"/>
              <a:t>epeat Step 1 to Step 4</a:t>
            </a:r>
          </a:p>
        </p:txBody>
      </p:sp>
      <p:cxnSp>
        <p:nvCxnSpPr>
          <p:cNvPr id="102" name="Straight Arrow Connector 101">
            <a:extLst>
              <a:ext uri="{FF2B5EF4-FFF2-40B4-BE49-F238E27FC236}">
                <a16:creationId xmlns:a16="http://schemas.microsoft.com/office/drawing/2014/main" id="{703F3062-723B-CE41-8D86-562FF0D42F67}"/>
              </a:ext>
            </a:extLst>
          </p:cNvPr>
          <p:cNvCxnSpPr>
            <a:cxnSpLocks/>
          </p:cNvCxnSpPr>
          <p:nvPr/>
        </p:nvCxnSpPr>
        <p:spPr>
          <a:xfrm flipH="1">
            <a:off x="5301194" y="4869803"/>
            <a:ext cx="592679" cy="558119"/>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B53E283-C8A2-5C42-B484-F73780DFC75C}"/>
              </a:ext>
            </a:extLst>
          </p:cNvPr>
          <p:cNvSpPr txBox="1"/>
          <p:nvPr/>
        </p:nvSpPr>
        <p:spPr>
          <a:xfrm>
            <a:off x="3210396" y="5514220"/>
            <a:ext cx="2644876" cy="646331"/>
          </a:xfrm>
          <a:prstGeom prst="rect">
            <a:avLst/>
          </a:prstGeom>
          <a:noFill/>
        </p:spPr>
        <p:txBody>
          <a:bodyPr wrap="square" rtlCol="0">
            <a:spAutoFit/>
          </a:bodyPr>
          <a:lstStyle/>
          <a:p>
            <a:r>
              <a:rPr lang="en-JP" sz="900" dirty="0"/>
              <a:t>All step 2 outputs (GFF entries) were combined</a:t>
            </a:r>
          </a:p>
          <a:p>
            <a:r>
              <a:rPr lang="en-US" sz="900" dirty="0"/>
              <a:t>to generate final list. </a:t>
            </a:r>
          </a:p>
          <a:p>
            <a:r>
              <a:rPr lang="en-US" sz="900" dirty="0"/>
              <a:t>CDSs list in </a:t>
            </a:r>
            <a:r>
              <a:rPr lang="en-US" sz="900" dirty="0" err="1"/>
              <a:t>unwanted_CDSs.gff</a:t>
            </a:r>
            <a:r>
              <a:rPr lang="en-US" sz="900" dirty="0"/>
              <a:t> were curated and </a:t>
            </a:r>
          </a:p>
          <a:p>
            <a:r>
              <a:rPr lang="en-US" sz="900" dirty="0"/>
              <a:t>removed from the final CDS2-CDS4 homolog list</a:t>
            </a:r>
            <a:endParaRPr lang="en-JP" sz="900" dirty="0"/>
          </a:p>
        </p:txBody>
      </p:sp>
      <p:sp>
        <p:nvSpPr>
          <p:cNvPr id="4" name="Rounded Rectangle 3">
            <a:extLst>
              <a:ext uri="{FF2B5EF4-FFF2-40B4-BE49-F238E27FC236}">
                <a16:creationId xmlns:a16="http://schemas.microsoft.com/office/drawing/2014/main" id="{9FA7B635-6F3E-BF4E-98F5-11F99BE8B329}"/>
              </a:ext>
            </a:extLst>
          </p:cNvPr>
          <p:cNvSpPr/>
          <p:nvPr/>
        </p:nvSpPr>
        <p:spPr>
          <a:xfrm>
            <a:off x="3176654" y="5505841"/>
            <a:ext cx="2678618" cy="6534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5" name="TextBox 4">
            <a:extLst>
              <a:ext uri="{FF2B5EF4-FFF2-40B4-BE49-F238E27FC236}">
                <a16:creationId xmlns:a16="http://schemas.microsoft.com/office/drawing/2014/main" id="{F6F2B901-9E10-6743-8515-BD4E6E72F6DF}"/>
              </a:ext>
            </a:extLst>
          </p:cNvPr>
          <p:cNvSpPr txBox="1"/>
          <p:nvPr/>
        </p:nvSpPr>
        <p:spPr>
          <a:xfrm>
            <a:off x="3233241" y="6211130"/>
            <a:ext cx="2393604" cy="507831"/>
          </a:xfrm>
          <a:prstGeom prst="rect">
            <a:avLst/>
          </a:prstGeom>
          <a:noFill/>
        </p:spPr>
        <p:txBody>
          <a:bodyPr wrap="square" rtlCol="0">
            <a:spAutoFit/>
          </a:bodyPr>
          <a:lstStyle/>
          <a:p>
            <a:r>
              <a:rPr lang="en-JP" sz="900" dirty="0"/>
              <a:t>* GinC/GinD homologs were not detected as CDS2/CDS4 homologs in PSI-BLAST search with E-value 0.05</a:t>
            </a:r>
          </a:p>
        </p:txBody>
      </p:sp>
      <p:sp>
        <p:nvSpPr>
          <p:cNvPr id="107" name="TextBox 106">
            <a:extLst>
              <a:ext uri="{FF2B5EF4-FFF2-40B4-BE49-F238E27FC236}">
                <a16:creationId xmlns:a16="http://schemas.microsoft.com/office/drawing/2014/main" id="{177F0947-8811-854A-ADE4-86EEAF6F6FB1}"/>
              </a:ext>
            </a:extLst>
          </p:cNvPr>
          <p:cNvSpPr txBox="1"/>
          <p:nvPr/>
        </p:nvSpPr>
        <p:spPr>
          <a:xfrm>
            <a:off x="433525" y="6737371"/>
            <a:ext cx="5692196" cy="1754326"/>
          </a:xfrm>
          <a:prstGeom prst="rect">
            <a:avLst/>
          </a:prstGeom>
          <a:noFill/>
        </p:spPr>
        <p:txBody>
          <a:bodyPr wrap="square">
            <a:spAutoFit/>
          </a:bodyPr>
          <a:lstStyle/>
          <a:p>
            <a:pPr marL="0" marR="0">
              <a:spcBef>
                <a:spcPts val="0"/>
              </a:spcBef>
              <a:spcAft>
                <a:spcPts val="0"/>
              </a:spcAft>
            </a:pPr>
            <a:r>
              <a:rPr lang="en-US" sz="900" b="1" dirty="0">
                <a:effectLst/>
                <a:latin typeface="Calibri" panose="020F0502020204030204" pitchFamily="34" charset="0"/>
                <a:ea typeface="Yu Mincho" panose="02020400000000000000" pitchFamily="18" charset="-128"/>
                <a:cs typeface="Times New Roman" panose="02020603050405020304" pitchFamily="18" charset="0"/>
              </a:rPr>
              <a:t>Additional file 2</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Flow of synteny block search. </a:t>
            </a:r>
            <a:endParaRPr lang="en-JP" sz="900" dirty="0">
              <a:effectLst/>
              <a:latin typeface="Calibri" panose="020F0502020204030204" pitchFamily="34" charset="0"/>
              <a:ea typeface="Yu Mincho" panose="02020400000000000000" pitchFamily="18" charset="-128"/>
              <a:cs typeface="Times New Roman" panose="02020603050405020304" pitchFamily="18" charset="0"/>
            </a:endParaRPr>
          </a:p>
          <a:p>
            <a:r>
              <a:rPr lang="en-US" sz="900" b="1" dirty="0"/>
              <a:t>Step 1</a:t>
            </a:r>
            <a:r>
              <a:rPr lang="en-US" sz="900" dirty="0"/>
              <a:t>: Conduct PSI-BLAST using CDS2 query and CDS4 query and deduplicated </a:t>
            </a:r>
            <a:r>
              <a:rPr lang="en-US" sz="900" dirty="0" err="1"/>
              <a:t>RefSeq</a:t>
            </a:r>
            <a:r>
              <a:rPr lang="en-US" sz="900" dirty="0"/>
              <a:t> proteins (‘</a:t>
            </a:r>
            <a:r>
              <a:rPr lang="en-US" sz="900" dirty="0" err="1"/>
              <a:t>gproteo_protein_uniq</a:t>
            </a:r>
            <a:r>
              <a:rPr lang="en-US" sz="900" dirty="0"/>
              <a:t>’ in </a:t>
            </a:r>
            <a:r>
              <a:rPr lang="en-US" sz="900" dirty="0" err="1"/>
              <a:t>Zenodo</a:t>
            </a:r>
            <a:r>
              <a:rPr lang="en-US" sz="900" dirty="0"/>
              <a:t>) as a database. </a:t>
            </a:r>
          </a:p>
          <a:p>
            <a:r>
              <a:rPr lang="en-US" sz="900" b="1" dirty="0"/>
              <a:t>Step 2</a:t>
            </a:r>
            <a:r>
              <a:rPr lang="en-US" sz="900" dirty="0"/>
              <a:t>: Retrieve the CDS information of </a:t>
            </a:r>
            <a:r>
              <a:rPr lang="en-US" sz="900" dirty="0" err="1"/>
              <a:t>RefSeq</a:t>
            </a:r>
            <a:r>
              <a:rPr lang="en-US" sz="900" dirty="0"/>
              <a:t> genome/replicon entries containing the CDS2 and CDS4 homologs in the </a:t>
            </a:r>
            <a:r>
              <a:rPr lang="en-US" sz="900" dirty="0" err="1"/>
              <a:t>gff</a:t>
            </a:r>
            <a:r>
              <a:rPr lang="en-US" sz="900" dirty="0"/>
              <a:t> format using R. We used </a:t>
            </a:r>
            <a:r>
              <a:rPr lang="en-US" sz="900" dirty="0" err="1"/>
              <a:t>get_seqid_paired_CDS.R</a:t>
            </a:r>
            <a:r>
              <a:rPr lang="en-US" sz="900" dirty="0"/>
              <a:t>.</a:t>
            </a:r>
          </a:p>
          <a:p>
            <a:r>
              <a:rPr lang="en-US" sz="900" b="1" dirty="0"/>
              <a:t>Step 3</a:t>
            </a:r>
            <a:r>
              <a:rPr lang="en-US" sz="900" dirty="0"/>
              <a:t>: Curate the result from step 2 manually to remove Int homologs occasionally detected as CDS2 hits and pseudogene products. List unwanted CDS entries. Finalize the results in the </a:t>
            </a:r>
            <a:r>
              <a:rPr lang="en-US" sz="900" dirty="0" err="1"/>
              <a:t>gff</a:t>
            </a:r>
            <a:r>
              <a:rPr lang="en-US" sz="900" dirty="0"/>
              <a:t> format. </a:t>
            </a:r>
          </a:p>
          <a:p>
            <a:r>
              <a:rPr lang="en-US" sz="900" b="1" dirty="0"/>
              <a:t>Step 4</a:t>
            </a:r>
            <a:r>
              <a:rPr lang="en-US" sz="900" dirty="0"/>
              <a:t>: Retrieve the protein sequences of the CDS2 homolog and CDS4 homolog paired in one replicon. Construct multiple sequence alignment and obtain the distance matrix of CDS4 homologs in R. Decide the queries in the next round of PSI-BLAST. </a:t>
            </a:r>
          </a:p>
          <a:p>
            <a:r>
              <a:rPr lang="en-US" sz="900" b="1" dirty="0"/>
              <a:t>Step 5</a:t>
            </a:r>
            <a:r>
              <a:rPr lang="en-US" sz="900" dirty="0"/>
              <a:t>: Step 1–step 4 was repeated until the PSI-BLAST search converged or the most distant homolog from the query matched the query used in the previous round of PSI-BLAST.</a:t>
            </a:r>
            <a:r>
              <a:rPr lang="en-JP" sz="900" dirty="0"/>
              <a:t> </a:t>
            </a:r>
            <a:endParaRPr lang="en-JP" sz="900" dirty="0">
              <a:effectLst/>
              <a:latin typeface="Calibri" panose="020F0502020204030204" pitchFamily="34" charset="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4142971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TotalTime>
  <Words>586</Words>
  <Application>Microsoft Macintosh PowerPoint</Application>
  <PresentationFormat>A4 Paper (210x297 mm)</PresentationFormat>
  <Paragraphs>61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73</cp:revision>
  <dcterms:created xsi:type="dcterms:W3CDTF">2021-12-23T03:42:12Z</dcterms:created>
  <dcterms:modified xsi:type="dcterms:W3CDTF">2023-04-19T06:42:29Z</dcterms:modified>
</cp:coreProperties>
</file>