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65"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3" userDrawn="1">
          <p15:clr>
            <a:srgbClr val="A4A3A4"/>
          </p15:clr>
        </p15:guide>
        <p15:guide id="2" pos="1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64"/>
  </p:normalViewPr>
  <p:slideViewPr>
    <p:cSldViewPr snapToGrid="0" snapToObjects="1" showGuides="1">
      <p:cViewPr varScale="1">
        <p:scale>
          <a:sx n="82" d="100"/>
          <a:sy n="82" d="100"/>
        </p:scale>
        <p:origin x="3072" y="184"/>
      </p:cViewPr>
      <p:guideLst>
        <p:guide orient="horz" pos="3233"/>
        <p:guide pos="1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36431-497B-AA4E-A929-AE24AE3D5CFD}" type="datetimeFigureOut">
              <a:rPr lang="en-JP" smtClean="0"/>
              <a:t>2022/02/28</a:t>
            </a:fld>
            <a:endParaRPr lang="en-JP"/>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B597CB-36C9-FA44-BB92-B1081E484AF5}" type="slidenum">
              <a:rPr lang="en-JP" smtClean="0"/>
              <a:t>‹#›</a:t>
            </a:fld>
            <a:endParaRPr lang="en-JP"/>
          </a:p>
        </p:txBody>
      </p:sp>
    </p:spTree>
    <p:extLst>
      <p:ext uri="{BB962C8B-B14F-4D97-AF65-F5344CB8AC3E}">
        <p14:creationId xmlns:p14="http://schemas.microsoft.com/office/powerpoint/2010/main" val="920247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方法は</a:t>
            </a:r>
            <a:r>
              <a:rPr lang="en-US" dirty="0" err="1"/>
              <a:t>pis</a:t>
            </a:r>
            <a:r>
              <a:rPr lang="en-US" dirty="0"/>
              <a:t>-blast</a:t>
            </a:r>
            <a:r>
              <a:rPr lang="ja-JP" altLang="en-US"/>
              <a:t>を用いた簡単な新テニーブロック探しです。データベースは最初は</a:t>
            </a:r>
            <a:r>
              <a:rPr lang="en-US" dirty="0"/>
              <a:t>NCBI</a:t>
            </a:r>
            <a:r>
              <a:rPr lang="ja-JP" altLang="en-US"/>
              <a:t>サーバーの</a:t>
            </a:r>
            <a:r>
              <a:rPr lang="en-US" dirty="0"/>
              <a:t>NR-Protein</a:t>
            </a:r>
            <a:r>
              <a:rPr lang="ja-JP" altLang="en-US"/>
              <a:t>を使用していましたが、（</a:t>
            </a:r>
            <a:r>
              <a:rPr lang="en-US" altLang="ja-JP" dirty="0"/>
              <a:t>1</a:t>
            </a:r>
            <a:r>
              <a:rPr lang="ja-JP" altLang="en-US"/>
              <a:t>）探した限りでは</a:t>
            </a:r>
            <a:r>
              <a:rPr lang="en-US" dirty="0" err="1"/>
              <a:t>Gammaproteobacteria</a:t>
            </a:r>
            <a:r>
              <a:rPr lang="ja-JP" altLang="en-US"/>
              <a:t>以外にヒットサブジェクトがみつからなったということ、（</a:t>
            </a:r>
            <a:r>
              <a:rPr lang="en-US" altLang="ja-JP" dirty="0"/>
              <a:t>2) </a:t>
            </a:r>
            <a:r>
              <a:rPr lang="en-US" dirty="0"/>
              <a:t>complete sequence</a:t>
            </a:r>
            <a:r>
              <a:rPr lang="ja-JP" altLang="en-US"/>
              <a:t>に絞りたいという考えがあり</a:t>
            </a:r>
            <a:r>
              <a:rPr lang="en-US" dirty="0" err="1"/>
              <a:t>Gammaproteobacteria</a:t>
            </a:r>
            <a:r>
              <a:rPr lang="ja-JP" altLang="en-US"/>
              <a:t>に絞りました。これには１万５千の完全長染色体かプラスミドが含まれています。</a:t>
            </a:r>
            <a:r>
              <a:rPr lang="en-US" dirty="0"/>
              <a:t>CDS2</a:t>
            </a:r>
            <a:r>
              <a:rPr lang="ja-JP" altLang="en-US"/>
              <a:t>をクエリにしてヒット配列をとり</a:t>
            </a:r>
            <a:r>
              <a:rPr lang="en-US" dirty="0"/>
              <a:t>CDS4</a:t>
            </a:r>
            <a:r>
              <a:rPr lang="ja-JP" altLang="en-US"/>
              <a:t>をクエリにしてヒット配列をとり同じ分子上でそれらのホモログ間の距離が</a:t>
            </a:r>
            <a:r>
              <a:rPr lang="en-US" altLang="ja-JP" dirty="0"/>
              <a:t>6.5</a:t>
            </a:r>
            <a:r>
              <a:rPr lang="en-US" dirty="0"/>
              <a:t>kb</a:t>
            </a:r>
            <a:r>
              <a:rPr lang="ja-JP" altLang="en-US"/>
              <a:t>未満であったら、それらが</a:t>
            </a:r>
            <a:r>
              <a:rPr lang="en-US" dirty="0"/>
              <a:t>integrative-element</a:t>
            </a:r>
            <a:r>
              <a:rPr lang="ja-JP" altLang="en-US"/>
              <a:t>がもつ</a:t>
            </a:r>
            <a:r>
              <a:rPr lang="en-US" dirty="0"/>
              <a:t>CDS</a:t>
            </a:r>
            <a:r>
              <a:rPr lang="ja-JP" altLang="en-US"/>
              <a:t>のオルソログクラスターであると判断しました。つぎに</a:t>
            </a:r>
            <a:r>
              <a:rPr lang="en-US" dirty="0"/>
              <a:t>CDS4</a:t>
            </a:r>
            <a:r>
              <a:rPr lang="ja-JP" altLang="en-US"/>
              <a:t>の進化距離を計算して、遠いホモログを次のクエリとして選び、ということを</a:t>
            </a:r>
            <a:r>
              <a:rPr lang="en-US" altLang="ja-JP" dirty="0"/>
              <a:t>4</a:t>
            </a:r>
            <a:r>
              <a:rPr lang="ja-JP" altLang="en-US"/>
              <a:t>回行いました。</a:t>
            </a:r>
          </a:p>
          <a:p>
            <a:endParaRPr lang="en-US" dirty="0"/>
          </a:p>
        </p:txBody>
      </p:sp>
      <p:sp>
        <p:nvSpPr>
          <p:cNvPr id="4" name="Slide Number Placeholder 3"/>
          <p:cNvSpPr>
            <a:spLocks noGrp="1"/>
          </p:cNvSpPr>
          <p:nvPr>
            <p:ph type="sldNum" sz="quarter" idx="5"/>
          </p:nvPr>
        </p:nvSpPr>
        <p:spPr/>
        <p:txBody>
          <a:bodyPr/>
          <a:lstStyle/>
          <a:p>
            <a:fld id="{2BEFC69B-C1DC-914E-A01E-4645CFE7EEAC}" type="slidenum">
              <a:rPr lang="en-US" smtClean="0"/>
              <a:t>1</a:t>
            </a:fld>
            <a:endParaRPr lang="en-US"/>
          </a:p>
        </p:txBody>
      </p:sp>
    </p:spTree>
    <p:extLst>
      <p:ext uri="{BB962C8B-B14F-4D97-AF65-F5344CB8AC3E}">
        <p14:creationId xmlns:p14="http://schemas.microsoft.com/office/powerpoint/2010/main" val="56943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9151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779158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320892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34341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916C62-821B-F64C-B869-3815E9B826D7}" type="datetimeFigureOut">
              <a:rPr lang="en-JP" smtClean="0"/>
              <a:t>2022/02/28</a:t>
            </a:fld>
            <a:endParaRPr lang="en-JP"/>
          </a:p>
        </p:txBody>
      </p:sp>
      <p:sp>
        <p:nvSpPr>
          <p:cNvPr id="8" name="Footer Placeholder 7"/>
          <p:cNvSpPr>
            <a:spLocks noGrp="1"/>
          </p:cNvSpPr>
          <p:nvPr>
            <p:ph type="ftr" sz="quarter" idx="11"/>
          </p:nvPr>
        </p:nvSpPr>
        <p:spPr/>
        <p:txBody>
          <a:bodyPr/>
          <a:lstStyle/>
          <a:p>
            <a:endParaRPr lang="en-JP"/>
          </a:p>
        </p:txBody>
      </p:sp>
      <p:sp>
        <p:nvSpPr>
          <p:cNvPr id="9" name="Slide Number Placeholder 8"/>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68943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916C62-821B-F64C-B869-3815E9B826D7}" type="datetimeFigureOut">
              <a:rPr lang="en-JP" smtClean="0"/>
              <a:t>2022/02/28</a:t>
            </a:fld>
            <a:endParaRPr lang="en-JP"/>
          </a:p>
        </p:txBody>
      </p:sp>
      <p:sp>
        <p:nvSpPr>
          <p:cNvPr id="4" name="Footer Placeholder 3"/>
          <p:cNvSpPr>
            <a:spLocks noGrp="1"/>
          </p:cNvSpPr>
          <p:nvPr>
            <p:ph type="ftr" sz="quarter" idx="11"/>
          </p:nvPr>
        </p:nvSpPr>
        <p:spPr/>
        <p:txBody>
          <a:bodyPr/>
          <a:lstStyle/>
          <a:p>
            <a:endParaRPr lang="en-JP"/>
          </a:p>
        </p:txBody>
      </p:sp>
      <p:sp>
        <p:nvSpPr>
          <p:cNvPr id="5" name="Slide Number Placeholder 4"/>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63897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916C62-821B-F64C-B869-3815E9B826D7}" type="datetimeFigureOut">
              <a:rPr lang="en-JP" smtClean="0"/>
              <a:t>2022/02/28</a:t>
            </a:fld>
            <a:endParaRPr lang="en-JP"/>
          </a:p>
        </p:txBody>
      </p:sp>
      <p:sp>
        <p:nvSpPr>
          <p:cNvPr id="3" name="Footer Placeholder 2"/>
          <p:cNvSpPr>
            <a:spLocks noGrp="1"/>
          </p:cNvSpPr>
          <p:nvPr>
            <p:ph type="ftr" sz="quarter" idx="11"/>
          </p:nvPr>
        </p:nvSpPr>
        <p:spPr/>
        <p:txBody>
          <a:bodyPr/>
          <a:lstStyle/>
          <a:p>
            <a:endParaRPr lang="en-JP"/>
          </a:p>
        </p:txBody>
      </p:sp>
      <p:sp>
        <p:nvSpPr>
          <p:cNvPr id="4" name="Slide Number Placeholder 3"/>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8161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9931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9527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361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6686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5916C62-821B-F64C-B869-3815E9B826D7}" type="datetimeFigureOut">
              <a:rPr lang="en-JP" smtClean="0"/>
              <a:t>2022/02/28</a:t>
            </a:fld>
            <a:endParaRPr lang="en-JP"/>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JP"/>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FD8D3ED-72A6-8542-83E9-0496DDAE12DA}" type="slidenum">
              <a:rPr lang="en-JP" smtClean="0"/>
              <a:t>‹#›</a:t>
            </a:fld>
            <a:endParaRPr lang="en-JP"/>
          </a:p>
        </p:txBody>
      </p:sp>
    </p:spTree>
    <p:extLst>
      <p:ext uri="{BB962C8B-B14F-4D97-AF65-F5344CB8AC3E}">
        <p14:creationId xmlns:p14="http://schemas.microsoft.com/office/powerpoint/2010/main" val="2889666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a:extLst>
              <a:ext uri="{FF2B5EF4-FFF2-40B4-BE49-F238E27FC236}">
                <a16:creationId xmlns:a16="http://schemas.microsoft.com/office/drawing/2014/main" id="{177F0947-8811-854A-ADE4-86EEAF6F6FB1}"/>
              </a:ext>
            </a:extLst>
          </p:cNvPr>
          <p:cNvSpPr txBox="1"/>
          <p:nvPr/>
        </p:nvSpPr>
        <p:spPr>
          <a:xfrm>
            <a:off x="537154" y="8668935"/>
            <a:ext cx="5692196" cy="784830"/>
          </a:xfrm>
          <a:prstGeom prst="rect">
            <a:avLst/>
          </a:prstGeom>
          <a:noFill/>
        </p:spPr>
        <p:txBody>
          <a:bodyPr wrap="square">
            <a:spAutoFit/>
          </a:bodyPr>
          <a:lstStyle/>
          <a:p>
            <a:pPr marL="0" marR="0">
              <a:spcBef>
                <a:spcPts val="0"/>
              </a:spcBef>
              <a:spcAft>
                <a:spcPts val="0"/>
              </a:spcAft>
            </a:pPr>
            <a:r>
              <a:rPr lang="en-US" sz="900" b="1" dirty="0">
                <a:effectLst/>
                <a:latin typeface="Calibri" panose="020F0502020204030204" pitchFamily="34" charset="0"/>
                <a:ea typeface="Yu Mincho" panose="02020400000000000000" pitchFamily="18" charset="-128"/>
                <a:cs typeface="Times New Roman" panose="02020603050405020304" pitchFamily="18" charset="0"/>
              </a:rPr>
              <a:t>Additional file 1</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Results of gene complementation test. Primers numbers corresponds to the number in Fig. 2.</a:t>
            </a:r>
          </a:p>
          <a:p>
            <a:r>
              <a:rPr lang="en-US" sz="900" dirty="0">
                <a:latin typeface="Calibri" panose="020F0502020204030204" pitchFamily="34" charset="0"/>
                <a:ea typeface="Yu Mincho" panose="02020400000000000000" pitchFamily="18" charset="-128"/>
                <a:cs typeface="Times New Roman" panose="02020603050405020304" pitchFamily="18" charset="0"/>
              </a:rPr>
              <a:t>(</a:t>
            </a:r>
            <a:r>
              <a:rPr lang="en-US" sz="900" dirty="0" err="1">
                <a:latin typeface="Calibri" panose="020F0502020204030204" pitchFamily="34" charset="0"/>
                <a:ea typeface="Yu Mincho" panose="02020400000000000000" pitchFamily="18" charset="-128"/>
                <a:cs typeface="Times New Roman" panose="02020603050405020304" pitchFamily="18" charset="0"/>
              </a:rPr>
              <a:t>i</a:t>
            </a:r>
            <a:r>
              <a:rPr lang="en-US" sz="900" dirty="0">
                <a:latin typeface="Calibri" panose="020F0502020204030204" pitchFamily="34" charset="0"/>
                <a:ea typeface="Yu Mincho" panose="02020400000000000000" pitchFamily="18" charset="-128"/>
                <a:cs typeface="Times New Roman" panose="02020603050405020304" pitchFamily="18" charset="0"/>
              </a:rPr>
              <a:t>) Strain BID1</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harboring pBBR1MCS, (ii) strain </a:t>
            </a:r>
            <a:r>
              <a:rPr lang="en-US" sz="900" dirty="0">
                <a:latin typeface="Calibri" panose="020F0502020204030204" pitchFamily="34" charset="0"/>
                <a:ea typeface="Yu Mincho" panose="02020400000000000000" pitchFamily="18" charset="-128"/>
                <a:cs typeface="Times New Roman" panose="02020603050405020304" pitchFamily="18" charset="0"/>
              </a:rPr>
              <a:t>BID1 harboring </a:t>
            </a:r>
            <a:r>
              <a:rPr lang="en-US" sz="900" dirty="0" err="1">
                <a:effectLst/>
                <a:latin typeface="Calibri" panose="020F0502020204030204" pitchFamily="34" charset="0"/>
                <a:ea typeface="Yu Mincho" panose="02020400000000000000" pitchFamily="18" charset="-128"/>
                <a:cs typeface="Times New Roman" panose="02020603050405020304" pitchFamily="18" charset="0"/>
              </a:rPr>
              <a:t>pBBR-intA</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(iii) strain </a:t>
            </a:r>
            <a:r>
              <a:rPr lang="en-US" sz="900" dirty="0">
                <a:latin typeface="Calibri" panose="020F0502020204030204" pitchFamily="34" charset="0"/>
                <a:ea typeface="Yu Mincho" panose="02020400000000000000" pitchFamily="18" charset="-128"/>
                <a:cs typeface="Times New Roman" panose="02020603050405020304" pitchFamily="18" charset="0"/>
              </a:rPr>
              <a:t>BID2 harboring </a:t>
            </a:r>
            <a:r>
              <a:rPr lang="en-US" sz="900" dirty="0">
                <a:effectLst/>
                <a:latin typeface="Calibri" panose="020F0502020204030204" pitchFamily="34" charset="0"/>
                <a:ea typeface="Yu Mincho" panose="02020400000000000000" pitchFamily="18" charset="-128"/>
                <a:cs typeface="Times New Roman" panose="02020603050405020304" pitchFamily="18" charset="0"/>
              </a:rPr>
              <a:t>pBBR1MCS, (iv) strains </a:t>
            </a:r>
            <a:r>
              <a:rPr lang="en-US" sz="900" dirty="0">
                <a:latin typeface="Calibri" panose="020F0502020204030204" pitchFamily="34" charset="0"/>
                <a:ea typeface="Yu Mincho" panose="02020400000000000000" pitchFamily="18" charset="-128"/>
                <a:cs typeface="Times New Roman" panose="02020603050405020304" pitchFamily="18" charset="0"/>
              </a:rPr>
              <a:t>BID2 harboring </a:t>
            </a:r>
            <a:r>
              <a:rPr lang="en-US" sz="900" dirty="0" err="1">
                <a:effectLst/>
                <a:latin typeface="Calibri" panose="020F0502020204030204" pitchFamily="34" charset="0"/>
                <a:ea typeface="Yu Mincho" panose="02020400000000000000" pitchFamily="18" charset="-128"/>
                <a:cs typeface="Times New Roman" panose="02020603050405020304" pitchFamily="18" charset="0"/>
              </a:rPr>
              <a:t>pBBR-intB</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(v) strain </a:t>
            </a:r>
            <a:r>
              <a:rPr lang="en-US" sz="900" dirty="0">
                <a:latin typeface="Calibri" panose="020F0502020204030204" pitchFamily="34" charset="0"/>
                <a:ea typeface="Yu Mincho" panose="02020400000000000000" pitchFamily="18" charset="-128"/>
                <a:cs typeface="Times New Roman" panose="02020603050405020304" pitchFamily="18" charset="0"/>
              </a:rPr>
              <a:t>BID3 harboring </a:t>
            </a:r>
            <a:r>
              <a:rPr lang="en-US" sz="900" dirty="0">
                <a:effectLst/>
                <a:latin typeface="Calibri" panose="020F0502020204030204" pitchFamily="34" charset="0"/>
                <a:ea typeface="Yu Mincho" panose="02020400000000000000" pitchFamily="18" charset="-128"/>
                <a:cs typeface="Times New Roman" panose="02020603050405020304" pitchFamily="18" charset="0"/>
              </a:rPr>
              <a:t>pBBR1MCS, (vi</a:t>
            </a:r>
            <a:r>
              <a:rPr lang="en-US" sz="900" dirty="0">
                <a:latin typeface="Calibri" panose="020F0502020204030204" pitchFamily="34" charset="0"/>
                <a:ea typeface="Yu Mincho" panose="02020400000000000000" pitchFamily="18" charset="-128"/>
                <a:cs typeface="Times New Roman" panose="02020603050405020304" pitchFamily="18" charset="0"/>
              </a:rPr>
              <a:t>) strain BID3 harboring </a:t>
            </a:r>
            <a:r>
              <a:rPr lang="en-US" sz="900" dirty="0" err="1">
                <a:latin typeface="Calibri" panose="020F0502020204030204" pitchFamily="34" charset="0"/>
                <a:ea typeface="Yu Mincho" panose="02020400000000000000" pitchFamily="18" charset="-128"/>
                <a:cs typeface="Times New Roman" panose="02020603050405020304" pitchFamily="18" charset="0"/>
              </a:rPr>
              <a:t>pBBR-srap</a:t>
            </a:r>
            <a:r>
              <a:rPr lang="en-US" sz="900" dirty="0">
                <a:latin typeface="Calibri" panose="020F0502020204030204" pitchFamily="34" charset="0"/>
                <a:ea typeface="Yu Mincho" panose="02020400000000000000" pitchFamily="18" charset="-128"/>
                <a:cs typeface="Times New Roman" panose="02020603050405020304" pitchFamily="18" charset="0"/>
              </a:rPr>
              <a:t>. Electrophoresis was performed on 2% agarose gel. Faint band in </a:t>
            </a:r>
            <a:r>
              <a:rPr lang="en-US" sz="900" i="1" dirty="0" err="1">
                <a:latin typeface="Calibri" panose="020F0502020204030204" pitchFamily="34" charset="0"/>
                <a:ea typeface="Yu Mincho" panose="02020400000000000000" pitchFamily="18" charset="-128"/>
                <a:cs typeface="Times New Roman" panose="02020603050405020304" pitchFamily="18" charset="0"/>
              </a:rPr>
              <a:t>attR</a:t>
            </a:r>
            <a:r>
              <a:rPr lang="en-US" sz="900" dirty="0">
                <a:latin typeface="Calibri" panose="020F0502020204030204" pitchFamily="34" charset="0"/>
                <a:ea typeface="Yu Mincho" panose="02020400000000000000" pitchFamily="18" charset="-128"/>
                <a:cs typeface="Times New Roman" panose="02020603050405020304" pitchFamily="18" charset="0"/>
              </a:rPr>
              <a:t> PCR non template condition is non-specific amplification.</a:t>
            </a:r>
            <a:endParaRPr lang="en-JP" sz="9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6" name="Picture 5">
            <a:extLst>
              <a:ext uri="{FF2B5EF4-FFF2-40B4-BE49-F238E27FC236}">
                <a16:creationId xmlns:a16="http://schemas.microsoft.com/office/drawing/2014/main" id="{BF219DA2-159D-BC4E-A087-C99A9D5FE02E}"/>
              </a:ext>
            </a:extLst>
          </p:cNvPr>
          <p:cNvPicPr>
            <a:picLocks noChangeAspect="1"/>
          </p:cNvPicPr>
          <p:nvPr/>
        </p:nvPicPr>
        <p:blipFill>
          <a:blip r:embed="rId3"/>
          <a:stretch>
            <a:fillRect/>
          </a:stretch>
        </p:blipFill>
        <p:spPr>
          <a:xfrm>
            <a:off x="628650" y="369162"/>
            <a:ext cx="5600700" cy="8051800"/>
          </a:xfrm>
          <a:prstGeom prst="rect">
            <a:avLst/>
          </a:prstGeom>
        </p:spPr>
      </p:pic>
    </p:spTree>
    <p:extLst>
      <p:ext uri="{BB962C8B-B14F-4D97-AF65-F5344CB8AC3E}">
        <p14:creationId xmlns:p14="http://schemas.microsoft.com/office/powerpoint/2010/main" val="34142971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238</Words>
  <Application>Microsoft Macintosh PowerPoint</Application>
  <PresentationFormat>A4 Paper (210x297 mm)</PresentationFormat>
  <Paragraphs>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66</cp:revision>
  <dcterms:created xsi:type="dcterms:W3CDTF">2021-12-23T03:42:12Z</dcterms:created>
  <dcterms:modified xsi:type="dcterms:W3CDTF">2022-02-28T08:10:33Z</dcterms:modified>
</cp:coreProperties>
</file>