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6858000" cy="12192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>
        <p:scale>
          <a:sx n="200" d="100"/>
          <a:sy n="200" d="100"/>
        </p:scale>
        <p:origin x="456" y="-10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995312"/>
            <a:ext cx="5829300" cy="4244622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6403623"/>
            <a:ext cx="5143500" cy="2943577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7F402D-105C-41E6-9287-8E5F857ADCDE}" type="datetimeFigureOut">
              <a:rPr lang="en-US" smtClean="0"/>
              <a:t>1/26/2022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18EC87-550D-4870-AC7F-760CEC4100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16568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7F402D-105C-41E6-9287-8E5F857ADCDE}" type="datetimeFigureOut">
              <a:rPr lang="en-US" smtClean="0"/>
              <a:t>1/26/2022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18EC87-550D-4870-AC7F-760CEC4100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78114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649111"/>
            <a:ext cx="1478756" cy="10332156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649111"/>
            <a:ext cx="4350544" cy="10332156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7F402D-105C-41E6-9287-8E5F857ADCDE}" type="datetimeFigureOut">
              <a:rPr lang="en-US" smtClean="0"/>
              <a:t>1/26/2022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18EC87-550D-4870-AC7F-760CEC4100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26940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7F402D-105C-41E6-9287-8E5F857ADCDE}" type="datetimeFigureOut">
              <a:rPr lang="en-US" smtClean="0"/>
              <a:t>1/26/2022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18EC87-550D-4870-AC7F-760CEC4100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04277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3039537"/>
            <a:ext cx="5915025" cy="5071532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8159048"/>
            <a:ext cx="5915025" cy="266699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7F402D-105C-41E6-9287-8E5F857ADCDE}" type="datetimeFigureOut">
              <a:rPr lang="en-US" smtClean="0"/>
              <a:t>1/26/2022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18EC87-550D-4870-AC7F-760CEC4100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1381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3245556"/>
            <a:ext cx="2914650" cy="773571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3245556"/>
            <a:ext cx="2914650" cy="773571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7F402D-105C-41E6-9287-8E5F857ADCDE}" type="datetimeFigureOut">
              <a:rPr lang="en-US" smtClean="0"/>
              <a:t>1/26/2022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18EC87-550D-4870-AC7F-760CEC4100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9785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49114"/>
            <a:ext cx="5915025" cy="235655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988734"/>
            <a:ext cx="2901255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4453467"/>
            <a:ext cx="2901255" cy="6550379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988734"/>
            <a:ext cx="2915543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4453467"/>
            <a:ext cx="2915543" cy="6550379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7F402D-105C-41E6-9287-8E5F857ADCDE}" type="datetimeFigureOut">
              <a:rPr lang="en-US" smtClean="0"/>
              <a:t>1/26/2022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18EC87-550D-4870-AC7F-760CEC4100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78493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7F402D-105C-41E6-9287-8E5F857ADCDE}" type="datetimeFigureOut">
              <a:rPr lang="en-US" smtClean="0"/>
              <a:t>1/26/2022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18EC87-550D-4870-AC7F-760CEC4100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5492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7F402D-105C-41E6-9287-8E5F857ADCDE}" type="datetimeFigureOut">
              <a:rPr lang="en-US" smtClean="0"/>
              <a:t>1/26/2022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18EC87-550D-4870-AC7F-760CEC4100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43999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755425"/>
            <a:ext cx="3471863" cy="8664222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7F402D-105C-41E6-9287-8E5F857ADCDE}" type="datetimeFigureOut">
              <a:rPr lang="en-US" smtClean="0"/>
              <a:t>1/26/2022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18EC87-550D-4870-AC7F-760CEC4100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82555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755425"/>
            <a:ext cx="3471863" cy="8664222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7F402D-105C-41E6-9287-8E5F857ADCDE}" type="datetimeFigureOut">
              <a:rPr lang="en-US" smtClean="0"/>
              <a:t>1/26/2022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18EC87-550D-4870-AC7F-760CEC4100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95874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649114"/>
            <a:ext cx="5915025" cy="23565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3245556"/>
            <a:ext cx="5915025" cy="77357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7F402D-105C-41E6-9287-8E5F857ADCDE}" type="datetimeFigureOut">
              <a:rPr lang="en-US" smtClean="0"/>
              <a:t>1/26/2022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11300181"/>
            <a:ext cx="2314575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18EC87-550D-4870-AC7F-760CEC4100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52399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" name="Group 21"/>
          <p:cNvGrpSpPr/>
          <p:nvPr/>
        </p:nvGrpSpPr>
        <p:grpSpPr>
          <a:xfrm>
            <a:off x="3693321" y="1324045"/>
            <a:ext cx="2020982" cy="7228174"/>
            <a:chOff x="3562350" y="1731988"/>
            <a:chExt cx="2020982" cy="7228174"/>
          </a:xfrm>
        </p:grpSpPr>
        <p:grpSp>
          <p:nvGrpSpPr>
            <p:cNvPr id="8" name="Group 7"/>
            <p:cNvGrpSpPr/>
            <p:nvPr/>
          </p:nvGrpSpPr>
          <p:grpSpPr>
            <a:xfrm>
              <a:off x="3714750" y="1878011"/>
              <a:ext cx="1868582" cy="7082151"/>
              <a:chOff x="3857625" y="2163761"/>
              <a:chExt cx="1868582" cy="7082151"/>
            </a:xfrm>
          </p:grpSpPr>
          <p:pic>
            <p:nvPicPr>
              <p:cNvPr id="4" name="Picture 3"/>
              <p:cNvPicPr>
                <a:picLocks noChangeAspect="1"/>
              </p:cNvPicPr>
              <p:nvPr/>
            </p:nvPicPr>
            <p:blipFill rotWithShape="1">
              <a:blip r:embed="rId2"/>
              <a:srcRect t="1367" r="11211" b="9806"/>
              <a:stretch/>
            </p:blipFill>
            <p:spPr>
              <a:xfrm>
                <a:off x="3857625" y="2163761"/>
                <a:ext cx="1273176" cy="6818313"/>
              </a:xfrm>
              <a:prstGeom prst="rect">
                <a:avLst/>
              </a:prstGeom>
            </p:spPr>
          </p:pic>
          <p:sp>
            <p:nvSpPr>
              <p:cNvPr id="6" name="TextBox 5"/>
              <p:cNvSpPr txBox="1"/>
              <p:nvPr/>
            </p:nvSpPr>
            <p:spPr>
              <a:xfrm>
                <a:off x="5092700" y="2220912"/>
                <a:ext cx="633507" cy="702500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850" b="1" dirty="0">
                    <a:latin typeface="Helvetica" panose="020B0604020202020204" pitchFamily="34" charset="0"/>
                    <a:cs typeface="Helvetica" panose="020B0604020202020204" pitchFamily="34" charset="0"/>
                  </a:rPr>
                  <a:t>Cxcl2</a:t>
                </a:r>
              </a:p>
              <a:p>
                <a:r>
                  <a:rPr lang="en-US" sz="850" b="1" dirty="0">
                    <a:solidFill>
                      <a:srgbClr val="FF0000"/>
                    </a:solidFill>
                    <a:latin typeface="Helvetica" panose="020B0604020202020204" pitchFamily="34" charset="0"/>
                    <a:cs typeface="Helvetica" panose="020B0604020202020204" pitchFamily="34" charset="0"/>
                  </a:rPr>
                  <a:t>Mmp3</a:t>
                </a:r>
              </a:p>
              <a:p>
                <a:r>
                  <a:rPr lang="en-US" sz="850" b="1" dirty="0">
                    <a:latin typeface="Helvetica" panose="020B0604020202020204" pitchFamily="34" charset="0"/>
                    <a:cs typeface="Helvetica" panose="020B0604020202020204" pitchFamily="34" charset="0"/>
                  </a:rPr>
                  <a:t>Cxcl1</a:t>
                </a:r>
              </a:p>
              <a:p>
                <a:r>
                  <a:rPr lang="en-US" sz="850" b="1" dirty="0">
                    <a:solidFill>
                      <a:srgbClr val="FF0000"/>
                    </a:solidFill>
                    <a:latin typeface="Helvetica" panose="020B0604020202020204" pitchFamily="34" charset="0"/>
                    <a:cs typeface="Helvetica" panose="020B0604020202020204" pitchFamily="34" charset="0"/>
                  </a:rPr>
                  <a:t>Sfrp2</a:t>
                </a:r>
              </a:p>
              <a:p>
                <a:r>
                  <a:rPr lang="en-US" sz="850" b="1" dirty="0">
                    <a:solidFill>
                      <a:srgbClr val="FF0000"/>
                    </a:solidFill>
                    <a:latin typeface="Helvetica" panose="020B0604020202020204" pitchFamily="34" charset="0"/>
                    <a:cs typeface="Helvetica" panose="020B0604020202020204" pitchFamily="34" charset="0"/>
                  </a:rPr>
                  <a:t>Kif5b</a:t>
                </a:r>
              </a:p>
              <a:p>
                <a:r>
                  <a:rPr lang="en-US" sz="850" b="1" dirty="0">
                    <a:solidFill>
                      <a:srgbClr val="FF0000"/>
                    </a:solidFill>
                    <a:latin typeface="Helvetica" panose="020B0604020202020204" pitchFamily="34" charset="0"/>
                    <a:cs typeface="Helvetica" panose="020B0604020202020204" pitchFamily="34" charset="0"/>
                  </a:rPr>
                  <a:t>Loxl2</a:t>
                </a:r>
              </a:p>
              <a:p>
                <a:r>
                  <a:rPr lang="en-US" sz="850" b="1" dirty="0">
                    <a:latin typeface="Helvetica" panose="020B0604020202020204" pitchFamily="34" charset="0"/>
                    <a:cs typeface="Helvetica" panose="020B0604020202020204" pitchFamily="34" charset="0"/>
                  </a:rPr>
                  <a:t>Eef1g</a:t>
                </a:r>
              </a:p>
              <a:p>
                <a:r>
                  <a:rPr lang="en-US" sz="850" b="1" dirty="0">
                    <a:latin typeface="Helvetica" panose="020B0604020202020204" pitchFamily="34" charset="0"/>
                    <a:cs typeface="Helvetica" panose="020B0604020202020204" pitchFamily="34" charset="0"/>
                  </a:rPr>
                  <a:t>Eif5a</a:t>
                </a:r>
              </a:p>
              <a:p>
                <a:r>
                  <a:rPr lang="en-US" sz="850" b="1" dirty="0">
                    <a:latin typeface="Helvetica" panose="020B0604020202020204" pitchFamily="34" charset="0"/>
                    <a:cs typeface="Helvetica" panose="020B0604020202020204" pitchFamily="34" charset="0"/>
                  </a:rPr>
                  <a:t>Slc9a3r1</a:t>
                </a:r>
              </a:p>
              <a:p>
                <a:r>
                  <a:rPr lang="en-US" sz="850" b="1" dirty="0">
                    <a:latin typeface="Helvetica" panose="020B0604020202020204" pitchFamily="34" charset="0"/>
                    <a:cs typeface="Helvetica" panose="020B0604020202020204" pitchFamily="34" charset="0"/>
                  </a:rPr>
                  <a:t>Glg1</a:t>
                </a:r>
              </a:p>
              <a:p>
                <a:r>
                  <a:rPr lang="en-US" sz="850" b="1" dirty="0">
                    <a:latin typeface="Helvetica" panose="020B0604020202020204" pitchFamily="34" charset="0"/>
                    <a:cs typeface="Helvetica" panose="020B0604020202020204" pitchFamily="34" charset="0"/>
                  </a:rPr>
                  <a:t>B2m</a:t>
                </a:r>
              </a:p>
              <a:p>
                <a:r>
                  <a:rPr lang="en-US" sz="850" b="1" dirty="0" err="1">
                    <a:latin typeface="Helvetica" panose="020B0604020202020204" pitchFamily="34" charset="0"/>
                    <a:cs typeface="Helvetica" panose="020B0604020202020204" pitchFamily="34" charset="0"/>
                  </a:rPr>
                  <a:t>Capg</a:t>
                </a:r>
                <a:endParaRPr lang="en-US" sz="850" b="1" dirty="0">
                  <a:latin typeface="Helvetica" panose="020B0604020202020204" pitchFamily="34" charset="0"/>
                  <a:cs typeface="Helvetica" panose="020B0604020202020204" pitchFamily="34" charset="0"/>
                </a:endParaRPr>
              </a:p>
              <a:p>
                <a:r>
                  <a:rPr lang="en-US" sz="850" b="1" dirty="0">
                    <a:latin typeface="Helvetica" panose="020B0604020202020204" pitchFamily="34" charset="0"/>
                    <a:cs typeface="Helvetica" panose="020B0604020202020204" pitchFamily="34" charset="0"/>
                  </a:rPr>
                  <a:t>Impdh2</a:t>
                </a:r>
              </a:p>
              <a:p>
                <a:r>
                  <a:rPr lang="en-US" sz="850" b="1" dirty="0" err="1">
                    <a:latin typeface="Helvetica" panose="020B0604020202020204" pitchFamily="34" charset="0"/>
                    <a:cs typeface="Helvetica" panose="020B0604020202020204" pitchFamily="34" charset="0"/>
                  </a:rPr>
                  <a:t>Hdgf</a:t>
                </a:r>
                <a:endParaRPr lang="en-US" sz="850" b="1" dirty="0">
                  <a:latin typeface="Helvetica" panose="020B0604020202020204" pitchFamily="34" charset="0"/>
                  <a:cs typeface="Helvetica" panose="020B0604020202020204" pitchFamily="34" charset="0"/>
                </a:endParaRPr>
              </a:p>
              <a:p>
                <a:r>
                  <a:rPr lang="en-US" sz="850" b="1" dirty="0">
                    <a:latin typeface="Helvetica" panose="020B0604020202020204" pitchFamily="34" charset="0"/>
                    <a:cs typeface="Helvetica" panose="020B0604020202020204" pitchFamily="34" charset="0"/>
                  </a:rPr>
                  <a:t>Rbmxl1</a:t>
                </a:r>
              </a:p>
              <a:p>
                <a:r>
                  <a:rPr lang="en-US" sz="850" b="1" dirty="0">
                    <a:latin typeface="Helvetica" panose="020B0604020202020204" pitchFamily="34" charset="0"/>
                    <a:cs typeface="Helvetica" panose="020B0604020202020204" pitchFamily="34" charset="0"/>
                  </a:rPr>
                  <a:t>Il6</a:t>
                </a:r>
              </a:p>
              <a:p>
                <a:r>
                  <a:rPr lang="en-US" sz="850" b="1" dirty="0">
                    <a:latin typeface="Helvetica" panose="020B0604020202020204" pitchFamily="34" charset="0"/>
                    <a:cs typeface="Helvetica" panose="020B0604020202020204" pitchFamily="34" charset="0"/>
                  </a:rPr>
                  <a:t>Aimp1</a:t>
                </a:r>
              </a:p>
              <a:p>
                <a:r>
                  <a:rPr lang="en-US" sz="850" b="1" dirty="0">
                    <a:latin typeface="Helvetica" panose="020B0604020202020204" pitchFamily="34" charset="0"/>
                    <a:cs typeface="Helvetica" panose="020B0604020202020204" pitchFamily="34" charset="0"/>
                  </a:rPr>
                  <a:t>Ccn3</a:t>
                </a:r>
              </a:p>
              <a:p>
                <a:r>
                  <a:rPr lang="en-US" sz="850" b="1" dirty="0">
                    <a:latin typeface="Helvetica" panose="020B0604020202020204" pitchFamily="34" charset="0"/>
                    <a:cs typeface="Helvetica" panose="020B0604020202020204" pitchFamily="34" charset="0"/>
                  </a:rPr>
                  <a:t>Lgals4</a:t>
                </a:r>
              </a:p>
              <a:p>
                <a:r>
                  <a:rPr lang="en-US" sz="850" b="1" dirty="0">
                    <a:latin typeface="Helvetica" panose="020B0604020202020204" pitchFamily="34" charset="0"/>
                    <a:cs typeface="Helvetica" panose="020B0604020202020204" pitchFamily="34" charset="0"/>
                  </a:rPr>
                  <a:t>Sep7</a:t>
                </a:r>
              </a:p>
              <a:p>
                <a:r>
                  <a:rPr lang="en-US" sz="850" b="1" dirty="0" err="1">
                    <a:latin typeface="Helvetica" panose="020B0604020202020204" pitchFamily="34" charset="0"/>
                    <a:cs typeface="Helvetica" panose="020B0604020202020204" pitchFamily="34" charset="0"/>
                  </a:rPr>
                  <a:t>Cnbp</a:t>
                </a:r>
                <a:endParaRPr lang="en-US" sz="850" b="1" dirty="0">
                  <a:latin typeface="Helvetica" panose="020B0604020202020204" pitchFamily="34" charset="0"/>
                  <a:cs typeface="Helvetica" panose="020B0604020202020204" pitchFamily="34" charset="0"/>
                </a:endParaRPr>
              </a:p>
              <a:p>
                <a:r>
                  <a:rPr lang="en-US" sz="850" b="1" dirty="0">
                    <a:latin typeface="Helvetica" panose="020B0604020202020204" pitchFamily="34" charset="0"/>
                    <a:cs typeface="Helvetica" panose="020B0604020202020204" pitchFamily="34" charset="0"/>
                  </a:rPr>
                  <a:t>Lasp1</a:t>
                </a:r>
              </a:p>
              <a:p>
                <a:r>
                  <a:rPr lang="en-US" sz="850" b="1" dirty="0" err="1">
                    <a:latin typeface="Helvetica" panose="020B0604020202020204" pitchFamily="34" charset="0"/>
                    <a:cs typeface="Helvetica" panose="020B0604020202020204" pitchFamily="34" charset="0"/>
                  </a:rPr>
                  <a:t>Ctsl</a:t>
                </a:r>
                <a:endParaRPr lang="en-US" sz="850" b="1" dirty="0">
                  <a:latin typeface="Helvetica" panose="020B0604020202020204" pitchFamily="34" charset="0"/>
                  <a:cs typeface="Helvetica" panose="020B0604020202020204" pitchFamily="34" charset="0"/>
                </a:endParaRPr>
              </a:p>
              <a:p>
                <a:r>
                  <a:rPr lang="en-US" sz="850" b="1" dirty="0">
                    <a:latin typeface="Helvetica" panose="020B0604020202020204" pitchFamily="34" charset="0"/>
                    <a:cs typeface="Helvetica" panose="020B0604020202020204" pitchFamily="34" charset="0"/>
                  </a:rPr>
                  <a:t>Igf1</a:t>
                </a:r>
              </a:p>
              <a:p>
                <a:r>
                  <a:rPr lang="en-US" sz="850" b="1" dirty="0">
                    <a:latin typeface="Helvetica" panose="020B0604020202020204" pitchFamily="34" charset="0"/>
                    <a:cs typeface="Helvetica" panose="020B0604020202020204" pitchFamily="34" charset="0"/>
                  </a:rPr>
                  <a:t>Btf3</a:t>
                </a:r>
              </a:p>
              <a:p>
                <a:r>
                  <a:rPr lang="en-US" sz="850" b="1" dirty="0">
                    <a:latin typeface="Helvetica" panose="020B0604020202020204" pitchFamily="34" charset="0"/>
                    <a:cs typeface="Helvetica" panose="020B0604020202020204" pitchFamily="34" charset="0"/>
                  </a:rPr>
                  <a:t>Tcea1</a:t>
                </a:r>
              </a:p>
              <a:p>
                <a:r>
                  <a:rPr lang="en-US" sz="850" b="1" dirty="0">
                    <a:latin typeface="Helvetica" panose="020B0604020202020204" pitchFamily="34" charset="0"/>
                    <a:cs typeface="Helvetica" panose="020B0604020202020204" pitchFamily="34" charset="0"/>
                  </a:rPr>
                  <a:t>Slit3</a:t>
                </a:r>
              </a:p>
              <a:p>
                <a:r>
                  <a:rPr lang="en-US" sz="850" b="1" dirty="0">
                    <a:latin typeface="Helvetica" panose="020B0604020202020204" pitchFamily="34" charset="0"/>
                    <a:cs typeface="Helvetica" panose="020B0604020202020204" pitchFamily="34" charset="0"/>
                  </a:rPr>
                  <a:t>Fkbp4</a:t>
                </a:r>
              </a:p>
              <a:p>
                <a:r>
                  <a:rPr lang="en-US" sz="850" b="1" dirty="0" err="1">
                    <a:latin typeface="Helvetica" panose="020B0604020202020204" pitchFamily="34" charset="0"/>
                    <a:cs typeface="Helvetica" panose="020B0604020202020204" pitchFamily="34" charset="0"/>
                  </a:rPr>
                  <a:t>Grn</a:t>
                </a:r>
                <a:endParaRPr lang="en-US" sz="850" b="1" dirty="0">
                  <a:latin typeface="Helvetica" panose="020B0604020202020204" pitchFamily="34" charset="0"/>
                  <a:cs typeface="Helvetica" panose="020B0604020202020204" pitchFamily="34" charset="0"/>
                </a:endParaRPr>
              </a:p>
              <a:p>
                <a:r>
                  <a:rPr lang="en-US" sz="850" b="1" dirty="0" err="1">
                    <a:latin typeface="Helvetica" panose="020B0604020202020204" pitchFamily="34" charset="0"/>
                    <a:cs typeface="Helvetica" panose="020B0604020202020204" pitchFamily="34" charset="0"/>
                  </a:rPr>
                  <a:t>Hnrnpc</a:t>
                </a:r>
                <a:endParaRPr lang="en-US" sz="850" b="1" dirty="0">
                  <a:latin typeface="Helvetica" panose="020B0604020202020204" pitchFamily="34" charset="0"/>
                  <a:cs typeface="Helvetica" panose="020B0604020202020204" pitchFamily="34" charset="0"/>
                </a:endParaRPr>
              </a:p>
              <a:p>
                <a:r>
                  <a:rPr lang="en-US" sz="850" b="1" dirty="0" err="1">
                    <a:latin typeface="Helvetica" panose="020B0604020202020204" pitchFamily="34" charset="0"/>
                    <a:cs typeface="Helvetica" panose="020B0604020202020204" pitchFamily="34" charset="0"/>
                  </a:rPr>
                  <a:t>Prelp</a:t>
                </a:r>
                <a:endParaRPr lang="en-US" sz="850" b="1" dirty="0">
                  <a:latin typeface="Helvetica" panose="020B0604020202020204" pitchFamily="34" charset="0"/>
                  <a:cs typeface="Helvetica" panose="020B0604020202020204" pitchFamily="34" charset="0"/>
                </a:endParaRPr>
              </a:p>
              <a:p>
                <a:r>
                  <a:rPr lang="en-US" sz="850" b="1" dirty="0" err="1">
                    <a:latin typeface="Helvetica" panose="020B0604020202020204" pitchFamily="34" charset="0"/>
                    <a:cs typeface="Helvetica" panose="020B0604020202020204" pitchFamily="34" charset="0"/>
                  </a:rPr>
                  <a:t>Yars</a:t>
                </a:r>
                <a:endParaRPr lang="en-US" sz="850" b="1" dirty="0">
                  <a:latin typeface="Helvetica" panose="020B0604020202020204" pitchFamily="34" charset="0"/>
                  <a:cs typeface="Helvetica" panose="020B0604020202020204" pitchFamily="34" charset="0"/>
                </a:endParaRPr>
              </a:p>
              <a:p>
                <a:r>
                  <a:rPr lang="en-US" sz="850" b="1" dirty="0" err="1">
                    <a:latin typeface="Helvetica" panose="020B0604020202020204" pitchFamily="34" charset="0"/>
                    <a:cs typeface="Helvetica" panose="020B0604020202020204" pitchFamily="34" charset="0"/>
                  </a:rPr>
                  <a:t>Arhgdia</a:t>
                </a:r>
                <a:endParaRPr lang="en-US" sz="850" b="1" dirty="0">
                  <a:latin typeface="Helvetica" panose="020B0604020202020204" pitchFamily="34" charset="0"/>
                  <a:cs typeface="Helvetica" panose="020B0604020202020204" pitchFamily="34" charset="0"/>
                </a:endParaRPr>
              </a:p>
              <a:p>
                <a:r>
                  <a:rPr lang="en-US" sz="850" b="1" dirty="0">
                    <a:latin typeface="Helvetica" panose="020B0604020202020204" pitchFamily="34" charset="0"/>
                    <a:cs typeface="Helvetica" panose="020B0604020202020204" pitchFamily="34" charset="0"/>
                  </a:rPr>
                  <a:t>Dap</a:t>
                </a:r>
              </a:p>
              <a:p>
                <a:r>
                  <a:rPr lang="en-US" sz="850" b="1" dirty="0">
                    <a:latin typeface="Helvetica" panose="020B0604020202020204" pitchFamily="34" charset="0"/>
                    <a:cs typeface="Helvetica" panose="020B0604020202020204" pitchFamily="34" charset="0"/>
                  </a:rPr>
                  <a:t>Arpp19</a:t>
                </a:r>
              </a:p>
              <a:p>
                <a:r>
                  <a:rPr lang="en-US" sz="850" b="1" dirty="0">
                    <a:latin typeface="Helvetica" panose="020B0604020202020204" pitchFamily="34" charset="0"/>
                    <a:cs typeface="Helvetica" panose="020B0604020202020204" pitchFamily="34" charset="0"/>
                  </a:rPr>
                  <a:t>Ybx1</a:t>
                </a:r>
              </a:p>
              <a:p>
                <a:r>
                  <a:rPr lang="en-US" sz="850" b="1" dirty="0">
                    <a:latin typeface="Helvetica" panose="020B0604020202020204" pitchFamily="34" charset="0"/>
                    <a:cs typeface="Helvetica" panose="020B0604020202020204" pitchFamily="34" charset="0"/>
                  </a:rPr>
                  <a:t>Nolc1</a:t>
                </a:r>
              </a:p>
              <a:p>
                <a:r>
                  <a:rPr lang="en-US" sz="850" b="1" dirty="0" err="1">
                    <a:latin typeface="Helvetica" panose="020B0604020202020204" pitchFamily="34" charset="0"/>
                    <a:cs typeface="Helvetica" panose="020B0604020202020204" pitchFamily="34" charset="0"/>
                  </a:rPr>
                  <a:t>Rars</a:t>
                </a:r>
                <a:endParaRPr lang="en-US" sz="850" b="1" dirty="0">
                  <a:latin typeface="Helvetica" panose="020B0604020202020204" pitchFamily="34" charset="0"/>
                  <a:cs typeface="Helvetica" panose="020B0604020202020204" pitchFamily="34" charset="0"/>
                </a:endParaRPr>
              </a:p>
              <a:p>
                <a:r>
                  <a:rPr lang="en-US" sz="850" b="1" dirty="0" err="1">
                    <a:latin typeface="Helvetica" panose="020B0604020202020204" pitchFamily="34" charset="0"/>
                    <a:cs typeface="Helvetica" panose="020B0604020202020204" pitchFamily="34" charset="0"/>
                  </a:rPr>
                  <a:t>Eprs</a:t>
                </a:r>
                <a:endParaRPr lang="en-US" sz="850" b="1" dirty="0">
                  <a:latin typeface="Helvetica" panose="020B0604020202020204" pitchFamily="34" charset="0"/>
                  <a:cs typeface="Helvetica" panose="020B0604020202020204" pitchFamily="34" charset="0"/>
                </a:endParaRPr>
              </a:p>
              <a:p>
                <a:r>
                  <a:rPr lang="en-US" sz="850" b="1" dirty="0">
                    <a:latin typeface="Helvetica" panose="020B0604020202020204" pitchFamily="34" charset="0"/>
                    <a:cs typeface="Helvetica" panose="020B0604020202020204" pitchFamily="34" charset="0"/>
                  </a:rPr>
                  <a:t>Cox6b1</a:t>
                </a:r>
              </a:p>
              <a:p>
                <a:r>
                  <a:rPr lang="en-US" sz="850" b="1" dirty="0" err="1">
                    <a:latin typeface="Helvetica" panose="020B0604020202020204" pitchFamily="34" charset="0"/>
                    <a:cs typeface="Helvetica" panose="020B0604020202020204" pitchFamily="34" charset="0"/>
                  </a:rPr>
                  <a:t>Bmper</a:t>
                </a:r>
                <a:endParaRPr lang="en-US" sz="850" b="1" dirty="0">
                  <a:latin typeface="Helvetica" panose="020B0604020202020204" pitchFamily="34" charset="0"/>
                  <a:cs typeface="Helvetica" panose="020B0604020202020204" pitchFamily="34" charset="0"/>
                </a:endParaRPr>
              </a:p>
              <a:p>
                <a:r>
                  <a:rPr lang="en-US" sz="850" b="1" dirty="0" err="1">
                    <a:latin typeface="Helvetica" panose="020B0604020202020204" pitchFamily="34" charset="0"/>
                    <a:cs typeface="Helvetica" panose="020B0604020202020204" pitchFamily="34" charset="0"/>
                  </a:rPr>
                  <a:t>Vasp</a:t>
                </a:r>
                <a:endParaRPr lang="en-US" sz="850" b="1" dirty="0">
                  <a:latin typeface="Helvetica" panose="020B0604020202020204" pitchFamily="34" charset="0"/>
                  <a:cs typeface="Helvetica" panose="020B0604020202020204" pitchFamily="34" charset="0"/>
                </a:endParaRPr>
              </a:p>
              <a:p>
                <a:r>
                  <a:rPr lang="en-US" sz="850" b="1" dirty="0">
                    <a:latin typeface="Helvetica" panose="020B0604020202020204" pitchFamily="34" charset="0"/>
                    <a:cs typeface="Helvetica" panose="020B0604020202020204" pitchFamily="34" charset="0"/>
                  </a:rPr>
                  <a:t>S100a11</a:t>
                </a:r>
              </a:p>
              <a:p>
                <a:r>
                  <a:rPr lang="en-US" sz="850" b="1" dirty="0" err="1">
                    <a:latin typeface="Helvetica" panose="020B0604020202020204" pitchFamily="34" charset="0"/>
                    <a:cs typeface="Helvetica" panose="020B0604020202020204" pitchFamily="34" charset="0"/>
                  </a:rPr>
                  <a:t>Mif</a:t>
                </a:r>
                <a:endParaRPr lang="en-US" sz="850" b="1" dirty="0">
                  <a:latin typeface="Helvetica" panose="020B0604020202020204" pitchFamily="34" charset="0"/>
                  <a:cs typeface="Helvetica" panose="020B0604020202020204" pitchFamily="34" charset="0"/>
                </a:endParaRPr>
              </a:p>
              <a:p>
                <a:r>
                  <a:rPr lang="en-US" sz="850" b="1" dirty="0">
                    <a:latin typeface="Helvetica" panose="020B0604020202020204" pitchFamily="34" charset="0"/>
                    <a:cs typeface="Helvetica" panose="020B0604020202020204" pitchFamily="34" charset="0"/>
                  </a:rPr>
                  <a:t>Ifitm3</a:t>
                </a:r>
              </a:p>
              <a:p>
                <a:r>
                  <a:rPr lang="en-US" sz="850" b="1" dirty="0" err="1">
                    <a:latin typeface="Helvetica" panose="020B0604020202020204" pitchFamily="34" charset="0"/>
                    <a:cs typeface="Helvetica" panose="020B0604020202020204" pitchFamily="34" charset="0"/>
                  </a:rPr>
                  <a:t>Lbp</a:t>
                </a:r>
                <a:endParaRPr lang="en-US" sz="850" b="1" dirty="0">
                  <a:latin typeface="Helvetica" panose="020B0604020202020204" pitchFamily="34" charset="0"/>
                  <a:cs typeface="Helvetica" panose="020B0604020202020204" pitchFamily="34" charset="0"/>
                </a:endParaRPr>
              </a:p>
              <a:p>
                <a:r>
                  <a:rPr lang="en-US" sz="850" b="1" dirty="0">
                    <a:latin typeface="Helvetica" panose="020B0604020202020204" pitchFamily="34" charset="0"/>
                    <a:cs typeface="Helvetica" panose="020B0604020202020204" pitchFamily="34" charset="0"/>
                  </a:rPr>
                  <a:t>Sep2</a:t>
                </a:r>
              </a:p>
              <a:p>
                <a:r>
                  <a:rPr lang="en-US" sz="850" b="1" dirty="0">
                    <a:latin typeface="Helvetica" panose="020B0604020202020204" pitchFamily="34" charset="0"/>
                    <a:cs typeface="Helvetica" panose="020B0604020202020204" pitchFamily="34" charset="0"/>
                  </a:rPr>
                  <a:t>Lox</a:t>
                </a:r>
              </a:p>
              <a:p>
                <a:r>
                  <a:rPr lang="en-US" sz="850" b="1" dirty="0">
                    <a:latin typeface="Helvetica" panose="020B0604020202020204" pitchFamily="34" charset="0"/>
                    <a:cs typeface="Helvetica" panose="020B0604020202020204" pitchFamily="34" charset="0"/>
                  </a:rPr>
                  <a:t>Timp3</a:t>
                </a:r>
              </a:p>
              <a:p>
                <a:r>
                  <a:rPr lang="en-US" sz="850" b="1" dirty="0">
                    <a:latin typeface="Helvetica" panose="020B0604020202020204" pitchFamily="34" charset="0"/>
                    <a:cs typeface="Helvetica" panose="020B0604020202020204" pitchFamily="34" charset="0"/>
                  </a:rPr>
                  <a:t>Pabpc1</a:t>
                </a:r>
              </a:p>
              <a:p>
                <a:r>
                  <a:rPr lang="en-US" sz="850" b="1" dirty="0">
                    <a:latin typeface="Helvetica" panose="020B0604020202020204" pitchFamily="34" charset="0"/>
                    <a:cs typeface="Helvetica" panose="020B0604020202020204" pitchFamily="34" charset="0"/>
                  </a:rPr>
                  <a:t>Tpi1</a:t>
                </a:r>
              </a:p>
              <a:p>
                <a:endParaRPr lang="en-US" sz="850" b="1" dirty="0" smtClean="0">
                  <a:latin typeface="Helvetica" panose="020B0604020202020204" pitchFamily="34" charset="0"/>
                  <a:cs typeface="Helvetica" panose="020B0604020202020204" pitchFamily="34" charset="0"/>
                </a:endParaRPr>
              </a:p>
              <a:p>
                <a:endParaRPr lang="en-US" sz="850" b="1" dirty="0">
                  <a:latin typeface="Helvetica" panose="020B0604020202020204" pitchFamily="34" charset="0"/>
                  <a:cs typeface="Helvetica" panose="020B0604020202020204" pitchFamily="34" charset="0"/>
                </a:endParaRPr>
              </a:p>
            </p:txBody>
          </p:sp>
        </p:grpSp>
        <p:sp>
          <p:nvSpPr>
            <p:cNvPr id="9" name="Rectangle 8"/>
            <p:cNvSpPr/>
            <p:nvPr/>
          </p:nvSpPr>
          <p:spPr>
            <a:xfrm>
              <a:off x="3562350" y="1752600"/>
              <a:ext cx="2020982" cy="7086600"/>
            </a:xfrm>
            <a:prstGeom prst="rect">
              <a:avLst/>
            </a:prstGeom>
            <a:noFill/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3677340" y="1731988"/>
              <a:ext cx="540533" cy="30008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1350" b="1" dirty="0" smtClean="0">
                  <a:latin typeface="Helvetica" panose="020B0604020202020204" pitchFamily="34" charset="0"/>
                  <a:cs typeface="Helvetica" panose="020B0604020202020204" pitchFamily="34" charset="0"/>
                </a:rPr>
                <a:t>PSC</a:t>
              </a:r>
              <a:endParaRPr lang="en-US" sz="1350" b="1" dirty="0">
                <a:latin typeface="Helvetica" panose="020B0604020202020204" pitchFamily="34" charset="0"/>
                <a:cs typeface="Helvetica" panose="020B0604020202020204" pitchFamily="34" charset="0"/>
              </a:endParaRPr>
            </a:p>
          </p:txBody>
        </p:sp>
        <p:sp>
          <p:nvSpPr>
            <p:cNvPr id="11" name="Rectangle 10"/>
            <p:cNvSpPr/>
            <p:nvPr/>
          </p:nvSpPr>
          <p:spPr>
            <a:xfrm>
              <a:off x="4071275" y="1731988"/>
              <a:ext cx="550151" cy="30008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1350" b="1" dirty="0" smtClean="0">
                  <a:latin typeface="Helvetica" panose="020B0604020202020204" pitchFamily="34" charset="0"/>
                  <a:cs typeface="Helvetica" panose="020B0604020202020204" pitchFamily="34" charset="0"/>
                </a:rPr>
                <a:t>KPC</a:t>
              </a:r>
              <a:endParaRPr lang="en-US" sz="1350" b="1" dirty="0">
                <a:latin typeface="Helvetica" panose="020B0604020202020204" pitchFamily="34" charset="0"/>
                <a:cs typeface="Helvetica" panose="020B0604020202020204" pitchFamily="34" charset="0"/>
              </a:endParaRPr>
            </a:p>
          </p:txBody>
        </p:sp>
        <p:sp>
          <p:nvSpPr>
            <p:cNvPr id="12" name="Rectangle 11"/>
            <p:cNvSpPr/>
            <p:nvPr/>
          </p:nvSpPr>
          <p:spPr>
            <a:xfrm>
              <a:off x="4474829" y="1731988"/>
              <a:ext cx="540533" cy="30008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1350" b="1" dirty="0" err="1" smtClean="0">
                  <a:latin typeface="Helvetica" panose="020B0604020202020204" pitchFamily="34" charset="0"/>
                  <a:cs typeface="Helvetica" panose="020B0604020202020204" pitchFamily="34" charset="0"/>
                </a:rPr>
                <a:t>CoC</a:t>
              </a:r>
              <a:endParaRPr lang="en-US" sz="1350" b="1" dirty="0">
                <a:latin typeface="Helvetica" panose="020B0604020202020204" pitchFamily="34" charset="0"/>
                <a:cs typeface="Helvetica" panose="020B0604020202020204" pitchFamily="34" charset="0"/>
              </a:endParaRP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1584951" y="2768858"/>
            <a:ext cx="1739901" cy="5954229"/>
            <a:chOff x="1584951" y="2768858"/>
            <a:chExt cx="1739901" cy="5954229"/>
          </a:xfrm>
        </p:grpSpPr>
        <p:pic>
          <p:nvPicPr>
            <p:cNvPr id="2" name="Picture 1"/>
            <p:cNvPicPr>
              <a:picLocks noChangeAspect="1"/>
            </p:cNvPicPr>
            <p:nvPr/>
          </p:nvPicPr>
          <p:blipFill rotWithShape="1">
            <a:blip r:embed="rId3"/>
            <a:srcRect b="8225"/>
            <a:stretch/>
          </p:blipFill>
          <p:spPr>
            <a:xfrm>
              <a:off x="1584951" y="2966065"/>
              <a:ext cx="1739901" cy="5757022"/>
            </a:xfrm>
            <a:prstGeom prst="rect">
              <a:avLst/>
            </a:prstGeom>
          </p:spPr>
        </p:pic>
        <p:sp>
          <p:nvSpPr>
            <p:cNvPr id="13" name="Rectangle 12"/>
            <p:cNvSpPr/>
            <p:nvPr/>
          </p:nvSpPr>
          <p:spPr>
            <a:xfrm>
              <a:off x="1622093" y="2768858"/>
              <a:ext cx="540533" cy="30008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1350" b="1" dirty="0" smtClean="0">
                  <a:latin typeface="Helvetica" panose="020B0604020202020204" pitchFamily="34" charset="0"/>
                  <a:cs typeface="Helvetica" panose="020B0604020202020204" pitchFamily="34" charset="0"/>
                </a:rPr>
                <a:t>PSC</a:t>
              </a:r>
              <a:endParaRPr lang="en-US" sz="1350" b="1" dirty="0">
                <a:latin typeface="Helvetica" panose="020B0604020202020204" pitchFamily="34" charset="0"/>
                <a:cs typeface="Helvetica" panose="020B0604020202020204" pitchFamily="34" charset="0"/>
              </a:endParaRPr>
            </a:p>
          </p:txBody>
        </p:sp>
        <p:sp>
          <p:nvSpPr>
            <p:cNvPr id="14" name="Rectangle 13"/>
            <p:cNvSpPr/>
            <p:nvPr/>
          </p:nvSpPr>
          <p:spPr>
            <a:xfrm>
              <a:off x="2111278" y="2768858"/>
              <a:ext cx="550151" cy="30008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1350" b="1" dirty="0" smtClean="0">
                  <a:latin typeface="Helvetica" panose="020B0604020202020204" pitchFamily="34" charset="0"/>
                  <a:cs typeface="Helvetica" panose="020B0604020202020204" pitchFamily="34" charset="0"/>
                </a:rPr>
                <a:t>KPC</a:t>
              </a:r>
              <a:endParaRPr lang="en-US" sz="1350" b="1" dirty="0">
                <a:latin typeface="Helvetica" panose="020B0604020202020204" pitchFamily="34" charset="0"/>
                <a:cs typeface="Helvetica" panose="020B0604020202020204" pitchFamily="34" charset="0"/>
              </a:endParaRPr>
            </a:p>
          </p:txBody>
        </p:sp>
        <p:sp>
          <p:nvSpPr>
            <p:cNvPr id="15" name="Rectangle 14"/>
            <p:cNvSpPr/>
            <p:nvPr/>
          </p:nvSpPr>
          <p:spPr>
            <a:xfrm>
              <a:off x="2657707" y="2768858"/>
              <a:ext cx="540533" cy="30008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1350" b="1" dirty="0" err="1" smtClean="0">
                  <a:latin typeface="Helvetica" panose="020B0604020202020204" pitchFamily="34" charset="0"/>
                  <a:cs typeface="Helvetica" panose="020B0604020202020204" pitchFamily="34" charset="0"/>
                </a:rPr>
                <a:t>CoC</a:t>
              </a:r>
              <a:endParaRPr lang="en-US" sz="1350" b="1" dirty="0">
                <a:latin typeface="Helvetica" panose="020B0604020202020204" pitchFamily="34" charset="0"/>
                <a:cs typeface="Helvetica" panose="020B0604020202020204" pitchFamily="34" charset="0"/>
              </a:endParaRPr>
            </a:p>
          </p:txBody>
        </p:sp>
      </p:grpSp>
      <p:grpSp>
        <p:nvGrpSpPr>
          <p:cNvPr id="21" name="Group 20"/>
          <p:cNvGrpSpPr/>
          <p:nvPr/>
        </p:nvGrpSpPr>
        <p:grpSpPr>
          <a:xfrm>
            <a:off x="1438357" y="1406762"/>
            <a:ext cx="1196816" cy="1102785"/>
            <a:chOff x="1424972" y="1324045"/>
            <a:chExt cx="1196816" cy="1102785"/>
          </a:xfrm>
        </p:grpSpPr>
        <p:pic>
          <p:nvPicPr>
            <p:cNvPr id="3" name="Picture 2"/>
            <p:cNvPicPr>
              <a:picLocks noChangeAspect="1"/>
            </p:cNvPicPr>
            <p:nvPr/>
          </p:nvPicPr>
          <p:blipFill rotWithShape="1">
            <a:blip r:embed="rId4">
              <a:lum contrast="20000"/>
            </a:blip>
            <a:srcRect l="23530" t="22746" b="12955"/>
            <a:stretch/>
          </p:blipFill>
          <p:spPr>
            <a:xfrm>
              <a:off x="1579362" y="1476375"/>
              <a:ext cx="976857" cy="796925"/>
            </a:xfrm>
            <a:prstGeom prst="rect">
              <a:avLst/>
            </a:prstGeom>
          </p:spPr>
        </p:pic>
        <p:sp>
          <p:nvSpPr>
            <p:cNvPr id="16" name="Rectangle 15"/>
            <p:cNvSpPr/>
            <p:nvPr/>
          </p:nvSpPr>
          <p:spPr>
            <a:xfrm>
              <a:off x="1513792" y="1324045"/>
              <a:ext cx="1107996" cy="184666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600" b="1" dirty="0" smtClean="0">
                  <a:latin typeface="Helvetica" panose="020B0604020202020204" pitchFamily="34" charset="0"/>
                  <a:cs typeface="Helvetica" panose="020B0604020202020204" pitchFamily="34" charset="0"/>
                </a:rPr>
                <a:t>Color Key and Histogram</a:t>
              </a:r>
              <a:endParaRPr lang="en-US" sz="600" b="1" dirty="0">
                <a:latin typeface="Helvetica" panose="020B0604020202020204" pitchFamily="34" charset="0"/>
                <a:cs typeface="Helvetica" panose="020B0604020202020204" pitchFamily="34" charset="0"/>
              </a:endParaRPr>
            </a:p>
          </p:txBody>
        </p:sp>
        <p:sp>
          <p:nvSpPr>
            <p:cNvPr id="19" name="Rectangle 18"/>
            <p:cNvSpPr/>
            <p:nvPr/>
          </p:nvSpPr>
          <p:spPr>
            <a:xfrm>
              <a:off x="1872865" y="2242164"/>
              <a:ext cx="389850" cy="184666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600" b="1" dirty="0" smtClean="0">
                  <a:latin typeface="Helvetica" panose="020B0604020202020204" pitchFamily="34" charset="0"/>
                  <a:cs typeface="Helvetica" panose="020B0604020202020204" pitchFamily="34" charset="0"/>
                </a:rPr>
                <a:t>Value</a:t>
              </a:r>
              <a:endParaRPr lang="en-US" sz="600" b="1" dirty="0">
                <a:latin typeface="Helvetica" panose="020B0604020202020204" pitchFamily="34" charset="0"/>
                <a:cs typeface="Helvetica" panose="020B0604020202020204" pitchFamily="34" charset="0"/>
              </a:endParaRPr>
            </a:p>
          </p:txBody>
        </p:sp>
        <p:sp>
          <p:nvSpPr>
            <p:cNvPr id="20" name="Rectangle 19"/>
            <p:cNvSpPr/>
            <p:nvPr/>
          </p:nvSpPr>
          <p:spPr>
            <a:xfrm rot="16200000">
              <a:off x="1314365" y="1690300"/>
              <a:ext cx="405880" cy="184666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600" b="1" dirty="0" smtClean="0">
                  <a:latin typeface="Helvetica" panose="020B0604020202020204" pitchFamily="34" charset="0"/>
                  <a:cs typeface="Helvetica" panose="020B0604020202020204" pitchFamily="34" charset="0"/>
                </a:rPr>
                <a:t>Count</a:t>
              </a:r>
              <a:endParaRPr lang="en-US" sz="600" b="1" dirty="0">
                <a:latin typeface="Helvetica" panose="020B0604020202020204" pitchFamily="34" charset="0"/>
                <a:cs typeface="Helvetica" panose="020B0604020202020204" pitchFamily="34" charset="0"/>
              </a:endParaRPr>
            </a:p>
          </p:txBody>
        </p:sp>
      </p:grpSp>
      <p:cxnSp>
        <p:nvCxnSpPr>
          <p:cNvPr id="25" name="Straight Connector 24"/>
          <p:cNvCxnSpPr/>
          <p:nvPr/>
        </p:nvCxnSpPr>
        <p:spPr>
          <a:xfrm flipV="1">
            <a:off x="3324852" y="1344658"/>
            <a:ext cx="348384" cy="1662095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>
            <a:off x="3324852" y="4484914"/>
            <a:ext cx="348384" cy="3946343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Rectangle 39"/>
          <p:cNvSpPr/>
          <p:nvPr/>
        </p:nvSpPr>
        <p:spPr>
          <a:xfrm>
            <a:off x="1490572" y="3006753"/>
            <a:ext cx="1834280" cy="1478161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20315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46</TotalTime>
  <Words>63</Words>
  <Application>Microsoft Office PowerPoint</Application>
  <PresentationFormat>Widescreen</PresentationFormat>
  <Paragraphs>60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Helvetica</vt:lpstr>
      <vt:lpstr>Office Theme</vt:lpstr>
      <vt:lpstr>PowerPoint Presentation</vt:lpstr>
    </vt:vector>
  </TitlesOfParts>
  <Company>University of Miami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Charles Jacob, Harrys Kishore</dc:creator>
  <cp:lastModifiedBy>Charles Jacob, Harrys Kishore</cp:lastModifiedBy>
  <cp:revision>5</cp:revision>
  <dcterms:created xsi:type="dcterms:W3CDTF">2022-01-25T15:44:56Z</dcterms:created>
  <dcterms:modified xsi:type="dcterms:W3CDTF">2022-01-26T20:16:13Z</dcterms:modified>
</cp:coreProperties>
</file>