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0" r:id="rId2"/>
    <p:sldId id="257" r:id="rId3"/>
    <p:sldId id="258" r:id="rId4"/>
    <p:sldId id="259" r:id="rId5"/>
  </p:sldIdLst>
  <p:sldSz cx="12192000" cy="6858000"/>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4" d="100"/>
          <a:sy n="74" d="100"/>
        </p:scale>
        <p:origin x="56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a-I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C4EDA1F0-CCF6-4738-BF83-1D15EE6267E8}" type="datetimeFigureOut">
              <a:rPr lang="fa-IR" smtClean="0"/>
              <a:t>1442/06/13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B1042D44-B113-4147-B58E-B533A28EECE2}" type="slidenum">
              <a:rPr lang="fa-IR" smtClean="0"/>
              <a:t>‹#›</a:t>
            </a:fld>
            <a:endParaRPr lang="fa-IR"/>
          </a:p>
        </p:txBody>
      </p:sp>
    </p:spTree>
    <p:extLst>
      <p:ext uri="{BB962C8B-B14F-4D97-AF65-F5344CB8AC3E}">
        <p14:creationId xmlns:p14="http://schemas.microsoft.com/office/powerpoint/2010/main" val="2560209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C4EDA1F0-CCF6-4738-BF83-1D15EE6267E8}" type="datetimeFigureOut">
              <a:rPr lang="fa-IR" smtClean="0"/>
              <a:t>1442/06/13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B1042D44-B113-4147-B58E-B533A28EECE2}" type="slidenum">
              <a:rPr lang="fa-IR" smtClean="0"/>
              <a:t>‹#›</a:t>
            </a:fld>
            <a:endParaRPr lang="fa-IR"/>
          </a:p>
        </p:txBody>
      </p:sp>
    </p:spTree>
    <p:extLst>
      <p:ext uri="{BB962C8B-B14F-4D97-AF65-F5344CB8AC3E}">
        <p14:creationId xmlns:p14="http://schemas.microsoft.com/office/powerpoint/2010/main" val="3462639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a-I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EDA1F0-CCF6-4738-BF83-1D15EE6267E8}" type="datetimeFigureOut">
              <a:rPr lang="fa-IR" smtClean="0"/>
              <a:t>1442/06/13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B1042D44-B113-4147-B58E-B533A28EECE2}" type="slidenum">
              <a:rPr lang="fa-IR" smtClean="0"/>
              <a:t>‹#›</a:t>
            </a:fld>
            <a:endParaRPr lang="fa-IR"/>
          </a:p>
        </p:txBody>
      </p:sp>
    </p:spTree>
    <p:extLst>
      <p:ext uri="{BB962C8B-B14F-4D97-AF65-F5344CB8AC3E}">
        <p14:creationId xmlns:p14="http://schemas.microsoft.com/office/powerpoint/2010/main" val="2368494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C4EDA1F0-CCF6-4738-BF83-1D15EE6267E8}" type="datetimeFigureOut">
              <a:rPr lang="fa-IR" smtClean="0"/>
              <a:t>1442/06/13</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B1042D44-B113-4147-B58E-B533A28EECE2}" type="slidenum">
              <a:rPr lang="fa-IR" smtClean="0"/>
              <a:t>‹#›</a:t>
            </a:fld>
            <a:endParaRPr lang="fa-IR"/>
          </a:p>
        </p:txBody>
      </p:sp>
    </p:spTree>
    <p:extLst>
      <p:ext uri="{BB962C8B-B14F-4D97-AF65-F5344CB8AC3E}">
        <p14:creationId xmlns:p14="http://schemas.microsoft.com/office/powerpoint/2010/main" val="867893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a-I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C4EDA1F0-CCF6-4738-BF83-1D15EE6267E8}" type="datetimeFigureOut">
              <a:rPr lang="fa-IR" smtClean="0"/>
              <a:t>1442/06/13</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B1042D44-B113-4147-B58E-B533A28EECE2}" type="slidenum">
              <a:rPr lang="fa-IR" smtClean="0"/>
              <a:t>‹#›</a:t>
            </a:fld>
            <a:endParaRPr lang="fa-IR"/>
          </a:p>
        </p:txBody>
      </p:sp>
    </p:spTree>
    <p:extLst>
      <p:ext uri="{BB962C8B-B14F-4D97-AF65-F5344CB8AC3E}">
        <p14:creationId xmlns:p14="http://schemas.microsoft.com/office/powerpoint/2010/main" val="309389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C4EDA1F0-CCF6-4738-BF83-1D15EE6267E8}" type="datetimeFigureOut">
              <a:rPr lang="fa-IR" smtClean="0"/>
              <a:t>1442/06/13</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B1042D44-B113-4147-B58E-B533A28EECE2}" type="slidenum">
              <a:rPr lang="fa-IR" smtClean="0"/>
              <a:t>‹#›</a:t>
            </a:fld>
            <a:endParaRPr lang="fa-IR"/>
          </a:p>
        </p:txBody>
      </p:sp>
    </p:spTree>
    <p:extLst>
      <p:ext uri="{BB962C8B-B14F-4D97-AF65-F5344CB8AC3E}">
        <p14:creationId xmlns:p14="http://schemas.microsoft.com/office/powerpoint/2010/main" val="3864545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EDA1F0-CCF6-4738-BF83-1D15EE6267E8}" type="datetimeFigureOut">
              <a:rPr lang="fa-IR" smtClean="0"/>
              <a:t>1442/06/13</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B1042D44-B113-4147-B58E-B533A28EECE2}" type="slidenum">
              <a:rPr lang="fa-IR" smtClean="0"/>
              <a:t>‹#›</a:t>
            </a:fld>
            <a:endParaRPr lang="fa-IR"/>
          </a:p>
        </p:txBody>
      </p:sp>
    </p:spTree>
    <p:extLst>
      <p:ext uri="{BB962C8B-B14F-4D97-AF65-F5344CB8AC3E}">
        <p14:creationId xmlns:p14="http://schemas.microsoft.com/office/powerpoint/2010/main" val="114771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DA1F0-CCF6-4738-BF83-1D15EE6267E8}" type="datetimeFigureOut">
              <a:rPr lang="fa-IR" smtClean="0"/>
              <a:t>1442/06/13</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B1042D44-B113-4147-B58E-B533A28EECE2}" type="slidenum">
              <a:rPr lang="fa-IR" smtClean="0"/>
              <a:t>‹#›</a:t>
            </a:fld>
            <a:endParaRPr lang="fa-IR"/>
          </a:p>
        </p:txBody>
      </p:sp>
    </p:spTree>
    <p:extLst>
      <p:ext uri="{BB962C8B-B14F-4D97-AF65-F5344CB8AC3E}">
        <p14:creationId xmlns:p14="http://schemas.microsoft.com/office/powerpoint/2010/main" val="230290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DA1F0-CCF6-4738-BF83-1D15EE6267E8}" type="datetimeFigureOut">
              <a:rPr lang="fa-IR" smtClean="0"/>
              <a:t>1442/06/13</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B1042D44-B113-4147-B58E-B533A28EECE2}" type="slidenum">
              <a:rPr lang="fa-IR" smtClean="0"/>
              <a:t>‹#›</a:t>
            </a:fld>
            <a:endParaRPr lang="fa-IR"/>
          </a:p>
        </p:txBody>
      </p:sp>
    </p:spTree>
    <p:extLst>
      <p:ext uri="{BB962C8B-B14F-4D97-AF65-F5344CB8AC3E}">
        <p14:creationId xmlns:p14="http://schemas.microsoft.com/office/powerpoint/2010/main" val="3122249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C4EDA1F0-CCF6-4738-BF83-1D15EE6267E8}" type="datetimeFigureOut">
              <a:rPr lang="fa-IR" smtClean="0"/>
              <a:t>1442/06/13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B1042D44-B113-4147-B58E-B533A28EECE2}" type="slidenum">
              <a:rPr lang="fa-IR" smtClean="0"/>
              <a:t>‹#›</a:t>
            </a:fld>
            <a:endParaRPr lang="fa-IR"/>
          </a:p>
        </p:txBody>
      </p:sp>
    </p:spTree>
    <p:extLst>
      <p:ext uri="{BB962C8B-B14F-4D97-AF65-F5344CB8AC3E}">
        <p14:creationId xmlns:p14="http://schemas.microsoft.com/office/powerpoint/2010/main" val="1805092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C4EDA1F0-CCF6-4738-BF83-1D15EE6267E8}" type="datetimeFigureOut">
              <a:rPr lang="fa-IR" smtClean="0"/>
              <a:t>1442/06/13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B1042D44-B113-4147-B58E-B533A28EECE2}" type="slidenum">
              <a:rPr lang="fa-IR" smtClean="0"/>
              <a:t>‹#›</a:t>
            </a:fld>
            <a:endParaRPr lang="fa-IR"/>
          </a:p>
        </p:txBody>
      </p:sp>
    </p:spTree>
    <p:extLst>
      <p:ext uri="{BB962C8B-B14F-4D97-AF65-F5344CB8AC3E}">
        <p14:creationId xmlns:p14="http://schemas.microsoft.com/office/powerpoint/2010/main" val="4045342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4EDA1F0-CCF6-4738-BF83-1D15EE6267E8}" type="datetimeFigureOut">
              <a:rPr lang="fa-IR" smtClean="0"/>
              <a:t>1442/06/13</a:t>
            </a:fld>
            <a:endParaRPr lang="fa-I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1042D44-B113-4147-B58E-B533A28EECE2}" type="slidenum">
              <a:rPr lang="fa-IR" smtClean="0"/>
              <a:t>‹#›</a:t>
            </a:fld>
            <a:endParaRPr lang="fa-IR"/>
          </a:p>
        </p:txBody>
      </p:sp>
    </p:spTree>
    <p:extLst>
      <p:ext uri="{BB962C8B-B14F-4D97-AF65-F5344CB8AC3E}">
        <p14:creationId xmlns:p14="http://schemas.microsoft.com/office/powerpoint/2010/main" val="4245187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28320" y="812800"/>
            <a:ext cx="10825480" cy="5364163"/>
          </a:xfrm>
        </p:spPr>
        <p:txBody>
          <a:bodyPr>
            <a:normAutofit/>
          </a:bodyPr>
          <a:lstStyle/>
          <a:p>
            <a:pPr marL="0" marR="0" indent="0" algn="ctr">
              <a:lnSpc>
                <a:spcPct val="150000"/>
              </a:lnSpc>
              <a:spcBef>
                <a:spcPts val="0"/>
              </a:spcBef>
              <a:spcAft>
                <a:spcPts val="800"/>
              </a:spcAft>
              <a:buNone/>
            </a:pPr>
            <a:r>
              <a:rPr lang="en-US" b="1" dirty="0">
                <a:latin typeface="Times New Roman" panose="02020603050405020304" pitchFamily="18" charset="0"/>
                <a:ea typeface="Calibri" panose="020F0502020204030204" pitchFamily="34" charset="0"/>
                <a:cs typeface="Arial" panose="020B0604020202020204" pitchFamily="34" charset="0"/>
              </a:rPr>
              <a:t>Cytoplasmic Expression of DCLK1-S, a Novel DCLK1 Isoform, Is Associated with Tumor Aggressiveness and Worse Disease-Specific Survival in Colorectal </a:t>
            </a:r>
            <a:r>
              <a:rPr lang="en-US" b="1" dirty="0" smtClean="0">
                <a:latin typeface="Times New Roman" panose="02020603050405020304" pitchFamily="18" charset="0"/>
                <a:ea typeface="Calibri" panose="020F0502020204030204" pitchFamily="34" charset="0"/>
                <a:cs typeface="Arial" panose="020B0604020202020204" pitchFamily="34" charset="0"/>
              </a:rPr>
              <a:t>Cancer</a:t>
            </a:r>
          </a:p>
          <a:p>
            <a:pPr marL="0" marR="0" indent="0" algn="ctr">
              <a:lnSpc>
                <a:spcPct val="150000"/>
              </a:lnSpc>
              <a:spcBef>
                <a:spcPts val="0"/>
              </a:spcBef>
              <a:spcAft>
                <a:spcPts val="800"/>
              </a:spcAft>
              <a:buNone/>
            </a:pPr>
            <a:endParaRPr lang="en-US" sz="2000" dirty="0">
              <a:latin typeface="Calibri" panose="020F0502020204030204" pitchFamily="34" charset="0"/>
              <a:ea typeface="Calibri" panose="020F0502020204030204" pitchFamily="34" charset="0"/>
              <a:cs typeface="Arial" panose="020B0604020202020204" pitchFamily="34" charset="0"/>
            </a:endParaRPr>
          </a:p>
          <a:p>
            <a:pPr marL="0" marR="0" indent="0" algn="ctr">
              <a:lnSpc>
                <a:spcPct val="150000"/>
              </a:lnSpc>
              <a:spcBef>
                <a:spcPts val="0"/>
              </a:spcBef>
              <a:spcAft>
                <a:spcPts val="800"/>
              </a:spcAft>
              <a:buNone/>
            </a:pPr>
            <a:r>
              <a:rPr lang="en-US" sz="2400" b="1" dirty="0" smtClean="0">
                <a:latin typeface="Times New Roman" panose="02020603050405020304" pitchFamily="18" charset="0"/>
                <a:ea typeface="Calibri" panose="020F0502020204030204" pitchFamily="34" charset="0"/>
                <a:cs typeface="Arial" panose="020B0604020202020204" pitchFamily="34" charset="0"/>
              </a:rPr>
              <a:t>Elham </a:t>
            </a:r>
            <a:r>
              <a:rPr lang="en-US" sz="2400" b="1" dirty="0">
                <a:latin typeface="Times New Roman" panose="02020603050405020304" pitchFamily="18" charset="0"/>
                <a:ea typeface="Calibri" panose="020F0502020204030204" pitchFamily="34" charset="0"/>
                <a:cs typeface="Arial" panose="020B0604020202020204" pitchFamily="34" charset="0"/>
              </a:rPr>
              <a:t>Kalantari</a:t>
            </a:r>
            <a:r>
              <a:rPr lang="en-US" sz="2400" b="1" baseline="30000" dirty="0">
                <a:latin typeface="Times New Roman" panose="02020603050405020304" pitchFamily="18" charset="0"/>
                <a:ea typeface="Calibri" panose="020F0502020204030204" pitchFamily="34" charset="0"/>
                <a:cs typeface="Arial" panose="020B0604020202020204" pitchFamily="34" charset="0"/>
              </a:rPr>
              <a:t>1</a:t>
            </a:r>
            <a:r>
              <a:rPr lang="en-US" sz="2400" b="1" dirty="0">
                <a:latin typeface="Times New Roman" panose="02020603050405020304" pitchFamily="18" charset="0"/>
                <a:ea typeface="Calibri" panose="020F0502020204030204" pitchFamily="34" charset="0"/>
                <a:cs typeface="Arial" panose="020B0604020202020204" pitchFamily="34" charset="0"/>
              </a:rPr>
              <a:t>, </a:t>
            </a:r>
            <a:r>
              <a:rPr lang="en-US" sz="2400" b="1" dirty="0" err="1">
                <a:latin typeface="Times New Roman" panose="02020603050405020304" pitchFamily="18" charset="0"/>
                <a:ea typeface="Calibri" panose="020F0502020204030204" pitchFamily="34" charset="0"/>
                <a:cs typeface="Arial" panose="020B0604020202020204" pitchFamily="34" charset="0"/>
              </a:rPr>
              <a:t>Roya</a:t>
            </a:r>
            <a:r>
              <a:rPr lang="en-US" sz="2400" b="1" dirty="0">
                <a:latin typeface="Times New Roman" panose="02020603050405020304" pitchFamily="18" charset="0"/>
                <a:ea typeface="Calibri" panose="020F0502020204030204" pitchFamily="34" charset="0"/>
                <a:cs typeface="Arial" panose="020B0604020202020204" pitchFamily="34" charset="0"/>
              </a:rPr>
              <a:t> </a:t>
            </a:r>
            <a:r>
              <a:rPr lang="en-US" sz="2400" b="1" dirty="0" err="1">
                <a:latin typeface="Times New Roman" panose="02020603050405020304" pitchFamily="18" charset="0"/>
                <a:ea typeface="Calibri" panose="020F0502020204030204" pitchFamily="34" charset="0"/>
                <a:cs typeface="Arial" panose="020B0604020202020204" pitchFamily="34" charset="0"/>
              </a:rPr>
              <a:t>Ghods</a:t>
            </a:r>
            <a:r>
              <a:rPr lang="en-US" sz="2400" b="1" dirty="0">
                <a:latin typeface="Times New Roman" panose="02020603050405020304" pitchFamily="18" charset="0"/>
                <a:ea typeface="Calibri" panose="020F0502020204030204" pitchFamily="34" charset="0"/>
                <a:cs typeface="Arial" panose="020B0604020202020204" pitchFamily="34" charset="0"/>
              </a:rPr>
              <a:t>*</a:t>
            </a:r>
            <a:r>
              <a:rPr lang="en-US" sz="2400" b="1" baseline="30000" dirty="0">
                <a:latin typeface="Times New Roman" panose="02020603050405020304" pitchFamily="18" charset="0"/>
                <a:ea typeface="Calibri" panose="020F0502020204030204" pitchFamily="34" charset="0"/>
                <a:cs typeface="Arial" panose="020B0604020202020204" pitchFamily="34" charset="0"/>
              </a:rPr>
              <a:t>1,2</a:t>
            </a:r>
            <a:r>
              <a:rPr lang="en-US" sz="2400" b="1" dirty="0">
                <a:latin typeface="Times New Roman" panose="02020603050405020304" pitchFamily="18" charset="0"/>
                <a:ea typeface="Calibri" panose="020F0502020204030204" pitchFamily="34" charset="0"/>
                <a:cs typeface="Arial" panose="020B0604020202020204" pitchFamily="34" charset="0"/>
              </a:rPr>
              <a:t>, </a:t>
            </a:r>
            <a:r>
              <a:rPr lang="en-US" sz="2400" b="1" dirty="0" err="1">
                <a:latin typeface="Times New Roman" panose="02020603050405020304" pitchFamily="18" charset="0"/>
                <a:ea typeface="Calibri" panose="020F0502020204030204" pitchFamily="34" charset="0"/>
                <a:cs typeface="Arial" panose="020B0604020202020204" pitchFamily="34" charset="0"/>
              </a:rPr>
              <a:t>Leili</a:t>
            </a:r>
            <a:r>
              <a:rPr lang="en-US" sz="2400" b="1" dirty="0">
                <a:latin typeface="Times New Roman" panose="02020603050405020304" pitchFamily="18" charset="0"/>
                <a:ea typeface="Calibri" panose="020F0502020204030204" pitchFamily="34" charset="0"/>
                <a:cs typeface="Arial" panose="020B0604020202020204" pitchFamily="34" charset="0"/>
              </a:rPr>
              <a:t> </a:t>
            </a:r>
            <a:r>
              <a:rPr lang="en-US" sz="2400" b="1" dirty="0" err="1">
                <a:latin typeface="Times New Roman" panose="02020603050405020304" pitchFamily="18" charset="0"/>
                <a:ea typeface="Calibri" panose="020F0502020204030204" pitchFamily="34" charset="0"/>
                <a:cs typeface="Arial" panose="020B0604020202020204" pitchFamily="34" charset="0"/>
              </a:rPr>
              <a:t>Saeednejad</a:t>
            </a:r>
            <a:r>
              <a:rPr lang="en-US" sz="2400" b="1" dirty="0">
                <a:latin typeface="Times New Roman" panose="02020603050405020304" pitchFamily="18" charset="0"/>
                <a:ea typeface="Calibri" panose="020F0502020204030204" pitchFamily="34" charset="0"/>
                <a:cs typeface="Arial" panose="020B0604020202020204" pitchFamily="34" charset="0"/>
              </a:rPr>
              <a:t> Zanjani</a:t>
            </a:r>
            <a:r>
              <a:rPr lang="en-US" sz="2400" b="1" baseline="30000" dirty="0">
                <a:latin typeface="Times New Roman" panose="02020603050405020304" pitchFamily="18" charset="0"/>
                <a:ea typeface="Calibri" panose="020F0502020204030204" pitchFamily="34" charset="0"/>
                <a:cs typeface="Arial" panose="020B0604020202020204" pitchFamily="34" charset="0"/>
              </a:rPr>
              <a:t>1</a:t>
            </a:r>
            <a:r>
              <a:rPr lang="en-US" sz="2400" b="1" dirty="0">
                <a:latin typeface="Times New Roman" panose="02020603050405020304" pitchFamily="18" charset="0"/>
                <a:ea typeface="Calibri" panose="020F0502020204030204" pitchFamily="34" charset="0"/>
                <a:cs typeface="Arial" panose="020B0604020202020204" pitchFamily="34" charset="0"/>
              </a:rPr>
              <a:t>, </a:t>
            </a:r>
            <a:r>
              <a:rPr lang="en-US" sz="2400" b="1" dirty="0" err="1">
                <a:latin typeface="Times New Roman" panose="02020603050405020304" pitchFamily="18" charset="0"/>
                <a:ea typeface="Calibri" panose="020F0502020204030204" pitchFamily="34" charset="0"/>
                <a:cs typeface="Arial" panose="020B0604020202020204" pitchFamily="34" charset="0"/>
              </a:rPr>
              <a:t>Mandana</a:t>
            </a:r>
            <a:r>
              <a:rPr lang="en-US" sz="2400" b="1" dirty="0">
                <a:latin typeface="Times New Roman" panose="02020603050405020304" pitchFamily="18" charset="0"/>
                <a:ea typeface="Calibri" panose="020F0502020204030204" pitchFamily="34" charset="0"/>
                <a:cs typeface="Arial" panose="020B0604020202020204" pitchFamily="34" charset="0"/>
              </a:rPr>
              <a:t> Rahimi</a:t>
            </a:r>
            <a:r>
              <a:rPr lang="en-US" sz="2400" b="1" baseline="30000" dirty="0">
                <a:latin typeface="Times New Roman" panose="02020603050405020304" pitchFamily="18" charset="0"/>
                <a:ea typeface="Calibri" panose="020F0502020204030204" pitchFamily="34" charset="0"/>
                <a:cs typeface="Arial" panose="020B0604020202020204" pitchFamily="34" charset="0"/>
              </a:rPr>
              <a:t>3</a:t>
            </a:r>
            <a:r>
              <a:rPr lang="en-US" sz="2400" b="1" dirty="0">
                <a:latin typeface="Times New Roman" panose="02020603050405020304" pitchFamily="18" charset="0"/>
                <a:ea typeface="Calibri" panose="020F0502020204030204" pitchFamily="34" charset="0"/>
                <a:cs typeface="Arial" panose="020B0604020202020204" pitchFamily="34" charset="0"/>
              </a:rPr>
              <a:t>, Leila Eini</a:t>
            </a:r>
            <a:r>
              <a:rPr lang="en-US" sz="2400" b="1" baseline="30000" dirty="0">
                <a:latin typeface="Times New Roman" panose="02020603050405020304" pitchFamily="18" charset="0"/>
                <a:ea typeface="Calibri" panose="020F0502020204030204" pitchFamily="34" charset="0"/>
                <a:cs typeface="Arial" panose="020B0604020202020204" pitchFamily="34" charset="0"/>
              </a:rPr>
              <a:t>1,5</a:t>
            </a:r>
            <a:r>
              <a:rPr lang="en-US" sz="2400" b="1" dirty="0">
                <a:latin typeface="Times New Roman" panose="02020603050405020304" pitchFamily="18" charset="0"/>
                <a:ea typeface="Calibri" panose="020F0502020204030204" pitchFamily="34" charset="0"/>
                <a:cs typeface="Arial" panose="020B0604020202020204" pitchFamily="34" charset="0"/>
              </a:rPr>
              <a:t>, </a:t>
            </a:r>
            <a:r>
              <a:rPr lang="en-US" sz="2400" b="1" dirty="0" err="1">
                <a:latin typeface="Times New Roman" panose="02020603050405020304" pitchFamily="18" charset="0"/>
                <a:ea typeface="Calibri" panose="020F0502020204030204" pitchFamily="34" charset="0"/>
                <a:cs typeface="Arial" panose="020B0604020202020204" pitchFamily="34" charset="0"/>
              </a:rPr>
              <a:t>Mahdieh</a:t>
            </a:r>
            <a:r>
              <a:rPr lang="en-US" sz="2400" b="1" dirty="0">
                <a:latin typeface="Times New Roman" panose="02020603050405020304" pitchFamily="18" charset="0"/>
                <a:ea typeface="Calibri" panose="020F0502020204030204" pitchFamily="34" charset="0"/>
                <a:cs typeface="Arial" panose="020B0604020202020204" pitchFamily="34" charset="0"/>
              </a:rPr>
              <a:t> Razmi</a:t>
            </a:r>
            <a:r>
              <a:rPr lang="en-US" sz="2400" b="1" baseline="30000" dirty="0">
                <a:latin typeface="Times New Roman" panose="02020603050405020304" pitchFamily="18" charset="0"/>
                <a:ea typeface="Calibri" panose="020F0502020204030204" pitchFamily="34" charset="0"/>
                <a:cs typeface="Arial" panose="020B0604020202020204" pitchFamily="34" charset="0"/>
              </a:rPr>
              <a:t>1</a:t>
            </a:r>
            <a:r>
              <a:rPr lang="en-US" sz="2400" b="1" dirty="0">
                <a:latin typeface="Times New Roman" panose="02020603050405020304" pitchFamily="18" charset="0"/>
                <a:ea typeface="Calibri" panose="020F0502020204030204" pitchFamily="34" charset="0"/>
                <a:cs typeface="Arial" panose="020B0604020202020204" pitchFamily="34" charset="0"/>
              </a:rPr>
              <a:t>, Mohsen Asadi-Lari</a:t>
            </a:r>
            <a:r>
              <a:rPr lang="en-US" sz="2400" b="1" baseline="30000" dirty="0">
                <a:latin typeface="Times New Roman" panose="02020603050405020304" pitchFamily="18" charset="0"/>
                <a:ea typeface="Calibri" panose="020F0502020204030204" pitchFamily="34" charset="0"/>
                <a:cs typeface="Arial" panose="020B0604020202020204" pitchFamily="34" charset="0"/>
              </a:rPr>
              <a:t>1, 4</a:t>
            </a:r>
            <a:r>
              <a:rPr lang="en-US" sz="2400" b="1" dirty="0">
                <a:latin typeface="Times New Roman" panose="02020603050405020304" pitchFamily="18" charset="0"/>
                <a:ea typeface="Calibri" panose="020F0502020204030204" pitchFamily="34" charset="0"/>
                <a:cs typeface="Arial" panose="020B0604020202020204" pitchFamily="34" charset="0"/>
              </a:rPr>
              <a:t>, Zahra </a:t>
            </a:r>
            <a:r>
              <a:rPr lang="en-US" sz="2400" b="1" dirty="0" err="1">
                <a:latin typeface="Times New Roman" panose="02020603050405020304" pitchFamily="18" charset="0"/>
                <a:ea typeface="Calibri" panose="020F0502020204030204" pitchFamily="34" charset="0"/>
                <a:cs typeface="Arial" panose="020B0604020202020204" pitchFamily="34" charset="0"/>
              </a:rPr>
              <a:t>Madjd</a:t>
            </a:r>
            <a:r>
              <a:rPr lang="en-US" sz="2400" b="1" dirty="0">
                <a:latin typeface="Times New Roman" panose="02020603050405020304" pitchFamily="18" charset="0"/>
                <a:ea typeface="Calibri" panose="020F0502020204030204" pitchFamily="34" charset="0"/>
                <a:cs typeface="Arial" panose="020B0604020202020204" pitchFamily="34" charset="0"/>
              </a:rPr>
              <a:t>*</a:t>
            </a:r>
            <a:r>
              <a:rPr lang="en-US" sz="2400" b="1" baseline="30000" dirty="0">
                <a:latin typeface="Times New Roman" panose="02020603050405020304" pitchFamily="18" charset="0"/>
                <a:ea typeface="Calibri" panose="020F0502020204030204" pitchFamily="34" charset="0"/>
                <a:cs typeface="Arial" panose="020B0604020202020204" pitchFamily="34" charset="0"/>
              </a:rPr>
              <a:t>1, 2</a:t>
            </a:r>
            <a:endParaRPr lang="en-US" sz="24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9742302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652" y="197700"/>
            <a:ext cx="10922194" cy="2300802"/>
          </a:xfrm>
        </p:spPr>
        <p:txBody>
          <a:bodyPr>
            <a:noAutofit/>
          </a:bodyPr>
          <a:lstStyle/>
          <a:p>
            <a:pPr algn="just" rtl="0"/>
            <a:r>
              <a:rPr lang="en-US" sz="2000" dirty="0" smtClean="0"/>
              <a:t>Supplementary figure 1- Reactivity assessment of </a:t>
            </a:r>
            <a:r>
              <a:rPr lang="en-US" sz="2000" dirty="0"/>
              <a:t>peptide conjugation by </a:t>
            </a:r>
            <a:r>
              <a:rPr lang="en-US" sz="2000" dirty="0" smtClean="0"/>
              <a:t>SDS-PAGE and puriﬁed </a:t>
            </a:r>
            <a:r>
              <a:rPr lang="en-US" sz="2000" dirty="0" smtClean="0"/>
              <a:t>anti-DCLK1-S specific </a:t>
            </a:r>
            <a:r>
              <a:rPr lang="en-US" sz="2000" dirty="0" smtClean="0"/>
              <a:t>polyclonal </a:t>
            </a:r>
            <a:r>
              <a:rPr lang="en-US" sz="2000" dirty="0" err="1" smtClean="0"/>
              <a:t>Ab</a:t>
            </a:r>
            <a:r>
              <a:rPr lang="en-US" sz="2000" dirty="0" smtClean="0"/>
              <a:t> by </a:t>
            </a:r>
            <a:r>
              <a:rPr lang="en-US" sz="2000" smtClean="0"/>
              <a:t>indirect </a:t>
            </a:r>
            <a:r>
              <a:rPr lang="en-US" sz="2000" smtClean="0"/>
              <a:t>ELISA. </a:t>
            </a:r>
            <a:r>
              <a:rPr lang="en-US" sz="2000" dirty="0" smtClean="0"/>
              <a:t>(A) </a:t>
            </a:r>
            <a:r>
              <a:rPr lang="en-US" sz="2000" dirty="0"/>
              <a:t>BSA-linker (lane 1) and BSA-conjugated peptide (lane 2) were electrophoresed on SDS-PAGE gel to assess conjugation </a:t>
            </a:r>
            <a:r>
              <a:rPr lang="en-US" sz="2000" dirty="0" smtClean="0"/>
              <a:t>efficacy. </a:t>
            </a:r>
            <a:r>
              <a:rPr lang="en-US" sz="2000" dirty="0" smtClean="0"/>
              <a:t>(</a:t>
            </a:r>
            <a:r>
              <a:rPr lang="en-US" sz="2000" dirty="0" smtClean="0"/>
              <a:t>B</a:t>
            </a:r>
            <a:r>
              <a:rPr lang="en-US" sz="2000" dirty="0"/>
              <a:t>) Puriﬁed antibodies were serially diluted on a peptide-coated </a:t>
            </a:r>
            <a:r>
              <a:rPr lang="en-US" sz="2000" dirty="0" smtClean="0"/>
              <a:t>plate. </a:t>
            </a:r>
            <a:r>
              <a:rPr lang="en-US" sz="2000" dirty="0" smtClean="0"/>
              <a:t>Protein ladder was cropped from different part of the same gel that demonstrated either </a:t>
            </a:r>
            <a:r>
              <a:rPr lang="en-US" sz="2000" dirty="0"/>
              <a:t>with dividing lines or  </a:t>
            </a:r>
            <a:r>
              <a:rPr lang="en-US" sz="2000" dirty="0" smtClean="0"/>
              <a:t>white space. </a:t>
            </a:r>
            <a:br>
              <a:rPr lang="en-US" sz="2000" dirty="0" smtClean="0"/>
            </a:br>
            <a:endParaRPr lang="fa-IR" sz="20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5550" y="2210594"/>
            <a:ext cx="7200900" cy="3581400"/>
          </a:xfrm>
        </p:spPr>
      </p:pic>
    </p:spTree>
    <p:extLst>
      <p:ext uri="{BB962C8B-B14F-4D97-AF65-F5344CB8AC3E}">
        <p14:creationId xmlns:p14="http://schemas.microsoft.com/office/powerpoint/2010/main" val="21057365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rtl="0"/>
            <a:r>
              <a:rPr lang="en-US" sz="2000" dirty="0" smtClean="0"/>
              <a:t>Supplementary figure 2- </a:t>
            </a:r>
            <a:r>
              <a:rPr lang="en-US" sz="2000" dirty="0" err="1" smtClean="0"/>
              <a:t>Immunohistochemical</a:t>
            </a:r>
            <a:r>
              <a:rPr lang="en-US" sz="2000" dirty="0" smtClean="0"/>
              <a:t> staining of DCLK1-S in tumor and normal testis, ovary , and skin tissues. (A) Normal testis, (B) normal ovary, (C) normal skin, (D) testis tumor, (E) ovarian cancer, and (F) squamous cell carcinoma (SCC) tissue( </a:t>
            </a:r>
            <a:r>
              <a:rPr lang="en-US" sz="2000" dirty="0"/>
              <a:t>I</a:t>
            </a:r>
            <a:r>
              <a:rPr lang="en-US" sz="2000" dirty="0" smtClean="0"/>
              <a:t>mages were taken at 200x magnification).</a:t>
            </a:r>
            <a:endParaRPr lang="fa-IR" sz="20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75788" y="1825625"/>
            <a:ext cx="7240424" cy="4351338"/>
          </a:xfrm>
        </p:spPr>
      </p:pic>
    </p:spTree>
    <p:extLst>
      <p:ext uri="{BB962C8B-B14F-4D97-AF65-F5344CB8AC3E}">
        <p14:creationId xmlns:p14="http://schemas.microsoft.com/office/powerpoint/2010/main" val="2318914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6938" y="0"/>
            <a:ext cx="11255062" cy="3099292"/>
          </a:xfrm>
        </p:spPr>
        <p:txBody>
          <a:bodyPr>
            <a:normAutofit/>
          </a:bodyPr>
          <a:lstStyle/>
          <a:p>
            <a:pPr algn="l"/>
            <a:r>
              <a:rPr lang="en-US" sz="2000" dirty="0" smtClean="0"/>
              <a:t>Supplementary figure 3- The comparison staining of colorectal cancer with DCLK1-S, and DCLK1-L/S antibody. A &amp; B) anti-DCLK1-L/S commercial antibody (Ab31704), and C &amp; D) anti-DCLK1-S home-made antibody. There was similar </a:t>
            </a:r>
            <a:r>
              <a:rPr lang="en-US" sz="2000" dirty="0" err="1" smtClean="0"/>
              <a:t>immunoreactivity</a:t>
            </a:r>
            <a:r>
              <a:rPr lang="en-US" sz="2000" dirty="0" smtClean="0"/>
              <a:t> of </a:t>
            </a:r>
            <a:r>
              <a:rPr lang="en-US" sz="2000" smtClean="0"/>
              <a:t>anti-DCLK1-S and </a:t>
            </a:r>
            <a:r>
              <a:rPr lang="en-US" sz="2000" dirty="0" smtClean="0"/>
              <a:t>anti-DCLK1-L/S antibody. Image magnification; 100X and 200X</a:t>
            </a:r>
            <a:endParaRPr lang="fa-IR" sz="20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51227" y="2211991"/>
            <a:ext cx="4838032" cy="4351338"/>
          </a:xfrm>
        </p:spPr>
      </p:pic>
    </p:spTree>
    <p:extLst>
      <p:ext uri="{BB962C8B-B14F-4D97-AF65-F5344CB8AC3E}">
        <p14:creationId xmlns:p14="http://schemas.microsoft.com/office/powerpoint/2010/main" val="18248993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623</TotalTime>
  <Words>248</Words>
  <Application>Microsoft Office PowerPoint</Application>
  <PresentationFormat>Widescreen</PresentationFormat>
  <Paragraphs>6</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Times New Roman</vt:lpstr>
      <vt:lpstr>Office Theme</vt:lpstr>
      <vt:lpstr>PowerPoint Presentation</vt:lpstr>
      <vt:lpstr>Supplementary figure 1- Reactivity assessment of peptide conjugation by SDS-PAGE and puriﬁed anti-DCLK1-S specific polyclonal Ab by indirect ELISA. (A) BSA-linker (lane 1) and BSA-conjugated peptide (lane 2) were electrophoresed on SDS-PAGE gel to assess conjugation efficacy. (B) Puriﬁed antibodies were serially diluted on a peptide-coated plate. Protein ladder was cropped from different part of the same gel that demonstrated either with dividing lines or  white space.  </vt:lpstr>
      <vt:lpstr>Supplementary figure 2- Immunohistochemical staining of DCLK1-S in tumor and normal testis, ovary , and skin tissues. (A) Normal testis, (B) normal ovary, (C) normal skin, (D) testis tumor, (E) ovarian cancer, and (F) squamous cell carcinoma (SCC) tissue( Images were taken at 200x magnification).</vt:lpstr>
      <vt:lpstr>Supplementary figure 3- The comparison staining of colorectal cancer with DCLK1-S, and DCLK1-L/S antibody. A &amp; B) anti-DCLK1-L/S commercial antibody (Ab31704), and C &amp; D) anti-DCLK1-S home-made antibody. There was similar immunoreactivity of anti-DCLK1-S and anti-DCLK1-L/S antibody. Image magnification; 100X and 200X</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Supplementry figure 1-  Titration of anti-DCLK1-S polyclonal antibody in immunized rabbit serum by indirect ELISA.  Immunized serum was serially titrated on a peptide-coated plate.</dc:title>
  <dc:creator>Babak</dc:creator>
  <cp:lastModifiedBy>Elham Kalantari</cp:lastModifiedBy>
  <cp:revision>28</cp:revision>
  <dcterms:created xsi:type="dcterms:W3CDTF">2020-11-02T19:08:45Z</dcterms:created>
  <dcterms:modified xsi:type="dcterms:W3CDTF">2021-01-26T10:12:03Z</dcterms:modified>
</cp:coreProperties>
</file>