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141952-46E8-4B45-B005-4FA1664A33B7}" v="1" dt="2020-12-23T06:57:35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88194" autoAdjust="0"/>
  </p:normalViewPr>
  <p:slideViewPr>
    <p:cSldViewPr snapToGrid="0" snapToObjects="1">
      <p:cViewPr varScale="1">
        <p:scale>
          <a:sx n="79" d="100"/>
          <a:sy n="79" d="100"/>
        </p:scale>
        <p:origin x="22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 Hanson" userId="d0a077e0-a93f-4e01-8310-8c1245c14d30" providerId="ADAL" clId="{04141952-46E8-4B45-B005-4FA1664A33B7}"/>
    <pc:docChg chg="custSel modSld">
      <pc:chgData name="Ele Hanson" userId="d0a077e0-a93f-4e01-8310-8c1245c14d30" providerId="ADAL" clId="{04141952-46E8-4B45-B005-4FA1664A33B7}" dt="2020-12-23T07:07:23.590" v="92" actId="20577"/>
      <pc:docMkLst>
        <pc:docMk/>
      </pc:docMkLst>
      <pc:sldChg chg="modSp">
        <pc:chgData name="Ele Hanson" userId="d0a077e0-a93f-4e01-8310-8c1245c14d30" providerId="ADAL" clId="{04141952-46E8-4B45-B005-4FA1664A33B7}" dt="2020-12-23T07:07:23.590" v="92" actId="20577"/>
        <pc:sldMkLst>
          <pc:docMk/>
          <pc:sldMk cId="1825611823" sldId="257"/>
        </pc:sldMkLst>
        <pc:spChg chg="mod">
          <ac:chgData name="Ele Hanson" userId="d0a077e0-a93f-4e01-8310-8c1245c14d30" providerId="ADAL" clId="{04141952-46E8-4B45-B005-4FA1664A33B7}" dt="2020-12-23T07:07:16.124" v="87" actId="20577"/>
          <ac:spMkLst>
            <pc:docMk/>
            <pc:sldMk cId="1825611823" sldId="257"/>
            <ac:spMk id="22" creationId="{00000000-0000-0000-0000-000000000000}"/>
          </ac:spMkLst>
        </pc:spChg>
        <pc:spChg chg="mod">
          <ac:chgData name="Ele Hanson" userId="d0a077e0-a93f-4e01-8310-8c1245c14d30" providerId="ADAL" clId="{04141952-46E8-4B45-B005-4FA1664A33B7}" dt="2020-12-23T07:07:23.590" v="92" actId="20577"/>
          <ac:spMkLst>
            <pc:docMk/>
            <pc:sldMk cId="1825611823" sldId="257"/>
            <ac:spMk id="27" creationId="{00000000-0000-0000-0000-000000000000}"/>
          </ac:spMkLst>
        </pc:spChg>
        <pc:spChg chg="mod">
          <ac:chgData name="Ele Hanson" userId="d0a077e0-a93f-4e01-8310-8c1245c14d30" providerId="ADAL" clId="{04141952-46E8-4B45-B005-4FA1664A33B7}" dt="2020-12-23T07:07:10.647" v="80" actId="20577"/>
          <ac:spMkLst>
            <pc:docMk/>
            <pc:sldMk cId="1825611823" sldId="257"/>
            <ac:spMk id="57" creationId="{7839D797-3667-B34E-871F-BCCEB3836E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907C7-7ED5-4245-AAA3-DB15B630505F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14CB9-849C-9641-AB64-61BF116CCA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45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3B193-1D54-784D-ABCC-9C9F72D65F45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05BDA-2B2C-F049-8A6C-B888E34DC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8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6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9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4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9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7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2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69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6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755BD-43DA-7842-8A59-C06AD991FA9C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7C7F6-6A7A-6146-99AD-88FEF7D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1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599823" y="1193740"/>
            <a:ext cx="8293459" cy="4470519"/>
            <a:chOff x="698146" y="1059144"/>
            <a:chExt cx="8293459" cy="4470519"/>
          </a:xfrm>
        </p:grpSpPr>
        <p:grpSp>
          <p:nvGrpSpPr>
            <p:cNvPr id="2" name="Group 1"/>
            <p:cNvGrpSpPr/>
            <p:nvPr/>
          </p:nvGrpSpPr>
          <p:grpSpPr>
            <a:xfrm>
              <a:off x="698146" y="1071396"/>
              <a:ext cx="8016703" cy="3904336"/>
              <a:chOff x="128928" y="717014"/>
              <a:chExt cx="8016703" cy="3904336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28928" y="1972192"/>
                <a:ext cx="1590766" cy="185449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400" dirty="0">
                    <a:solidFill>
                      <a:schemeClr val="tx1"/>
                    </a:solidFill>
                  </a:rPr>
                  <a:t>Unselected pregnant women seeking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antenatal care at the Women’s Clinic University of Tartu during March 2013-August 2015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587085" y="2416038"/>
                <a:ext cx="945830" cy="8524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rIns="36000"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Pregnancy confirmation visit:  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CA, B, Q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385457" y="2756312"/>
                <a:ext cx="769349" cy="8349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rIns="36000"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I trim screening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visit: 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CA, B, US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336127" y="2881157"/>
                <a:ext cx="803601" cy="8349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dirty="0" err="1">
                    <a:solidFill>
                      <a:schemeClr val="tx1"/>
                    </a:solidFill>
                  </a:rPr>
                  <a:t>Antenatalvisit</a:t>
                </a:r>
                <a:r>
                  <a:rPr lang="en-US" sz="1200" dirty="0">
                    <a:solidFill>
                      <a:schemeClr val="tx1"/>
                    </a:solidFill>
                  </a:rPr>
                  <a:t>(s):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CA; B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173277" y="2873237"/>
                <a:ext cx="978628" cy="9534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Fetal position assessment: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CA; B, Q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990844" y="3039692"/>
                <a:ext cx="1154787" cy="15739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Delivery plan &amp; fetal health: CA</a:t>
                </a: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378361" y="3994842"/>
                <a:ext cx="5622830" cy="626508"/>
                <a:chOff x="2333170" y="3818492"/>
                <a:chExt cx="5622830" cy="626508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376000" y="4136571"/>
                  <a:ext cx="558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/>
                <p:cNvSpPr txBox="1"/>
                <p:nvPr/>
              </p:nvSpPr>
              <p:spPr>
                <a:xfrm>
                  <a:off x="4300423" y="4168001"/>
                  <a:ext cx="267956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/>
                    <a:t>Pregnancy time-line (gestational weeks)</a:t>
                  </a:r>
                </a:p>
              </p:txBody>
            </p: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484000" y="4084856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3060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3636000" y="4084856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212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4788000" y="4084856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5364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5940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6516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7092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7668000" y="4086000"/>
                  <a:ext cx="0" cy="5171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/>
                <p:cNvSpPr txBox="1"/>
                <p:nvPr/>
              </p:nvSpPr>
              <p:spPr>
                <a:xfrm>
                  <a:off x="2333170" y="3819185"/>
                  <a:ext cx="27566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4</a:t>
                  </a: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2916044" y="3818498"/>
                  <a:ext cx="228626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8</a:t>
                  </a: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3449458" y="3818492"/>
                  <a:ext cx="381027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12</a:t>
                  </a: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4600964" y="3826953"/>
                  <a:ext cx="453987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20</a:t>
                  </a: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4025714" y="3829969"/>
                  <a:ext cx="457241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16</a:t>
                  </a: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5178404" y="3829918"/>
                  <a:ext cx="41982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24</a:t>
                  </a: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6338377" y="3838379"/>
                  <a:ext cx="41982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32</a:t>
                  </a: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5757253" y="3837830"/>
                  <a:ext cx="41982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28</a:t>
                  </a: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6899528" y="3837830"/>
                  <a:ext cx="41982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36</a:t>
                  </a: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7475022" y="3837830"/>
                  <a:ext cx="41982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/>
                    <a:t>40</a:t>
                  </a:r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3978519" y="2395469"/>
                <a:ext cx="936481" cy="834940"/>
              </a:xfrm>
              <a:prstGeom prst="rect">
                <a:avLst/>
              </a:prstGeom>
              <a:noFill/>
              <a:ln>
                <a:noFill/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II trim screening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 visit: 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CA, (B)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487368" y="2876489"/>
                <a:ext cx="902032" cy="8349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dirty="0">
                    <a:solidFill>
                      <a:schemeClr val="tx1"/>
                    </a:solidFill>
                  </a:rPr>
                  <a:t>Fetal anatomy visit: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CA, US, Q </a:t>
                </a:r>
              </a:p>
            </p:txBody>
          </p:sp>
          <p:sp>
            <p:nvSpPr>
              <p:cNvPr id="14" name="Left Bracket 13"/>
              <p:cNvSpPr/>
              <p:nvPr/>
            </p:nvSpPr>
            <p:spPr>
              <a:xfrm rot="5400000">
                <a:off x="3016502" y="3167726"/>
                <a:ext cx="45719" cy="820191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Left Bracket 14"/>
              <p:cNvSpPr/>
              <p:nvPr/>
            </p:nvSpPr>
            <p:spPr>
              <a:xfrm rot="5400000">
                <a:off x="3655197" y="3501621"/>
                <a:ext cx="45719" cy="457200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Left Bracket 16"/>
              <p:cNvSpPr/>
              <p:nvPr/>
            </p:nvSpPr>
            <p:spPr>
              <a:xfrm rot="16200000" flipH="1" flipV="1">
                <a:off x="4212422" y="3337768"/>
                <a:ext cx="45719" cy="495344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Left Bracket 17"/>
              <p:cNvSpPr/>
              <p:nvPr/>
            </p:nvSpPr>
            <p:spPr>
              <a:xfrm rot="5400000">
                <a:off x="4759923" y="3577501"/>
                <a:ext cx="55946" cy="330911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Left Bracket 18"/>
              <p:cNvSpPr/>
              <p:nvPr/>
            </p:nvSpPr>
            <p:spPr>
              <a:xfrm rot="16200000" flipH="1" flipV="1">
                <a:off x="5658736" y="3191645"/>
                <a:ext cx="45719" cy="787591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Left Bracket 19"/>
              <p:cNvSpPr/>
              <p:nvPr/>
            </p:nvSpPr>
            <p:spPr>
              <a:xfrm rot="16200000" flipH="1" flipV="1">
                <a:off x="6611236" y="3331345"/>
                <a:ext cx="45719" cy="787591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Left Bracket 20"/>
              <p:cNvSpPr/>
              <p:nvPr/>
            </p:nvSpPr>
            <p:spPr>
              <a:xfrm rot="5400000">
                <a:off x="7502887" y="3170653"/>
                <a:ext cx="45719" cy="849286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166546" y="729714"/>
                <a:ext cx="1445045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1200" u="sng" dirty="0">
                    <a:solidFill>
                      <a:schemeClr val="tx1"/>
                    </a:solidFill>
                  </a:rPr>
                  <a:t>Delivery:</a:t>
                </a:r>
                <a:endParaRPr lang="en-US" sz="1200" dirty="0">
                  <a:solidFill>
                    <a:schemeClr val="tx1"/>
                  </a:solidFill>
                </a:endParaRP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Evaluation of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fetal and maternal complications</a:t>
                </a:r>
              </a:p>
              <a:p>
                <a:endParaRPr lang="en-US" sz="1200" dirty="0">
                  <a:solidFill>
                    <a:schemeClr val="tx1"/>
                  </a:solidFill>
                </a:endParaRPr>
              </a:p>
              <a:p>
                <a:r>
                  <a:rPr lang="en-US" sz="1200" dirty="0">
                    <a:solidFill>
                      <a:schemeClr val="tx1"/>
                    </a:solidFill>
                  </a:rPr>
                  <a:t>CA</a:t>
                </a:r>
              </a:p>
              <a:p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Straight Arrow Connector 22"/>
              <p:cNvCxnSpPr>
                <a:cxnSpLocks/>
              </p:cNvCxnSpPr>
              <p:nvPr/>
            </p:nvCxnSpPr>
            <p:spPr>
              <a:xfrm>
                <a:off x="1772557" y="3078008"/>
                <a:ext cx="52784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213666" y="717014"/>
                <a:ext cx="1841477" cy="120032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u="sng" dirty="0"/>
                  <a:t>Termination of pregnancy:</a:t>
                </a:r>
              </a:p>
              <a:p>
                <a:r>
                  <a:rPr lang="en-US" sz="1200" dirty="0"/>
                  <a:t>miscarriage</a:t>
                </a:r>
              </a:p>
              <a:p>
                <a:r>
                  <a:rPr lang="en-US" sz="1200" dirty="0"/>
                  <a:t>elective abortion</a:t>
                </a:r>
              </a:p>
              <a:p>
                <a:r>
                  <a:rPr lang="en-US" sz="1200" dirty="0" err="1"/>
                  <a:t>extrauterine</a:t>
                </a:r>
                <a:r>
                  <a:rPr lang="en-US" sz="1200" dirty="0"/>
                  <a:t>, molar pregnancy</a:t>
                </a:r>
              </a:p>
              <a:p>
                <a:r>
                  <a:rPr lang="en-US" sz="1200" dirty="0"/>
                  <a:t>CA</a:t>
                </a:r>
                <a:r>
                  <a:rPr lang="en-US" sz="1200"/>
                  <a:t>, B</a:t>
                </a:r>
                <a:endParaRPr lang="en-US" sz="1200" dirty="0"/>
              </a:p>
            </p:txBody>
          </p:sp>
          <p:sp>
            <p:nvSpPr>
              <p:cNvPr id="28" name="Left Bracket 27"/>
              <p:cNvSpPr/>
              <p:nvPr/>
            </p:nvSpPr>
            <p:spPr>
              <a:xfrm rot="16200000" flipH="1" flipV="1">
                <a:off x="4086117" y="1115079"/>
                <a:ext cx="45719" cy="1982331"/>
              </a:xfrm>
              <a:prstGeom prst="leftBracket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Left Bracket 28"/>
              <p:cNvSpPr/>
              <p:nvPr/>
            </p:nvSpPr>
            <p:spPr>
              <a:xfrm rot="16200000" flipH="1" flipV="1">
                <a:off x="6589532" y="717447"/>
                <a:ext cx="45720" cy="2777596"/>
              </a:xfrm>
              <a:prstGeom prst="leftBracket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Rectangle 52"/>
            <p:cNvSpPr/>
            <p:nvPr/>
          </p:nvSpPr>
          <p:spPr>
            <a:xfrm rot="16200000" flipH="1">
              <a:off x="8115604" y="1630343"/>
              <a:ext cx="1447200" cy="30480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End</a:t>
              </a:r>
              <a:r>
                <a:rPr lang="en-US" dirty="0">
                  <a:solidFill>
                    <a:schemeClr val="tx1"/>
                  </a:solidFill>
                </a:rPr>
                <a:t>-point</a:t>
              </a:r>
            </a:p>
          </p:txBody>
        </p:sp>
        <p:sp>
          <p:nvSpPr>
            <p:cNvPr id="54" name="Rectangle 53"/>
            <p:cNvSpPr/>
            <p:nvPr/>
          </p:nvSpPr>
          <p:spPr>
            <a:xfrm flipH="1">
              <a:off x="3370773" y="5241136"/>
              <a:ext cx="4507176" cy="2885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Study course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7839D797-3667-B34E-871F-BCCEB3836E1B}"/>
              </a:ext>
            </a:extLst>
          </p:cNvPr>
          <p:cNvSpPr txBox="1"/>
          <p:nvPr/>
        </p:nvSpPr>
        <p:spPr>
          <a:xfrm>
            <a:off x="181899" y="6434613"/>
            <a:ext cx="8406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CA- clinical assessment, B- blood sampling, Q – questionnaire, US</a:t>
            </a:r>
            <a:r>
              <a:rPr lang="et-EE" sz="1200" dirty="0"/>
              <a:t> –</a:t>
            </a:r>
            <a:r>
              <a:rPr lang="en-US" sz="1200" dirty="0"/>
              <a:t> ultrasound examination</a:t>
            </a:r>
            <a:endParaRPr lang="en-EE" sz="1200" dirty="0"/>
          </a:p>
        </p:txBody>
      </p:sp>
    </p:spTree>
    <p:extLst>
      <p:ext uri="{BB962C8B-B14F-4D97-AF65-F5344CB8AC3E}">
        <p14:creationId xmlns:p14="http://schemas.microsoft.com/office/powerpoint/2010/main" val="1825611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137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Tartu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Kristiina Rull</dc:creator>
  <cp:lastModifiedBy>Ele Hanson</cp:lastModifiedBy>
  <cp:revision>25</cp:revision>
  <cp:lastPrinted>2012-05-31T06:10:10Z</cp:lastPrinted>
  <dcterms:created xsi:type="dcterms:W3CDTF">2012-05-17T09:58:42Z</dcterms:created>
  <dcterms:modified xsi:type="dcterms:W3CDTF">2020-12-23T07:07:27Z</dcterms:modified>
</cp:coreProperties>
</file>