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329" r:id="rId2"/>
    <p:sldId id="340" r:id="rId3"/>
    <p:sldId id="341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utee Dolley" initials="AD" lastIdx="1" clrIdx="0">
    <p:extLst>
      <p:ext uri="{19B8F6BF-5375-455C-9EA6-DF929625EA0E}">
        <p15:presenceInfo xmlns:p15="http://schemas.microsoft.com/office/powerpoint/2012/main" userId="8d12da42d78047c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C14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8889" autoAdjust="0"/>
  </p:normalViewPr>
  <p:slideViewPr>
    <p:cSldViewPr snapToGrid="0">
      <p:cViewPr varScale="1">
        <p:scale>
          <a:sx n="59" d="100"/>
          <a:sy n="59" d="100"/>
        </p:scale>
        <p:origin x="96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9A55C1-F006-491F-B8DE-D93BAB17B4CB}" type="datetimeFigureOut">
              <a:rPr lang="en-IN" smtClean="0"/>
              <a:t>25-03-2022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EF66DD-61BE-4F94-A756-304AEF522C6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621842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739B9-3589-425C-BA8E-5A81DBFC82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CA23CE-C5E2-4FEE-BA7C-4D9F1724DA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899707-329D-4D9C-A90C-C84A6736AF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DE11E-8F21-4A3C-8F0F-5B074ABFF84F}" type="datetimeFigureOut">
              <a:rPr lang="en-IN" smtClean="0"/>
              <a:t>25-03-2022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BE503C-0E65-45FC-A123-5A8936602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3A8CE0-26F6-488C-8535-F8F92E48B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039A7-1195-466F-8631-EF4BC4F1022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77616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FA562C-6EDA-4FD8-BE53-5A91F7088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1E38ED9-3192-4CC0-8568-8D9FC3345D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BF345C-ED4A-4F49-BA51-FCC3F9469B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DE11E-8F21-4A3C-8F0F-5B074ABFF84F}" type="datetimeFigureOut">
              <a:rPr lang="en-IN" smtClean="0"/>
              <a:t>25-03-2022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C867B9-7876-42DD-BF81-2733F286C5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780A8E-1868-4960-9D62-954CCF6707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039A7-1195-466F-8631-EF4BC4F1022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99546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F1189ED-861E-461A-AF07-122BC943305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6E8C51-75A6-4DA7-8407-C1F609E7BF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B081BE-62EA-41BA-832A-1ECF7B125A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DE11E-8F21-4A3C-8F0F-5B074ABFF84F}" type="datetimeFigureOut">
              <a:rPr lang="en-IN" smtClean="0"/>
              <a:t>25-03-2022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1711E4-EAAE-44DC-9890-C1D7C4C41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F30F0A-56E3-4D11-BAC9-5276EBE5D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039A7-1195-466F-8631-EF4BC4F1022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105914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95AC2A-317A-465A-ABB6-E911F1D81A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44D569-451C-4B5B-9719-EDB7D4DD77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F2B567-68E3-4C1E-B56A-34E99B5B6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DE11E-8F21-4A3C-8F0F-5B074ABFF84F}" type="datetimeFigureOut">
              <a:rPr lang="en-IN" smtClean="0"/>
              <a:t>25-03-2022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C66C8E-9386-4E11-B82B-CD77975C4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3E72CA-D9C6-4884-AEC5-4F175460A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039A7-1195-466F-8631-EF4BC4F1022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29733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8E304E-8953-4B11-90D9-06C05BF65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A9C698-340F-4E52-AE85-35CB79A86A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847989-10B0-4094-A0A5-132299517F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DE11E-8F21-4A3C-8F0F-5B074ABFF84F}" type="datetimeFigureOut">
              <a:rPr lang="en-IN" smtClean="0"/>
              <a:t>25-03-2022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82F961-1E8E-4E4A-B8B7-BC8314207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FF2F24-090E-4F0F-996F-49F97F978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039A7-1195-466F-8631-EF4BC4F1022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304440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1DCE3A-6EFD-4CFE-B3FA-3B8663E83E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A15145-B875-4283-8068-B526A6E618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9D144D-4DFC-4DA2-BA0B-DCB6ED584B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9E7F5A-DD8A-4DDE-9AFC-DB10DEBAE8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DE11E-8F21-4A3C-8F0F-5B074ABFF84F}" type="datetimeFigureOut">
              <a:rPr lang="en-IN" smtClean="0"/>
              <a:t>25-03-2022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D48FF6-AED7-4640-BDF9-1AFB44BE85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6CAD3E-B696-4721-BB1F-0E8CEA4688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039A7-1195-466F-8631-EF4BC4F1022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0332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7A2BDB-66DE-4355-9239-8D022A503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5C28C7-5091-4851-B8E1-950E3640A8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8855EB-58A3-45BF-8964-CB5B8E8422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D249EB-9D17-4559-9075-986023BF37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4E86A17-B6F6-441F-A05A-EEF40E8AA4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A517C06-3AF3-4823-B71D-3CE1262D24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DE11E-8F21-4A3C-8F0F-5B074ABFF84F}" type="datetimeFigureOut">
              <a:rPr lang="en-IN" smtClean="0"/>
              <a:t>25-03-2022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A494C02-343B-4241-A29D-53FB8A77EB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C1BFE14-A5CE-4415-ABF3-3CFE9DF5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039A7-1195-466F-8631-EF4BC4F1022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89082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DC5DB3-278C-4413-A63E-C2690E9C96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9075EF-0B40-4621-8DAD-2FF102814E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DE11E-8F21-4A3C-8F0F-5B074ABFF84F}" type="datetimeFigureOut">
              <a:rPr lang="en-IN" smtClean="0"/>
              <a:t>25-03-2022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582A03-0DAD-4F8A-9216-FDADD46312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C95D6C-1F62-4EE0-9BE1-F9CF155FFC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039A7-1195-466F-8631-EF4BC4F1022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65367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E825FD6-4C66-41D6-BCB6-CC0EEAAD6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DE11E-8F21-4A3C-8F0F-5B074ABFF84F}" type="datetimeFigureOut">
              <a:rPr lang="en-IN" smtClean="0"/>
              <a:t>25-03-2022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C899D60-8D57-4B59-88B6-353BE4BCF8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F45057-2489-4B4E-BF96-E949F215B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039A7-1195-466F-8631-EF4BC4F1022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567911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20D998-23C0-4FB9-A7EB-AEDCAB2240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BC963D-9900-4835-8E7F-6BDF1FCE51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817389-1218-459C-ACFD-1E5E311347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C12A96-D36A-4214-AD25-FDBC80392C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DE11E-8F21-4A3C-8F0F-5B074ABFF84F}" type="datetimeFigureOut">
              <a:rPr lang="en-IN" smtClean="0"/>
              <a:t>25-03-2022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690A54-3366-4A1F-B02E-FC02951FA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9E719B-2849-42F3-BB50-95BFD6C7C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039A7-1195-466F-8631-EF4BC4F1022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376791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46842D-EB28-410B-8643-69C9039F4F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03A1930-F8D5-4329-A8C3-3D413974C9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D160C3-8CDC-4550-B388-F3C33BA0E4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AADF24-CDD7-49B2-BE51-773BCE1C1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DE11E-8F21-4A3C-8F0F-5B074ABFF84F}" type="datetimeFigureOut">
              <a:rPr lang="en-IN" smtClean="0"/>
              <a:t>25-03-2022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48954D-E024-4769-A55F-C75077051B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3740D1-A8AC-4FB1-91D4-E3C944DB9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039A7-1195-466F-8631-EF4BC4F1022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57587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1F69C62-FB93-4629-94A8-E3CD0AC146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8C1E7B-F4D5-4499-8F96-151FD8AE4B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6DFDD9-6496-42E4-B941-5296D5762F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ADE11E-8F21-4A3C-8F0F-5B074ABFF84F}" type="datetimeFigureOut">
              <a:rPr lang="en-IN" smtClean="0"/>
              <a:t>25-03-2022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EC0BA9-9132-41DB-87D1-A1069CE435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8823E9-94F1-4750-98E0-93BE9B53D3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8039A7-1195-466F-8631-EF4BC4F1022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4321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BE56E56-74DE-4AAC-8172-596E961A1C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4856030"/>
              </p:ext>
            </p:extLst>
          </p:nvPr>
        </p:nvGraphicFramePr>
        <p:xfrm>
          <a:off x="971298" y="115971"/>
          <a:ext cx="6193921" cy="6626057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69362">
                  <a:extLst>
                    <a:ext uri="{9D8B030D-6E8A-4147-A177-3AD203B41FA5}">
                      <a16:colId xmlns:a16="http://schemas.microsoft.com/office/drawing/2014/main" val="3089073407"/>
                    </a:ext>
                  </a:extLst>
                </a:gridCol>
                <a:gridCol w="1508159">
                  <a:extLst>
                    <a:ext uri="{9D8B030D-6E8A-4147-A177-3AD203B41FA5}">
                      <a16:colId xmlns:a16="http://schemas.microsoft.com/office/drawing/2014/main" val="3787983613"/>
                    </a:ext>
                  </a:extLst>
                </a:gridCol>
                <a:gridCol w="1768471">
                  <a:extLst>
                    <a:ext uri="{9D8B030D-6E8A-4147-A177-3AD203B41FA5}">
                      <a16:colId xmlns:a16="http://schemas.microsoft.com/office/drawing/2014/main" val="1043581714"/>
                    </a:ext>
                  </a:extLst>
                </a:gridCol>
                <a:gridCol w="937252">
                  <a:extLst>
                    <a:ext uri="{9D8B030D-6E8A-4147-A177-3AD203B41FA5}">
                      <a16:colId xmlns:a16="http://schemas.microsoft.com/office/drawing/2014/main" val="233138629"/>
                    </a:ext>
                  </a:extLst>
                </a:gridCol>
                <a:gridCol w="496857">
                  <a:extLst>
                    <a:ext uri="{9D8B030D-6E8A-4147-A177-3AD203B41FA5}">
                      <a16:colId xmlns:a16="http://schemas.microsoft.com/office/drawing/2014/main" val="867823036"/>
                    </a:ext>
                  </a:extLst>
                </a:gridCol>
                <a:gridCol w="1013820">
                  <a:extLst>
                    <a:ext uri="{9D8B030D-6E8A-4147-A177-3AD203B41FA5}">
                      <a16:colId xmlns:a16="http://schemas.microsoft.com/office/drawing/2014/main" val="1812831856"/>
                    </a:ext>
                  </a:extLst>
                </a:gridCol>
              </a:tblGrid>
              <a:tr h="37399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Protein</a:t>
                      </a:r>
                      <a:endParaRPr 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4628" marR="4628" marT="4628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MHC II Epitope (15 </a:t>
                      </a:r>
                      <a:r>
                        <a:rPr lang="en-US" sz="900" b="1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mer</a:t>
                      </a:r>
                      <a:r>
                        <a:rPr lang="en-US" sz="900" b="1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)</a:t>
                      </a:r>
                      <a:endParaRPr 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4628" marR="4628" marT="4628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Allele</a:t>
                      </a:r>
                    </a:p>
                  </a:txBody>
                  <a:tcPr marL="4628" marR="4628" marT="4628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1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Binding energy in </a:t>
                      </a:r>
                      <a:r>
                        <a:rPr lang="el-GR" sz="900" b="1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Δ</a:t>
                      </a:r>
                      <a:r>
                        <a:rPr lang="en-US" sz="900" b="1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G (kcal mol</a:t>
                      </a:r>
                      <a:r>
                        <a:rPr lang="en-US" sz="900" b="1" u="none" strike="noStrike" baseline="300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en-US" sz="900" b="1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)</a:t>
                      </a:r>
                      <a:endParaRPr 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4628" marR="4628" marT="4628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Server</a:t>
                      </a:r>
                      <a:endParaRPr 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4628" marR="4628" marT="4628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Conservancy (%)</a:t>
                      </a:r>
                      <a:endParaRPr 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4628" marR="4628" marT="4628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1966688"/>
                  </a:ext>
                </a:extLst>
              </a:tr>
              <a:tr h="265371">
                <a:tc rowSpan="8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Karp</a:t>
                      </a:r>
                      <a:endParaRPr lang="en-IN" sz="9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4628" marR="4628" marT="4628" marB="0" anchor="ctr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36-AKVGVVGGMITGVES-50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HLA-DQA1*05:01/DQB1*03:01 </a:t>
                      </a:r>
                    </a:p>
                    <a:p>
                      <a:pPr algn="ctr" fontAlgn="b"/>
                      <a:endParaRPr lang="en-IN" sz="900" b="0" i="0" u="none" strike="noStrike" dirty="0">
                        <a:solidFill>
                          <a:srgbClr val="212529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-7.9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46.88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45031087"/>
                  </a:ext>
                </a:extLst>
              </a:tr>
              <a:tr h="650070"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IN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ScaA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84-PGFRAEIGVMYLTNI-98</a:t>
                      </a:r>
                      <a:endParaRPr lang="en-IN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HLA-DPA1*01:03/DPB1*04:01</a:t>
                      </a:r>
                    </a:p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HLA-DPA1*02:01/DPB1*14:01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HLA-DRB3*01:01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HLA-DRB3*02:02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900" b="0" i="0" u="none" strike="noStrike" dirty="0">
                        <a:solidFill>
                          <a:srgbClr val="212529"/>
                        </a:solidFill>
                        <a:effectLst/>
                        <a:latin typeface="+mn-lt"/>
                      </a:endParaRPr>
                    </a:p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-10.2</a:t>
                      </a:r>
                    </a:p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-7.9</a:t>
                      </a:r>
                    </a:p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-12.6</a:t>
                      </a:r>
                    </a:p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-9.7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2.27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78054650"/>
                  </a:ext>
                </a:extLst>
              </a:tr>
              <a:tr h="263590">
                <a:tc vMerge="1">
                  <a:txBody>
                    <a:bodyPr/>
                    <a:lstStyle/>
                    <a:p>
                      <a:pPr algn="ctr" fontAlgn="ctr"/>
                      <a:endParaRPr lang="en-IN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169-LNDEQRAAARIAWLK-183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HLA-DPA1*02:01/DPB1*14:01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-11.7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21.25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43102099"/>
                  </a:ext>
                </a:extLst>
              </a:tr>
              <a:tr h="265371">
                <a:tc vMerge="1">
                  <a:txBody>
                    <a:bodyPr/>
                    <a:lstStyle/>
                    <a:p>
                      <a:pPr algn="ctr" fontAlgn="ctr"/>
                      <a:endParaRPr lang="en-IN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205-NPILLNIPQGNPNPV-219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HLA-DRB3*02:02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11.25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26618307"/>
                  </a:ext>
                </a:extLst>
              </a:tr>
              <a:tr h="393604">
                <a:tc vMerge="1">
                  <a:txBody>
                    <a:bodyPr/>
                    <a:lstStyle/>
                    <a:p>
                      <a:pPr algn="ctr" fontAlgn="ctr"/>
                      <a:endParaRPr lang="en-IN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346-QGQQQQAQATAQEAV-360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HLA-DQA1*03:01/DQB1*03:02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HLA-DQA1*01:02/DQB1*06:02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HLA-DQA1*04:01/DQB1*04:02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-9.2</a:t>
                      </a:r>
                    </a:p>
                    <a:p>
                      <a:pPr algn="ctr" fontAlgn="ctr"/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-9.2</a:t>
                      </a:r>
                    </a:p>
                    <a:p>
                      <a:pPr algn="ctr" fontAlgn="ctr"/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-12.9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43.75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24900868"/>
                  </a:ext>
                </a:extLst>
              </a:tr>
              <a:tr h="521837">
                <a:tc vMerge="1">
                  <a:txBody>
                    <a:bodyPr/>
                    <a:lstStyle/>
                    <a:p>
                      <a:pPr algn="ctr" fontAlgn="ctr"/>
                      <a:endParaRPr lang="en-IN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356-AQEAVAAAAVRLLNG-370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HLA-DPA1*02:01/DPB1*14:01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HLA-DQA1*01:02/DQB1*06:02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HLA-DQA1*04:01/DQB1*04:02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HLA-DQA1*05:01/DQB1*03:01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-9</a:t>
                      </a:r>
                    </a:p>
                    <a:p>
                      <a:pPr algn="ctr" fontAlgn="ctr"/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-7.8</a:t>
                      </a:r>
                    </a:p>
                    <a:p>
                      <a:pPr algn="ctr" fontAlgn="ctr"/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-9.5</a:t>
                      </a:r>
                    </a:p>
                    <a:p>
                      <a:pPr algn="ctr" fontAlgn="ctr"/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-10.1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45.62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05190422"/>
                  </a:ext>
                </a:extLst>
              </a:tr>
              <a:tr h="265371">
                <a:tc vMerge="1">
                  <a:txBody>
                    <a:bodyPr/>
                    <a:lstStyle/>
                    <a:p>
                      <a:pPr algn="ctr" fontAlgn="ctr"/>
                      <a:endParaRPr lang="en-IN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491-AINAAEGVYVDIEGS-505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4628" marR="4628" marT="4628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HLA-DQA1*05:01/DQB1*02:01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HLA-DQA1*03:01/DQB1*03:02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-9.5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-12.5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26.88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37333928"/>
                  </a:ext>
                </a:extLst>
              </a:tr>
              <a:tr h="1034769">
                <a:tc vMerge="1">
                  <a:txBody>
                    <a:bodyPr/>
                    <a:lstStyle/>
                    <a:p>
                      <a:pPr algn="ctr" fontAlgn="ctr"/>
                      <a:endParaRPr lang="en-IN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518-SINPLMASVSVRYNF-532</a:t>
                      </a:r>
                      <a:endParaRPr 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4628" marR="4628" marT="4628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HLA-DPA1*02:01/DPB1*14:01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HLA-DQA1*01:02/DQB1*06:02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HLA-DRB1*03:01</a:t>
                      </a:r>
                    </a:p>
                    <a:p>
                      <a:pPr algn="ctr" fontAlgn="ctr"/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HLA-DRB1*07:01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HLA-DRB1*09:01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HLA-DRB1*12:01</a:t>
                      </a:r>
                    </a:p>
                    <a:p>
                      <a:pPr algn="ctr" fontAlgn="ctr"/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HLA-DRB1*13:02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HLA-DRB3*02:02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-8</a:t>
                      </a:r>
                    </a:p>
                    <a:p>
                      <a:pPr algn="ctr" fontAlgn="ctr"/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-10.5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-8.6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-6.7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-9.7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-10.8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-11.6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2.27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31571141"/>
                  </a:ext>
                </a:extLst>
              </a:tr>
              <a:tr h="150397"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en-IN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Kato</a:t>
                      </a:r>
                    </a:p>
                  </a:txBody>
                  <a:tcPr marL="4628" marR="4628" marT="4628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37-AKVGVVGGMITGVES-51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HLA-DQA1*05:01/DQB1*03:01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7.9</a:t>
                      </a:r>
                      <a:endParaRPr lang="en-IN" sz="900" b="0" i="0" u="none" strike="noStrike" dirty="0">
                        <a:solidFill>
                          <a:srgbClr val="212529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46.88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74395287"/>
                  </a:ext>
                </a:extLst>
              </a:tr>
              <a:tr h="265371">
                <a:tc vMerge="1">
                  <a:txBody>
                    <a:bodyPr/>
                    <a:lstStyle/>
                    <a:p>
                      <a:pPr algn="ctr" fontAlgn="ctr"/>
                      <a:endParaRPr lang="en-IN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135-IMPISIADRDLGVDI-149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HLA-DRB4*01:01</a:t>
                      </a:r>
                    </a:p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HLA-DRB1*03:01</a:t>
                      </a:r>
                      <a:endParaRPr lang="en-IN" sz="900" b="0" i="0" u="none" strike="noStrike" dirty="0">
                        <a:solidFill>
                          <a:srgbClr val="212529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-9.1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-8.9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5.62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18401913"/>
                  </a:ext>
                </a:extLst>
              </a:tr>
              <a:tr h="265371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341-QQAQATAQEAAAAAA-355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HLA-DQA1*0102/DQB1*0602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-9.3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10.62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81894196"/>
                  </a:ext>
                </a:extLst>
              </a:tr>
              <a:tr h="650070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347-AQEAAAAAAVRVLNN-361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HLA-DQA1*05:01/DQB1*02:01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HLA-DQA1*05:01/DQB1*03:01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HLA-DQA1*04:01/DQB1*04:02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HLA-DQA1*01:02/DQB1*06:02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HLA-DPA1*02:01/DPB1*14:01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-8.6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-9.6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-10.2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-9.2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-11.4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1,2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10.62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41521262"/>
                  </a:ext>
                </a:extLst>
              </a:tr>
              <a:tr h="521837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SFSIYAGLGAGLAYT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HLA-DQA1*05:01/DQB1*03:01</a:t>
                      </a:r>
                    </a:p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HLA-DRB1*01:01</a:t>
                      </a:r>
                    </a:p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HLA-DRB1*09:01</a:t>
                      </a:r>
                    </a:p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HLA-DRB1*15:01</a:t>
                      </a:r>
                      <a:endParaRPr lang="en-IN" sz="900" b="0" i="0" u="none" strike="noStrike" dirty="0">
                        <a:solidFill>
                          <a:srgbClr val="212529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-11.9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-12.7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-14.9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-13.8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27.27% (24/88)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76642252"/>
                  </a:ext>
                </a:extLst>
              </a:tr>
              <a:tr h="393604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SGALGVAINAAEGVY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HLA-DRB1*13:02</a:t>
                      </a:r>
                    </a:p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HLA-DRB3*02:02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HLA-DQA1*01:02/DQB1*06:02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-11.3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-9.5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-7.2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70.00% (112/160)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97136170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47167F07-C1F6-4770-AB02-6A60AC5612DE}"/>
              </a:ext>
            </a:extLst>
          </p:cNvPr>
          <p:cNvSpPr txBox="1"/>
          <p:nvPr/>
        </p:nvSpPr>
        <p:spPr>
          <a:xfrm>
            <a:off x="130541" y="31524"/>
            <a:ext cx="7512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N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 4</a:t>
            </a:r>
          </a:p>
        </p:txBody>
      </p:sp>
    </p:spTree>
    <p:extLst>
      <p:ext uri="{BB962C8B-B14F-4D97-AF65-F5344CB8AC3E}">
        <p14:creationId xmlns:p14="http://schemas.microsoft.com/office/powerpoint/2010/main" val="36952160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55327153-7F8B-4F84-B1EF-8568F3E98C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4744092"/>
              </p:ext>
            </p:extLst>
          </p:nvPr>
        </p:nvGraphicFramePr>
        <p:xfrm>
          <a:off x="2067707" y="56332"/>
          <a:ext cx="6365093" cy="6648434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71847">
                  <a:extLst>
                    <a:ext uri="{9D8B030D-6E8A-4147-A177-3AD203B41FA5}">
                      <a16:colId xmlns:a16="http://schemas.microsoft.com/office/drawing/2014/main" val="3089073407"/>
                    </a:ext>
                  </a:extLst>
                </a:gridCol>
                <a:gridCol w="1575246">
                  <a:extLst>
                    <a:ext uri="{9D8B030D-6E8A-4147-A177-3AD203B41FA5}">
                      <a16:colId xmlns:a16="http://schemas.microsoft.com/office/drawing/2014/main" val="3787983613"/>
                    </a:ext>
                  </a:extLst>
                </a:gridCol>
                <a:gridCol w="1842662">
                  <a:extLst>
                    <a:ext uri="{9D8B030D-6E8A-4147-A177-3AD203B41FA5}">
                      <a16:colId xmlns:a16="http://schemas.microsoft.com/office/drawing/2014/main" val="1043581714"/>
                    </a:ext>
                  </a:extLst>
                </a:gridCol>
                <a:gridCol w="942213">
                  <a:extLst>
                    <a:ext uri="{9D8B030D-6E8A-4147-A177-3AD203B41FA5}">
                      <a16:colId xmlns:a16="http://schemas.microsoft.com/office/drawing/2014/main" val="233138629"/>
                    </a:ext>
                  </a:extLst>
                </a:gridCol>
                <a:gridCol w="499488">
                  <a:extLst>
                    <a:ext uri="{9D8B030D-6E8A-4147-A177-3AD203B41FA5}">
                      <a16:colId xmlns:a16="http://schemas.microsoft.com/office/drawing/2014/main" val="867823036"/>
                    </a:ext>
                  </a:extLst>
                </a:gridCol>
                <a:gridCol w="1033637">
                  <a:extLst>
                    <a:ext uri="{9D8B030D-6E8A-4147-A177-3AD203B41FA5}">
                      <a16:colId xmlns:a16="http://schemas.microsoft.com/office/drawing/2014/main" val="1812831856"/>
                    </a:ext>
                  </a:extLst>
                </a:gridCol>
              </a:tblGrid>
              <a:tr h="40003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Protein</a:t>
                      </a:r>
                      <a:endParaRPr 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4628" marR="4628" marT="4628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MHC II Epitope (15 </a:t>
                      </a:r>
                      <a:r>
                        <a:rPr lang="en-US" sz="900" b="1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mer</a:t>
                      </a:r>
                      <a:r>
                        <a:rPr lang="en-US" sz="900" b="1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)</a:t>
                      </a:r>
                      <a:endParaRPr 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4628" marR="4628" marT="4628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Allele</a:t>
                      </a:r>
                    </a:p>
                  </a:txBody>
                  <a:tcPr marL="4628" marR="4628" marT="4628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1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Binding energy in </a:t>
                      </a:r>
                      <a:r>
                        <a:rPr lang="el-GR" sz="900" b="1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Δ</a:t>
                      </a:r>
                      <a:r>
                        <a:rPr lang="en-US" sz="900" b="1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G (kcal mol</a:t>
                      </a:r>
                      <a:r>
                        <a:rPr lang="en-US" sz="900" b="1" u="none" strike="noStrike" baseline="300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en-US" sz="900" b="1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)</a:t>
                      </a:r>
                      <a:endParaRPr 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4628" marR="4628" marT="4628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Server</a:t>
                      </a:r>
                      <a:endParaRPr 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4628" marR="4628" marT="4628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Conservancy analysis IEDB tool</a:t>
                      </a:r>
                      <a:endParaRPr 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4628" marR="4628" marT="4628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1966688"/>
                  </a:ext>
                </a:extLst>
              </a:tr>
              <a:tr h="25765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IN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Kato</a:t>
                      </a:r>
                    </a:p>
                  </a:txBody>
                  <a:tcPr marL="4628" marR="4628" marT="4628" marB="0" anchor="ctr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488-AINAAEGVYVDIEGS-502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HLA-DQA1*05:01/DQB1*02:01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HLA-DQA1*03:01/DQB1*03:02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HLA-DQA1*04:01/DQB1*04:02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-9.5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-12.5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-11.9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26.88% (43/160)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45031087"/>
                  </a:ext>
                </a:extLst>
              </a:tr>
              <a:tr h="152400"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IN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ScaA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513-KYSINPLMASFGVRY-527</a:t>
                      </a:r>
                    </a:p>
                    <a:p>
                      <a:pPr algn="ctr" fontAlgn="b"/>
                      <a:endParaRPr lang="en-IN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HLA-DPA1*02:01/DPB1*14:01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HLA-DRB1*09:01</a:t>
                      </a:r>
                    </a:p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HLA-DRB1*12:01</a:t>
                      </a:r>
                    </a:p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HLA-DRB1*13:02</a:t>
                      </a:r>
                    </a:p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HLA-DRB1*15:01</a:t>
                      </a:r>
                    </a:p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HLA-DRB3*02:02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-13.2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-13.5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-9.9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-8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-11.4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-9.5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13.64% (12/88)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78054650"/>
                  </a:ext>
                </a:extLst>
              </a:tr>
              <a:tr h="186267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n-IN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Gilliam</a:t>
                      </a:r>
                    </a:p>
                  </a:txBody>
                  <a:tcPr marL="4628" marR="4628" marT="4628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152-GVDTDILAQAAAGQP-166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HLA-DQA10301DQB10302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HLA-DRB40101</a:t>
                      </a:r>
                      <a:endParaRPr lang="en-IN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-13.2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-7.8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17.50% (28/160)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43102099"/>
                  </a:ext>
                </a:extLst>
              </a:tr>
              <a:tr h="135466">
                <a:tc vMerge="1">
                  <a:txBody>
                    <a:bodyPr/>
                    <a:lstStyle/>
                    <a:p>
                      <a:pPr algn="ctr" fontAlgn="ctr"/>
                      <a:endParaRPr lang="en-IN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338-QGQQQQAQATAQEAV-352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HLA-DQA10102DQB10602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HLA-DQA10301DQB10302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-9.8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-13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43.75% (70/160)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26618307"/>
                  </a:ext>
                </a:extLst>
              </a:tr>
              <a:tr h="177800">
                <a:tc vMerge="1">
                  <a:txBody>
                    <a:bodyPr/>
                    <a:lstStyle/>
                    <a:p>
                      <a:pPr algn="ctr" fontAlgn="ctr"/>
                      <a:endParaRPr lang="en-IN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348-</a:t>
                      </a: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AQEAVAAAAVRLLNG</a:t>
                      </a:r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-362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HLA-DQA10501-DQB10301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DRB10901 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HLA-DPA10201DPB11401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HLA-DQA10102DQB10602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HLA-DQA10401DQB10402 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HLA-DR1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-10.1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-10.6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-9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-8.5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-9.5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-11.6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45.62% (73/160)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24900868"/>
                  </a:ext>
                </a:extLst>
              </a:tr>
              <a:tr h="160867">
                <a:tc vMerge="1">
                  <a:txBody>
                    <a:bodyPr/>
                    <a:lstStyle/>
                    <a:p>
                      <a:pPr algn="ctr" fontAlgn="ctr"/>
                      <a:endParaRPr lang="en-IN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444-ESFSIYAGVGAGLAH-458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HLA-DRB10901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HLA-DRB11501</a:t>
                      </a:r>
                      <a:endParaRPr lang="en-IN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-15.1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-11.6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9.38% (15/160)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05190422"/>
                  </a:ext>
                </a:extLst>
              </a:tr>
              <a:tr h="152400">
                <a:tc vMerge="1">
                  <a:txBody>
                    <a:bodyPr/>
                    <a:lstStyle/>
                    <a:p>
                      <a:pPr algn="ctr" fontAlgn="ctr"/>
                      <a:endParaRPr lang="en-IN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477-SGALGVAINAAEGVY-491</a:t>
                      </a:r>
                    </a:p>
                    <a:p>
                      <a:pPr algn="ctr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4628" marR="4628" marT="4628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HLA-DRB1*13:02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HLA-DRB3*02:02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HLA-DQA1*01:02/DQB1*06:02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-11.3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-9.5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-7.2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70.00% (112/160)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37333928"/>
                  </a:ext>
                </a:extLst>
              </a:tr>
              <a:tr h="418540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TA763</a:t>
                      </a:r>
                    </a:p>
                  </a:txBody>
                  <a:tcPr marL="4628" marR="4628" marT="4628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323-</a:t>
                      </a: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ANQIQLNFVMPQQAQ</a:t>
                      </a:r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-337</a:t>
                      </a:r>
                      <a:endParaRPr lang="en-IN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ctr" fontAlgn="ctr"/>
                      <a:endParaRPr 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4628" marR="4628" marT="4628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DQA10501-DQB10301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DRB1-0802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DRB10901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DRB11101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DRB11201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DRB11302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DRB11501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DRB30202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DRB40101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DRB50101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HLA-DPA10201DPB10101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HLA-DPA10301DPB10402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HLA-DQA10101DQB10501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HLA-DQA10102DQB10602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HLA-DQA10501DQB10201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HLA-DRB10101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HLA-DRB10401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HLA-DRB10405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HLA-DRB10701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HLA-DPA10103DPB10201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900" b="0" i="0" u="none" strike="noStrike" dirty="0">
                        <a:solidFill>
                          <a:srgbClr val="212529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-10.4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-10.9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-17.8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-10.4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-10.1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-11.3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-12.3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-12.3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-10.2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-11.2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-12.6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-13.3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-10.2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-7.9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-11.7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-10.9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-7.5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-10.9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-16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-13.5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1,2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26.88% (43/160)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31571141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9E58AFDA-E5B7-4A85-A3FC-5273D94624A1}"/>
              </a:ext>
            </a:extLst>
          </p:cNvPr>
          <p:cNvSpPr txBox="1"/>
          <p:nvPr/>
        </p:nvSpPr>
        <p:spPr>
          <a:xfrm>
            <a:off x="130541" y="31524"/>
            <a:ext cx="7512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N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 4</a:t>
            </a:r>
          </a:p>
        </p:txBody>
      </p:sp>
    </p:spTree>
    <p:extLst>
      <p:ext uri="{BB962C8B-B14F-4D97-AF65-F5344CB8AC3E}">
        <p14:creationId xmlns:p14="http://schemas.microsoft.com/office/powerpoint/2010/main" val="34037299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80C242FF-BF0B-4AAA-99DC-29BBF2FF06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3851760"/>
              </p:ext>
            </p:extLst>
          </p:nvPr>
        </p:nvGraphicFramePr>
        <p:xfrm>
          <a:off x="2154213" y="77833"/>
          <a:ext cx="5618187" cy="5946293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25306">
                  <a:extLst>
                    <a:ext uri="{9D8B030D-6E8A-4147-A177-3AD203B41FA5}">
                      <a16:colId xmlns:a16="http://schemas.microsoft.com/office/drawing/2014/main" val="3089073407"/>
                    </a:ext>
                  </a:extLst>
                </a:gridCol>
                <a:gridCol w="1467547">
                  <a:extLst>
                    <a:ext uri="{9D8B030D-6E8A-4147-A177-3AD203B41FA5}">
                      <a16:colId xmlns:a16="http://schemas.microsoft.com/office/drawing/2014/main" val="3787983613"/>
                    </a:ext>
                  </a:extLst>
                </a:gridCol>
                <a:gridCol w="1405979">
                  <a:extLst>
                    <a:ext uri="{9D8B030D-6E8A-4147-A177-3AD203B41FA5}">
                      <a16:colId xmlns:a16="http://schemas.microsoft.com/office/drawing/2014/main" val="1043581714"/>
                    </a:ext>
                  </a:extLst>
                </a:gridCol>
                <a:gridCol w="910670">
                  <a:extLst>
                    <a:ext uri="{9D8B030D-6E8A-4147-A177-3AD203B41FA5}">
                      <a16:colId xmlns:a16="http://schemas.microsoft.com/office/drawing/2014/main" val="233138629"/>
                    </a:ext>
                  </a:extLst>
                </a:gridCol>
                <a:gridCol w="388826">
                  <a:extLst>
                    <a:ext uri="{9D8B030D-6E8A-4147-A177-3AD203B41FA5}">
                      <a16:colId xmlns:a16="http://schemas.microsoft.com/office/drawing/2014/main" val="867823036"/>
                    </a:ext>
                  </a:extLst>
                </a:gridCol>
                <a:gridCol w="1019859">
                  <a:extLst>
                    <a:ext uri="{9D8B030D-6E8A-4147-A177-3AD203B41FA5}">
                      <a16:colId xmlns:a16="http://schemas.microsoft.com/office/drawing/2014/main" val="1812831856"/>
                    </a:ext>
                  </a:extLst>
                </a:gridCol>
              </a:tblGrid>
              <a:tr h="40003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Protein</a:t>
                      </a:r>
                      <a:endParaRPr 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4628" marR="4628" marT="4628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MHC II Epitope (15 </a:t>
                      </a:r>
                      <a:r>
                        <a:rPr lang="en-US" sz="900" b="1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mer</a:t>
                      </a:r>
                      <a:r>
                        <a:rPr lang="en-US" sz="900" b="1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)</a:t>
                      </a:r>
                      <a:endParaRPr 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4628" marR="4628" marT="4628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Allele</a:t>
                      </a:r>
                    </a:p>
                  </a:txBody>
                  <a:tcPr marL="4628" marR="4628" marT="4628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1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Binding energy in </a:t>
                      </a:r>
                      <a:r>
                        <a:rPr lang="el-GR" sz="900" b="1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Δ</a:t>
                      </a:r>
                      <a:r>
                        <a:rPr lang="en-US" sz="900" b="1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G (kcal mol</a:t>
                      </a:r>
                      <a:r>
                        <a:rPr lang="en-US" sz="900" b="1" u="none" strike="noStrike" baseline="300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en-US" sz="900" b="1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)</a:t>
                      </a:r>
                      <a:endParaRPr 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4628" marR="4628" marT="4628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Server</a:t>
                      </a:r>
                      <a:endParaRPr 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4628" marR="4628" marT="4628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Conservancy analysis IEDB tool</a:t>
                      </a:r>
                      <a:endParaRPr 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4628" marR="4628" marT="4628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1966688"/>
                  </a:ext>
                </a:extLst>
              </a:tr>
              <a:tr h="157132">
                <a:tc rowSpan="2">
                  <a:txBody>
                    <a:bodyPr/>
                    <a:lstStyle/>
                    <a:p>
                      <a:pPr algn="ctr" fontAlgn="ctr"/>
                      <a:endParaRPr lang="en-IN" sz="9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4628" marR="4628" marT="4628" marB="0" anchor="ctr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342-</a:t>
                      </a: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GQQQQAQATAQEAVA</a:t>
                      </a: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-356</a:t>
                      </a:r>
                      <a:endParaRPr lang="en-IN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HLA-DQA10102DQB10602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HLA-DQA10401DQB10402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HLA-DQA10501DQB10301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-10.7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-10.9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-11.1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44.38% (71/160)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45031087"/>
                  </a:ext>
                </a:extLst>
              </a:tr>
              <a:tr h="152400"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IN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ScaA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448-</a:t>
                      </a: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SVSIYAGVGAGLAYT</a:t>
                      </a: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-462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DQA10501-DQB10301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DRB10901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DRB11501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HLA-DRB10101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-11.8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-15.9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-10.7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-9.6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5.62% (9/160)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78054650"/>
                  </a:ext>
                </a:extLst>
              </a:tr>
              <a:tr h="186267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IN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TA716</a:t>
                      </a:r>
                    </a:p>
                  </a:txBody>
                  <a:tcPr marL="4628" marR="4628" marT="4628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113-</a:t>
                      </a: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DTRADTDSPILQRPK</a:t>
                      </a: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-127</a:t>
                      </a:r>
                      <a:endParaRPr lang="en-IN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HLA-DQA10501DQB10201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-9.1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2.50% (4/160)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43102099"/>
                  </a:ext>
                </a:extLst>
              </a:tr>
              <a:tr h="135466">
                <a:tc vMerge="1">
                  <a:txBody>
                    <a:bodyPr/>
                    <a:lstStyle/>
                    <a:p>
                      <a:pPr algn="ctr" fontAlgn="ctr"/>
                      <a:endParaRPr lang="en-IN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340-</a:t>
                      </a: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QQAQATAQEAAAAAA</a:t>
                      </a: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-354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HLA-DQA1*0102/DQB1*0602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-9.3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10.62% (17/160)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26618307"/>
                  </a:ext>
                </a:extLst>
              </a:tr>
              <a:tr h="227922">
                <a:tc vMerge="1">
                  <a:txBody>
                    <a:bodyPr/>
                    <a:lstStyle/>
                    <a:p>
                      <a:pPr algn="ctr" fontAlgn="ctr"/>
                      <a:endParaRPr lang="en-IN" sz="9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4628" marR="4628" marT="4628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176-LKDYAGIEYMVKDPN-200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HLA-DPA1*0201/DPB1*0501</a:t>
                      </a:r>
                      <a:endParaRPr lang="en-IN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-6.6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1.25% (2/160)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85985133"/>
                  </a:ext>
                </a:extLst>
              </a:tr>
              <a:tr h="17780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IN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ScaA</a:t>
                      </a:r>
                    </a:p>
                  </a:txBody>
                  <a:tcPr marL="4628" marR="4628" marT="4628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236-</a:t>
                      </a: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QNEGYGVQKVIIKQD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-250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DQA10501-DQB10301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HLA-DQA10102DQB10602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HLA-DQA10301DQB10302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HLA-DQA10401DQB10402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HLA-DQA10501DQB10201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HLA-DR1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-12.8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-9.2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-12.6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-10.8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-11.1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-10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9.09% (1/11)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24900868"/>
                  </a:ext>
                </a:extLst>
              </a:tr>
              <a:tr h="160867">
                <a:tc vMerge="1">
                  <a:txBody>
                    <a:bodyPr/>
                    <a:lstStyle/>
                    <a:p>
                      <a:pPr algn="ctr" fontAlgn="ctr"/>
                      <a:endParaRPr lang="en-IN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255-</a:t>
                      </a: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DKIEGRSASIEMSIE-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-269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DQA10501-DQB10301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HLA-DQA10102DQB10602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HLA-DQA10301DQB10302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HLA-DQA10401DQB10402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HLA-DQA10501DQB10201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HLA-DR1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-12.8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-9.2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-12.6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-10.8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-11.1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-10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9.09% (1/11)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05190422"/>
                  </a:ext>
                </a:extLst>
              </a:tr>
              <a:tr h="152400">
                <a:tc vMerge="1">
                  <a:txBody>
                    <a:bodyPr/>
                    <a:lstStyle/>
                    <a:p>
                      <a:pPr algn="ctr" fontAlgn="ctr"/>
                      <a:endParaRPr lang="en-IN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1194-</a:t>
                      </a: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VAAISSIVQSRASNS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-1208</a:t>
                      </a:r>
                      <a:endParaRPr lang="en-IN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ctr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4628" marR="4628" marT="4628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DQA10501-DQB1030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DRB1-0802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DRB10901 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DRB11101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DRB11201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DRB11302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DRB11501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DRB30202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DRB40101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DRB50101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HLA-DQA10102DQB10602 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HLA-DR1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HLA-DRB10401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HLA-DRB10405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HLA-DRB10701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-15.6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-11.4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-14.6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-10.3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-12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-11.3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-9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-9.8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-10.4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-10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-8.3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-10.8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-9.9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-9.8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-7.5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900" b="0" i="0" u="none" strike="noStrike" dirty="0">
                        <a:solidFill>
                          <a:srgbClr val="212529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2</a:t>
                      </a:r>
                    </a:p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9.09% (1/11)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37333928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B7E64350-0EB1-4812-8940-EC3D4DE25A44}"/>
              </a:ext>
            </a:extLst>
          </p:cNvPr>
          <p:cNvSpPr txBox="1"/>
          <p:nvPr/>
        </p:nvSpPr>
        <p:spPr>
          <a:xfrm>
            <a:off x="130541" y="31524"/>
            <a:ext cx="7512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N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 4</a:t>
            </a:r>
          </a:p>
        </p:txBody>
      </p:sp>
    </p:spTree>
    <p:extLst>
      <p:ext uri="{BB962C8B-B14F-4D97-AF65-F5344CB8AC3E}">
        <p14:creationId xmlns:p14="http://schemas.microsoft.com/office/powerpoint/2010/main" val="39727339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12038</TotalTime>
  <Words>681</Words>
  <Application>Microsoft Office PowerPoint</Application>
  <PresentationFormat>Widescreen</PresentationFormat>
  <Paragraphs>364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Anutee Dolley</dc:creator>
  <cp:lastModifiedBy>Nima D Namsa</cp:lastModifiedBy>
  <cp:revision>432</cp:revision>
  <dcterms:created xsi:type="dcterms:W3CDTF">2021-03-04T11:02:31Z</dcterms:created>
  <dcterms:modified xsi:type="dcterms:W3CDTF">2022-03-24T19:52:34Z</dcterms:modified>
</cp:coreProperties>
</file>