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16" r:id="rId2"/>
    <p:sldId id="33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tee Dolley" initials="AD" lastIdx="1" clrIdx="0">
    <p:extLst>
      <p:ext uri="{19B8F6BF-5375-455C-9EA6-DF929625EA0E}">
        <p15:presenceInfo xmlns:p15="http://schemas.microsoft.com/office/powerpoint/2012/main" userId="8d12da42d78047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55C1-F006-491F-B8DE-D93BAB17B4CB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F66DD-61BE-4F94-A756-304AEF522C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18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39B9-3589-425C-BA8E-5A81DBFC8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23CE-C5E2-4FEE-BA7C-4D9F1724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99707-329D-4D9C-A90C-C84A673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E503C-0E65-45FC-A123-5A89366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8CE0-26F6-488C-8535-F8F92E4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1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562C-6EDA-4FD8-BE53-5A91F708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8ED9-3192-4CC0-8568-8D9FC3345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F345C-ED4A-4F49-BA51-FCC3F946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67B9-7876-42DD-BF81-2733F286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0A8E-1868-4960-9D62-954CCF67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54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189ED-861E-461A-AF07-122BC9433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E8C51-75A6-4DA7-8407-C1F609E7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81BE-62EA-41BA-832A-1ECF7B12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11E4-EAAE-44DC-9890-C1D7C4C4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30F0A-56E3-4D11-BAC9-5276EBE5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5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C2A-317A-465A-ABB6-E911F1D8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D569-451C-4B5B-9719-EDB7D4DD7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567-68E3-4C1E-B56A-34E99B5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C8E-9386-4E11-B82B-CD77975C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2CA-D9C6-4884-AEC5-4F175460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73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304E-8953-4B11-90D9-06C05BF6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9C698-340F-4E52-AE85-35CB79A86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7989-10B0-4094-A0A5-13229951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F961-1E8E-4E4A-B8B7-BC83142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2F24-090E-4F0F-996F-49F97F97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44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CE3A-6EFD-4CFE-B3FA-3B8663E8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5145-B875-4283-8068-B526A6E6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D144D-4DFC-4DA2-BA0B-DCB6ED584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E7F5A-DD8A-4DDE-9AFC-DB10DEBAE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48FF6-AED7-4640-BDF9-1AFB44BE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AD3E-B696-4721-BB1F-0E8CEA46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2BDB-66DE-4355-9239-8D022A50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28C7-5091-4851-B8E1-950E3640A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855EB-58A3-45BF-8964-CB5B8E842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249EB-9D17-4559-9075-986023BF3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86A17-B6F6-441F-A05A-EEF40E8A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7C06-3AF3-4823-B71D-3CE1262D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4C02-343B-4241-A29D-53FB8A77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BFE14-A5CE-4415-ABF3-3CFE9DF5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5DB3-278C-4413-A63E-C2690E9C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75EF-0B40-4621-8DAD-2FF10281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82A03-0DAD-4F8A-9216-FDADD4631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95D6C-1F62-4EE0-9BE1-F9CF155F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3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5FD6-4C66-41D6-BCB6-CC0EEAAD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9D60-8D57-4B59-88B6-353BE4BC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5057-2489-4B4E-BF96-E949F215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7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D998-23C0-4FB9-A7EB-AEDCAB224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C963D-9900-4835-8E7F-6BDF1FCE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17389-1218-459C-ACFD-1E5E31134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12A96-D36A-4214-AD25-FDBC8039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90A54-3366-4A1F-B02E-FC02951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E719B-2849-42F3-BB50-95BFD6C7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67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842D-EB28-410B-8643-69C9039F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A1930-F8D5-4329-A8C3-3D413974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160C3-8CDC-4550-B388-F3C33BA0E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ADF24-CDD7-49B2-BE51-773BCE1C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8954D-E024-4769-A55F-C7507705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740D1-A8AC-4FB1-91D4-E3C944DB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5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F69C62-FB93-4629-94A8-E3CD0AC1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1E7B-F4D5-4499-8F96-151FD8AE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FDD9-6496-42E4-B941-5296D5762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BA9-9132-41DB-87D1-A1069CE4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23E9-94F1-4750-98E0-93BE9B53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2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E10846A-F9F1-48E9-BB7D-012BB00AE925}"/>
              </a:ext>
            </a:extLst>
          </p:cNvPr>
          <p:cNvGraphicFramePr>
            <a:graphicFrameLocks noGrp="1"/>
          </p:cNvGraphicFramePr>
          <p:nvPr/>
        </p:nvGraphicFramePr>
        <p:xfrm>
          <a:off x="308175" y="1954945"/>
          <a:ext cx="1762124" cy="1565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9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 I alleles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PDB ID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HLA-A*01:01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4nqv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HLA-A*02:01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1duz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HLA-A*02:03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3ox8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HLA-A*02:06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3oxr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HLA-A*03:01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2xpg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HLA-A*24:02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3i6l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HLA-A*68:01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4hwz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HLA-A*68:02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4i48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HLA-B*07:02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3vcl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HLA-B*08:01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1m05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HLA-B*35:01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4prn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70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HLA-B*51:01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1e27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37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HLA-B*53:01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1a1m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29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HLA-B*57:01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3x12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35" marR="8335" marT="833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4ABA574-332A-43E0-8D4A-8E5CF527058B}"/>
              </a:ext>
            </a:extLst>
          </p:cNvPr>
          <p:cNvGraphicFramePr>
            <a:graphicFrameLocks noGrp="1"/>
          </p:cNvGraphicFramePr>
          <p:nvPr/>
        </p:nvGraphicFramePr>
        <p:xfrm>
          <a:off x="308175" y="3710415"/>
          <a:ext cx="1785950" cy="1609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 I alleles (used I-TASSER</a:t>
                      </a:r>
                      <a:r>
                        <a:rPr lang="en-US" sz="7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model</a:t>
                      </a:r>
                      <a:r>
                        <a:rPr lang="en-US" sz="7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HLA-A*11:01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HLA-A*23:01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HLA-A*26:01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HLA-A*30:01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HLA-A*30:02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HLA-A*31:01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HLA-A*32:01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HLA-A*33:01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HLA-B*15:01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71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HLA-B*40:01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81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HLA-B*44:02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90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HLA-B*44:03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6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HLA-B*58:01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F8FF796-33C7-4026-A10C-BB60E03E9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211152"/>
              </p:ext>
            </p:extLst>
          </p:nvPr>
        </p:nvGraphicFramePr>
        <p:xfrm>
          <a:off x="2303362" y="1071055"/>
          <a:ext cx="3792636" cy="540925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6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95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05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58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7619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MHC I </a:t>
                      </a:r>
                      <a:r>
                        <a:rPr lang="en-US" sz="7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</a:t>
                      </a:r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 </a:t>
                      </a:r>
                      <a:r>
                        <a:rPr lang="en-US" sz="7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700" b="1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769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Karp</a:t>
                      </a:r>
                    </a:p>
                  </a:txBody>
                  <a:tcPr marL="4628" marR="4628" marT="4628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80-MTIAPGFRA-88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7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98-ITAQVEEGK-106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7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121-GGKDAPIRK-129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137-QPTIMPISI-145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HLA-B*07:02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HLA-B*51:01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7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157-IPQQQAQAA-165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47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174-RAAARIAWL-182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HLA-B*07:02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HLA-A*30:01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HLA-B*58:01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HLA-A*02:06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HLA-B*08:01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247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203-VINPILLNI-211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HLA-A*32:01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-7.8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-9.7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76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319-DGYLGGNAF-327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HLA-B*35:01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4760197"/>
                  </a:ext>
                </a:extLst>
              </a:tr>
              <a:tr h="40190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325-NAFANQIQL-333</a:t>
                      </a: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HLA-B*5101</a:t>
                      </a: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9881396"/>
                  </a:ext>
                </a:extLst>
              </a:tr>
              <a:tr h="2713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358-EAVAAAAVR-366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HLA-A*3301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3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383-KLQRHAGIK-391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9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458-AGVGAGLAY-466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HLA-B*15:01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HLA-B*35:01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HLA-A*30:02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-8.6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-8.2</a:t>
                      </a:r>
                      <a:endParaRPr lang="en-IN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936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522-LMASVSVRY-530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HLA-A*30:02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HLA-A*32:01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HLA-A*11:01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HLA-A*01:01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F433FB1-FAEE-4CD7-8F10-47F0BC3CB284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E193C06-B4C2-40C9-9F46-9E69D2441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445095"/>
              </p:ext>
            </p:extLst>
          </p:nvPr>
        </p:nvGraphicFramePr>
        <p:xfrm>
          <a:off x="6939181" y="254802"/>
          <a:ext cx="4605723" cy="64674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7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55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30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77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09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41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MHC I </a:t>
                      </a:r>
                      <a:r>
                        <a:rPr lang="en-US" sz="7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</a:t>
                      </a:r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 </a:t>
                      </a:r>
                      <a:r>
                        <a:rPr lang="en-US" sz="7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700" b="1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7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  <a:endParaRPr lang="en-US" sz="7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132047"/>
                  </a:ext>
                </a:extLst>
              </a:tr>
              <a:tr h="197334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</a:t>
                      </a:r>
                    </a:p>
                  </a:txBody>
                  <a:tcPr marL="4628" marR="4628" marT="4628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81-MTIAPGFRA-89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45.00% (72/160)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132-QPTIMPISI-140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HLA-B*07:02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80.62% (129/160)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316-NAFANQIQL-324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HLA-A*68:02,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53.75% (86/160)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348-QEAAAAAAV-356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HLA-B*44:02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HLA-B*44:03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HLA-B*40:01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20.00% (32/160)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0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374-KLKRHAGIK-382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15.00% (24/160)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2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385-MEELAAQDG-393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4.38% (7/160)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334">
                <a:tc vMerge="1"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446-FSIYAGVGA-454</a:t>
                      </a:r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HLA-A*68:02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40.00% (64/160)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458- HTYGKIDDK-466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HLA-A*11:01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16.25% (26/160)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496-YVDIEGSYM-504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HLA-A*01:01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28.12% (45/160)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710">
                <a:tc vMerge="1">
                  <a:txBody>
                    <a:bodyPr/>
                    <a:lstStyle/>
                    <a:p>
                      <a:pPr algn="ctr" fontAlgn="ctr"/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628" marR="4628" marT="4628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516-ASVGVRYNF-524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HLA-A*32:01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HLA-B*58:01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HLA-B*57:01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HLA-B*15:01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-10.7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24.38% (39/160)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926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514-LMASVGVRY-522</a:t>
                      </a:r>
                      <a:endParaRPr lang="en-IN" sz="800" dirty="0"/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HLA-B*1501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23.75% (38/160)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2311091"/>
                  </a:ext>
                </a:extLst>
              </a:tr>
              <a:tr h="197334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4628" marR="4628" marT="4628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81-MTIAPGFRA-89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45.00% (72/160)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056292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95-YLRNISAEV-103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HLA-A*02:03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HLA-A*02:01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HLA-A*02:06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36.88% (59/160)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2527609"/>
                  </a:ext>
                </a:extLst>
              </a:tr>
              <a:tr h="465710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138-QPTIMPISI-146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HLA-B*07:02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HLA-B*57:01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80.62% (129/160)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668848"/>
                  </a:ext>
                </a:extLst>
              </a:tr>
              <a:tr h="197334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219-RPRQNLDIL-227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5.62% (9/160)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9943487"/>
                  </a:ext>
                </a:extLst>
              </a:tr>
              <a:tr h="351513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316-NAFANQIQL-324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HLA-A*68:02,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HLA-B*35:01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HLA-B*51:01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53.75% (86/160)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16029699"/>
                  </a:ext>
                </a:extLst>
              </a:tr>
              <a:tr h="197334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349-QEAVAAAAV-357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55.00% (88/160)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0008894"/>
                  </a:ext>
                </a:extLst>
              </a:tr>
              <a:tr h="237316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406-KQQQGASEK-414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31.25% (50/160)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4348198"/>
                  </a:ext>
                </a:extLst>
              </a:tr>
              <a:tr h="237316">
                <a:tc vMerge="1"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448-IYAGVGAGL-456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HLA-A*2301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HLA-A*2402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38.12% (61/160)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8146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BFAFC76-5B78-4303-8C45-37D6D33AB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28123"/>
              </p:ext>
            </p:extLst>
          </p:nvPr>
        </p:nvGraphicFramePr>
        <p:xfrm>
          <a:off x="1703310" y="406251"/>
          <a:ext cx="5103890" cy="645174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6081">
                  <a:extLst>
                    <a:ext uri="{9D8B030D-6E8A-4147-A177-3AD203B41FA5}">
                      <a16:colId xmlns:a16="http://schemas.microsoft.com/office/drawing/2014/main" val="2947465710"/>
                    </a:ext>
                  </a:extLst>
                </a:gridCol>
                <a:gridCol w="1368886">
                  <a:extLst>
                    <a:ext uri="{9D8B030D-6E8A-4147-A177-3AD203B41FA5}">
                      <a16:colId xmlns:a16="http://schemas.microsoft.com/office/drawing/2014/main" val="1041425000"/>
                    </a:ext>
                  </a:extLst>
                </a:gridCol>
                <a:gridCol w="365036">
                  <a:extLst>
                    <a:ext uri="{9D8B030D-6E8A-4147-A177-3AD203B41FA5}">
                      <a16:colId xmlns:a16="http://schemas.microsoft.com/office/drawing/2014/main" val="4072239901"/>
                    </a:ext>
                  </a:extLst>
                </a:gridCol>
                <a:gridCol w="912590">
                  <a:extLst>
                    <a:ext uri="{9D8B030D-6E8A-4147-A177-3AD203B41FA5}">
                      <a16:colId xmlns:a16="http://schemas.microsoft.com/office/drawing/2014/main" val="502364085"/>
                    </a:ext>
                  </a:extLst>
                </a:gridCol>
                <a:gridCol w="798296">
                  <a:extLst>
                    <a:ext uri="{9D8B030D-6E8A-4147-A177-3AD203B41FA5}">
                      <a16:colId xmlns:a16="http://schemas.microsoft.com/office/drawing/2014/main" val="3704631609"/>
                    </a:ext>
                  </a:extLst>
                </a:gridCol>
                <a:gridCol w="328047">
                  <a:extLst>
                    <a:ext uri="{9D8B030D-6E8A-4147-A177-3AD203B41FA5}">
                      <a16:colId xmlns:a16="http://schemas.microsoft.com/office/drawing/2014/main" val="3782261594"/>
                    </a:ext>
                  </a:extLst>
                </a:gridCol>
                <a:gridCol w="814954">
                  <a:extLst>
                    <a:ext uri="{9D8B030D-6E8A-4147-A177-3AD203B41FA5}">
                      <a16:colId xmlns:a16="http://schemas.microsoft.com/office/drawing/2014/main" val="766258651"/>
                    </a:ext>
                  </a:extLst>
                </a:gridCol>
              </a:tblGrid>
              <a:tr h="4019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MHC I </a:t>
                      </a:r>
                      <a:r>
                        <a:rPr lang="en-US" sz="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</a:t>
                      </a:r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 </a:t>
                      </a:r>
                      <a:r>
                        <a:rPr lang="en-US" sz="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alleles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800" b="1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691106"/>
                  </a:ext>
                </a:extLst>
              </a:tr>
              <a:tr h="37372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Gilliam</a:t>
                      </a: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458-HTYGKIDDK-466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HLA-A*1101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-9.7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-9.7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9022228"/>
                  </a:ext>
                </a:extLst>
              </a:tr>
              <a:tr h="252312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494-LEGSYMHSF-502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HLA-B*4403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8346474"/>
                  </a:ext>
                </a:extLst>
              </a:tr>
              <a:tr h="495138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514-LMASVGVRY-522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HLA-A*0101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111039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316-NAFANQIQL-324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9957524"/>
                  </a:ext>
                </a:extLst>
              </a:tr>
              <a:tr h="373725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95-YLRNISAEV-103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HLA-A*02:03</a:t>
                      </a: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HLA-A*02:01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HLA-A*02:06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HLA-B*08:01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1764018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138-QPTIMPISI-146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HLA-B*07:02</a:t>
                      </a: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HLA-B*51:01</a:t>
                      </a:r>
                    </a:p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HLA-B*53:01 </a:t>
                      </a:r>
                      <a:endParaRPr lang="en-IN" sz="800" b="0" i="0" u="none" strike="noStrike" dirty="0">
                        <a:solidFill>
                          <a:srgbClr val="21252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1623286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320-NAFANQIQL-328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HLA-B*3501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53.75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2906569"/>
                  </a:ext>
                </a:extLst>
              </a:tr>
              <a:tr h="421586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352-QEAVAAAAV-360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HLA-B*4001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HLA-B*4403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HLA-B*4402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9000594"/>
                  </a:ext>
                </a:extLst>
              </a:tr>
              <a:tr h="252312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378-KLQRHAGIK-386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3610851"/>
                  </a:ext>
                </a:extLst>
              </a:tr>
              <a:tr h="252312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451-IYAGVGAGL-459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HLA-A*2301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HLA-A*2402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9481884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453-AGVGAGLAY-461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HLA-B*1501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-8.7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3676846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493-YVDIEGSYM-501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HLA-A*0101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4724571"/>
                  </a:ext>
                </a:extLst>
              </a:tr>
              <a:tr h="373725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516-LMASVGVRY-524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HLA-B*3501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0614778"/>
                  </a:ext>
                </a:extLst>
              </a:tr>
              <a:tr h="49513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81-MTIAPGFRA-89</a:t>
                      </a:r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0961385"/>
                  </a:ext>
                </a:extLst>
              </a:tr>
              <a:tr h="252312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123-LQRPKFTPP-131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3564920"/>
                  </a:ext>
                </a:extLst>
              </a:tr>
              <a:tr h="495138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132-QPTIMPISI-140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HLA-B*0702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HLA-B*5701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-10.5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65124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EEDA80-7AFB-4434-9E5E-6398D6B943EF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0F5A33-B163-4625-BE79-3C2BA3C37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894049"/>
              </p:ext>
            </p:extLst>
          </p:nvPr>
        </p:nvGraphicFramePr>
        <p:xfrm>
          <a:off x="7330976" y="406251"/>
          <a:ext cx="4204252" cy="532481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7385">
                  <a:extLst>
                    <a:ext uri="{9D8B030D-6E8A-4147-A177-3AD203B41FA5}">
                      <a16:colId xmlns:a16="http://schemas.microsoft.com/office/drawing/2014/main" val="3089073407"/>
                    </a:ext>
                  </a:extLst>
                </a:gridCol>
                <a:gridCol w="1261534">
                  <a:extLst>
                    <a:ext uri="{9D8B030D-6E8A-4147-A177-3AD203B41FA5}">
                      <a16:colId xmlns:a16="http://schemas.microsoft.com/office/drawing/2014/main" val="3787983613"/>
                    </a:ext>
                  </a:extLst>
                </a:gridCol>
                <a:gridCol w="778933">
                  <a:extLst>
                    <a:ext uri="{9D8B030D-6E8A-4147-A177-3AD203B41FA5}">
                      <a16:colId xmlns:a16="http://schemas.microsoft.com/office/drawing/2014/main" val="1043581714"/>
                    </a:ext>
                  </a:extLst>
                </a:gridCol>
                <a:gridCol w="524933">
                  <a:extLst>
                    <a:ext uri="{9D8B030D-6E8A-4147-A177-3AD203B41FA5}">
                      <a16:colId xmlns:a16="http://schemas.microsoft.com/office/drawing/2014/main" val="233138629"/>
                    </a:ext>
                  </a:extLst>
                </a:gridCol>
                <a:gridCol w="353796">
                  <a:extLst>
                    <a:ext uri="{9D8B030D-6E8A-4147-A177-3AD203B41FA5}">
                      <a16:colId xmlns:a16="http://schemas.microsoft.com/office/drawing/2014/main" val="867823036"/>
                    </a:ext>
                  </a:extLst>
                </a:gridCol>
                <a:gridCol w="797671">
                  <a:extLst>
                    <a:ext uri="{9D8B030D-6E8A-4147-A177-3AD203B41FA5}">
                      <a16:colId xmlns:a16="http://schemas.microsoft.com/office/drawing/2014/main" val="1812831856"/>
                    </a:ext>
                  </a:extLst>
                </a:gridCol>
              </a:tblGrid>
              <a:tr h="4000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MHC I </a:t>
                      </a:r>
                      <a:r>
                        <a:rPr lang="en-US" sz="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</a:t>
                      </a:r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(9 </a:t>
                      </a:r>
                      <a:r>
                        <a:rPr lang="en-US" sz="800" b="1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</a:t>
                      </a:r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Allele</a:t>
                      </a: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 in </a:t>
                      </a:r>
                      <a:r>
                        <a:rPr lang="el-GR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(kcal mol</a:t>
                      </a:r>
                      <a:r>
                        <a:rPr lang="en-US" sz="800" b="1" u="none" strike="noStrike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66688"/>
                  </a:ext>
                </a:extLst>
              </a:tr>
              <a:tr h="462401">
                <a:tc rowSpan="3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139-SIADRNLGV-147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HLA-A*0203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HLA-A*0206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7478019"/>
                  </a:ext>
                </a:extLst>
              </a:tr>
              <a:tr h="462401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348-EAAAAAAVR-356</a:t>
                      </a:r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HLA-A*3301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6622473"/>
                  </a:ext>
                </a:extLst>
              </a:tr>
              <a:tr h="462401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373-KLKRHAGIK-381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HLA-A*0301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-10.1</a:t>
                      </a:r>
                    </a:p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5031087"/>
                  </a:ext>
                </a:extLst>
              </a:tr>
              <a:tr h="612623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260-RSASIEMSI-268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HLA-A*3001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HLA-A*3201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HLA-B*5701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3102099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434-QSALTANIK-342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HLA-A*1101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6618307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527-GTPDSVMEK-535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HLA-A*1101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-8.4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4900868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528-TPDSVMEKI-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-6.3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5190422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1008-SSSSGSSSV-1016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7333928"/>
                  </a:ext>
                </a:extLst>
              </a:tr>
              <a:tr h="462401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1169-EPAPALQPI-1177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HLA-B*0702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HLA-B*5101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HLA-B*5301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-8.4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1571141"/>
                  </a:ext>
                </a:extLst>
              </a:tr>
              <a:tr h="462401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1342-TAGHYFYPL-1350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HLA-A*0206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HLA-B*0801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-10.3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-11.7</a:t>
                      </a:r>
                    </a:p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63.64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4395287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1360-PTVGIRHSY-1368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HLA-A*2601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8401913"/>
                  </a:ext>
                </a:extLst>
              </a:tr>
              <a:tr h="312179">
                <a:tc vMerge="1">
                  <a:txBody>
                    <a:bodyPr/>
                    <a:lstStyle/>
                    <a:p>
                      <a:pPr algn="ctr" fontAlgn="ctr"/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1480-DVYLAEKYI-1488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28" marR="4628" marT="4628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HLA-A*6802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21252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85883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885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1251</Words>
  <Application>Microsoft Office PowerPoint</Application>
  <PresentationFormat>Widescreen</PresentationFormat>
  <Paragraphs>584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Anutee Dolley</dc:creator>
  <cp:lastModifiedBy>Nima D Namsa</cp:lastModifiedBy>
  <cp:revision>432</cp:revision>
  <dcterms:created xsi:type="dcterms:W3CDTF">2021-03-04T11:02:31Z</dcterms:created>
  <dcterms:modified xsi:type="dcterms:W3CDTF">2022-03-24T19:52:09Z</dcterms:modified>
</cp:coreProperties>
</file>