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319" r:id="rId4"/>
    <p:sldId id="259" r:id="rId5"/>
    <p:sldId id="365" r:id="rId6"/>
    <p:sldId id="366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43F92-8A16-44BE-9A47-C38981AB5A31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57D59-D313-4755-8986-3314EC1B6F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120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FAFE6-5C57-4911-99C1-E47B9EB65C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76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B3827-198E-4AAE-9934-7E3DA87BE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32620E-4D24-4A09-A320-22F6F9459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F55B5-C8BF-4F6D-97A2-B9BE0052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8D737-DE99-4215-A01F-AD418D21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0DB0B-5909-418F-8003-B8333603D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0509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1829-08F8-4C37-91C7-C6E7D95E1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4B0B4A-6AA9-40C1-B90E-B44952E5CA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899FA-B2C6-41D3-8BAB-B59995BEC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C2047-1812-473B-9311-3E6283DAC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8485C-9799-4570-8D0E-DBDB3B60E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880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F57765-210E-4B43-8BFC-BE29F9C981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54133-716E-4B30-ABCB-992FBBE0E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E54CA-964F-4E96-AF77-059AC2848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1B149-99E2-4171-931E-0EC7ED142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9D749-84BD-41F2-B860-035163A5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9451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FD28E-3E81-46AE-83F6-2D5270D83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AC9AB-F67A-4AF9-8391-C0CDA8A8E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0ABFE-F0F7-4205-A36F-DFBAC70C4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49088-3D6F-4DBE-BC03-0812BB69B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721B9-2198-4F73-BC88-04BDC4782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7704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EA159-B095-4014-B7AB-8B386D438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2B4AD-BD6D-4124-8901-85D22D7AA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3C7F7-4DC3-4BFF-A9FB-81A3F4C9A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E2D9A-2310-4DBF-9DF2-D7DD4AA58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DA209-F4E2-4907-A7E8-E747A5A9F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220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220D-355D-4C94-A349-E2DEE2E6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AB13-9739-4945-8039-481BE4669E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0C2575-A04F-4319-89A1-8C03E128C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039C8-0451-4695-924E-E259B42A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408FE-0BB6-4B73-8A1A-39EBBEF81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7DC85-BFAE-40DB-B02B-B745759D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051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79D9C-41FE-44B8-913A-B3681255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78387-59B7-479A-BB27-A3C035071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D1723-D9F3-4120-ABE5-D124CDDCB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7501D6-9870-4B88-A0F6-90391307E0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32F64-9022-4F02-AC8C-41C098D228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CDCE18-068B-4AD2-BD6D-FFFACA7C7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158762-5958-4DED-BAAE-F67AB5361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C842C6-2511-4065-B137-DCE999F2F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809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3768B-E087-428D-B322-3F85B26A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CF9034-FA71-49A6-B1E4-903B57085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EB1694-D927-4B0A-BE23-CA55B1F63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09C03-3E60-47B0-847A-D5D8BC4B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022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1887AD-30DE-4B7D-BCE5-964DBA402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B7EA56-2513-4221-AE9A-2B30AD2C8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132A7-A237-45A1-A5DD-B140A3888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8370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2889B-C328-4D83-AAEA-E0B0A04E3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251AC-EABF-48A2-B002-BB0FCF85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53EE4-5577-4A60-AFBE-EE5C4B9A2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0514D-0491-4745-B807-041BCB0FA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4A90D-D50D-4C07-BF6C-1FA2C1243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3E6FA-7B3C-4F3B-AD18-8754F1671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937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5ABB3-8A07-4A9D-A1E4-FD577FDF7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FC5776-96CC-410B-95A4-B71706344A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5EC9D-7D0F-4CC4-9303-AF39ED19C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3C2A1-48C2-4B13-BDD4-40C84B30C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5A82B-5715-4820-864C-157B1E069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3BE6E-E599-4B2A-A7A8-B57710938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6472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39CFBC-3985-4C96-8B90-C10CBB8E0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0959A-CC6F-41F7-86CB-E782D0DD8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6D97E-8A1D-4372-BC4E-EB874843E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C076A-31E3-4B5C-8B60-3DC89A9E4DD0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88019-D74A-4B90-81B8-73707764A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4E979-F86D-49EE-AA96-7F41CDB75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104FC-46F4-4074-B897-43A5E7D509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219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D47679-672C-424C-8ABD-36786CD36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255360"/>
              </p:ext>
            </p:extLst>
          </p:nvPr>
        </p:nvGraphicFramePr>
        <p:xfrm>
          <a:off x="866775" y="713325"/>
          <a:ext cx="10590304" cy="54313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5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6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5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86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119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495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Protein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Strain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Length of protein (aa)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Linear epitopes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Conformational epitopes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015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IN" sz="1200" dirty="0"/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IN" sz="1200" dirty="0"/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200" b="1" dirty="0">
                          <a:solidFill>
                            <a:srgbClr val="002060"/>
                          </a:solidFill>
                        </a:rPr>
                        <a:t>Server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Antigenic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Server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Antigenic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955">
                <a:tc rowSpan="20">
                  <a:txBody>
                    <a:bodyPr/>
                    <a:lstStyle/>
                    <a:p>
                      <a:pPr algn="ctr" fontAlgn="ctr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TSA56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Karp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532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63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b="1" dirty="0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>
                          <a:effectLst/>
                          <a:latin typeface="+mn-lt"/>
                        </a:rPr>
                        <a:t>Kato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529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263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b="1" dirty="0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Gilliam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524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263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b="1"/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TA763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+mn-lt"/>
                        </a:rPr>
                        <a:t>526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638938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985937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3688970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200" b="1" dirty="0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823997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TA716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140339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7826878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498518"/>
                  </a:ext>
                </a:extLst>
              </a:tr>
              <a:tr h="189955">
                <a:tc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200" b="1" dirty="0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314550"/>
                  </a:ext>
                </a:extLst>
              </a:tr>
              <a:tr h="189955">
                <a:tc rowSpan="4" gridSpan="2">
                  <a:txBody>
                    <a:bodyPr/>
                    <a:lstStyle/>
                    <a:p>
                      <a:pPr algn="ctr" fontAlgn="t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ScaA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t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ScaA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014000"/>
                  </a:ext>
                </a:extLst>
              </a:tr>
              <a:tr h="285015">
                <a:tc gridSpan="2"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194017"/>
                  </a:ext>
                </a:extLst>
              </a:tr>
              <a:tr h="189955">
                <a:tc gridSpan="2"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121113"/>
                  </a:ext>
                </a:extLst>
              </a:tr>
              <a:tr h="189955">
                <a:tc gridSpan="2" vMerge="1"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200" b="1"/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5217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5C3CBE7-E666-4211-8432-D0767C648221}"/>
              </a:ext>
            </a:extLst>
          </p:cNvPr>
          <p:cNvSpPr txBox="1"/>
          <p:nvPr/>
        </p:nvSpPr>
        <p:spPr>
          <a:xfrm>
            <a:off x="127000" y="263097"/>
            <a:ext cx="739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</a:t>
            </a:r>
          </a:p>
        </p:txBody>
      </p:sp>
    </p:spTree>
    <p:extLst>
      <p:ext uri="{BB962C8B-B14F-4D97-AF65-F5344CB8AC3E}">
        <p14:creationId xmlns:p14="http://schemas.microsoft.com/office/powerpoint/2010/main" val="219746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42C642D-066E-4FB3-B5E3-E234EDD6C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715677"/>
              </p:ext>
            </p:extLst>
          </p:nvPr>
        </p:nvGraphicFramePr>
        <p:xfrm>
          <a:off x="988836" y="401597"/>
          <a:ext cx="5459357" cy="2272133"/>
        </p:xfrm>
        <a:graphic>
          <a:graphicData uri="http://schemas.openxmlformats.org/drawingml/2006/table">
            <a:tbl>
              <a:tblPr/>
              <a:tblGrid>
                <a:gridCol w="27501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580">
                  <a:extLst>
                    <a:ext uri="{9D8B030D-6E8A-4147-A177-3AD203B41FA5}">
                      <a16:colId xmlns:a16="http://schemas.microsoft.com/office/drawing/2014/main" val="559764898"/>
                    </a:ext>
                  </a:extLst>
                </a:gridCol>
              </a:tblGrid>
              <a:tr h="4175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Common Linear B-cell epitopes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Strains 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Position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9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QQQQAQATAQEA</a:t>
                      </a:r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348-359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943607"/>
                  </a:ext>
                </a:extLst>
              </a:tr>
              <a:tr h="187999">
                <a:tc vMerge="1">
                  <a:txBody>
                    <a:bodyPr/>
                    <a:lstStyle/>
                    <a:p>
                      <a:pPr algn="ctr" fontAlgn="b"/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339-350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7999">
                <a:tc vMerge="1">
                  <a:txBody>
                    <a:bodyPr/>
                    <a:lstStyle/>
                    <a:p>
                      <a:pPr algn="ctr" fontAlgn="b"/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Gilliam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340-351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161700"/>
                  </a:ext>
                </a:extLst>
              </a:tr>
              <a:tr h="187999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343-354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054164"/>
                  </a:ext>
                </a:extLst>
              </a:tr>
              <a:tr h="187999">
                <a:tc vMerge="1">
                  <a:txBody>
                    <a:bodyPr/>
                    <a:lstStyle/>
                    <a:p>
                      <a:pPr algn="ctr" fontAlgn="b"/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TA617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338-349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428739"/>
                  </a:ext>
                </a:extLst>
              </a:tr>
              <a:tr h="187999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FSKIEEKYSINP </a:t>
                      </a:r>
                    </a:p>
                    <a:p>
                      <a:pPr algn="ctr" fontAlgn="b"/>
                      <a:r>
                        <a:rPr lang="en-IN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510-521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3372783"/>
                  </a:ext>
                </a:extLst>
              </a:tr>
              <a:tr h="18799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N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507-518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713859"/>
                  </a:ext>
                </a:extLst>
              </a:tr>
              <a:tr h="187999">
                <a:tc vMerge="1">
                  <a:txBody>
                    <a:bodyPr/>
                    <a:lstStyle/>
                    <a:p>
                      <a:pPr algn="ctr" fontAlgn="b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Gilliam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502-513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99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PISIADRDFGIDIPN</a:t>
                      </a:r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142-156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2602">
                <a:tc vMerge="1">
                  <a:txBody>
                    <a:bodyPr/>
                    <a:lstStyle/>
                    <a:p>
                      <a:pPr algn="ctr" fontAlgn="b"/>
                      <a:endParaRPr lang="en-IN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Gilliam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143-157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78208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B97700-4EFF-4070-ACDA-323A3BB6F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604120"/>
              </p:ext>
            </p:extLst>
          </p:nvPr>
        </p:nvGraphicFramePr>
        <p:xfrm>
          <a:off x="988835" y="2867211"/>
          <a:ext cx="5459357" cy="1416699"/>
        </p:xfrm>
        <a:graphic>
          <a:graphicData uri="http://schemas.openxmlformats.org/drawingml/2006/table">
            <a:tbl>
              <a:tblPr/>
              <a:tblGrid>
                <a:gridCol w="2768670">
                  <a:extLst>
                    <a:ext uri="{9D8B030D-6E8A-4147-A177-3AD203B41FA5}">
                      <a16:colId xmlns:a16="http://schemas.microsoft.com/office/drawing/2014/main" val="612880090"/>
                    </a:ext>
                  </a:extLst>
                </a:gridCol>
                <a:gridCol w="2690687">
                  <a:extLst>
                    <a:ext uri="{9D8B030D-6E8A-4147-A177-3AD203B41FA5}">
                      <a16:colId xmlns:a16="http://schemas.microsoft.com/office/drawing/2014/main" val="2669420043"/>
                    </a:ext>
                  </a:extLst>
                </a:gridCol>
              </a:tblGrid>
              <a:tr h="4112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Common Conformational  B-cell epitopes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Strains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335431"/>
                  </a:ext>
                </a:extLst>
              </a:tr>
              <a:tr h="2490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KLAAQQEEDAKNQGEGDCKQQQG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Karp, Gilliam, TA763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753235"/>
                  </a:ext>
                </a:extLst>
              </a:tr>
              <a:tr h="249065"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SKIEEKYSIN 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Karp, Gilliam, TA763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66115"/>
                  </a:ext>
                </a:extLst>
              </a:tr>
              <a:tr h="169122"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GGNAFANQIQLNF 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Karp, Kato TA763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227511"/>
                  </a:ext>
                </a:extLst>
              </a:tr>
              <a:tr h="16912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TDSEGKKHLSLTTG 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Gilliam, TA763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953262"/>
                  </a:ext>
                </a:extLst>
              </a:tr>
              <a:tr h="169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PFGGTLAAGMTI 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TA763, TA716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60226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3D18519-36DF-48DF-9D3F-D0B066EF925C}"/>
              </a:ext>
            </a:extLst>
          </p:cNvPr>
          <p:cNvSpPr txBox="1"/>
          <p:nvPr/>
        </p:nvSpPr>
        <p:spPr>
          <a:xfrm>
            <a:off x="127000" y="263097"/>
            <a:ext cx="739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S2</a:t>
            </a:r>
          </a:p>
        </p:txBody>
      </p:sp>
    </p:spTree>
    <p:extLst>
      <p:ext uri="{BB962C8B-B14F-4D97-AF65-F5344CB8AC3E}">
        <p14:creationId xmlns:p14="http://schemas.microsoft.com/office/powerpoint/2010/main" val="4143102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FAB3D3A-6A8D-453F-834A-380527D66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985080"/>
              </p:ext>
            </p:extLst>
          </p:nvPr>
        </p:nvGraphicFramePr>
        <p:xfrm>
          <a:off x="505281" y="650865"/>
          <a:ext cx="11338457" cy="55562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84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8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39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7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50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09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49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04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363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26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4241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005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14875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19222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Strain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 of protein (aa)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HLA-Class I epitopes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HLA-Class II epitopes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968">
                <a:tc v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IN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IN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HLA-DR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HLA-DQ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HLA-DP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219">
                <a:tc vMerge="1">
                  <a:txBody>
                    <a:bodyPr/>
                    <a:lstStyle/>
                    <a:p>
                      <a:pPr algn="ct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Antigenic/Non-Allergenic/IFN-</a:t>
                      </a:r>
                      <a:r>
                        <a:rPr lang="el-G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Antigenic/Non-Allergenic/IFN-</a:t>
                      </a:r>
                      <a:r>
                        <a:rPr lang="el-G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Antigenic/Non-Allergenic/IFN-</a:t>
                      </a:r>
                      <a:r>
                        <a:rPr lang="el-G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Antigenic/Non-Allergenic/IFN-</a:t>
                      </a:r>
                      <a:r>
                        <a:rPr lang="el-G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Antigenic/Non-Allergenic/IFN-</a:t>
                      </a:r>
                      <a:r>
                        <a:rPr lang="el-G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224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TSA56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532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46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22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98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Kato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529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422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588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88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Gilliam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524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4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47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968">
                <a:tc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I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TA763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526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8133281"/>
                  </a:ext>
                </a:extLst>
              </a:tr>
              <a:tr h="249968">
                <a:tc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949818"/>
                  </a:ext>
                </a:extLst>
              </a:tr>
              <a:tr h="249968">
                <a:tc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427946"/>
                  </a:ext>
                </a:extLst>
              </a:tr>
              <a:tr h="249968">
                <a:tc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I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TA716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I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910027"/>
                  </a:ext>
                </a:extLst>
              </a:tr>
              <a:tr h="249968">
                <a:tc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411512"/>
                  </a:ext>
                </a:extLst>
              </a:tr>
              <a:tr h="249968">
                <a:tc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40619"/>
                  </a:ext>
                </a:extLst>
              </a:tr>
              <a:tr h="249968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ScaA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 fontAlgn="t"/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IN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1526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934118"/>
                  </a:ext>
                </a:extLst>
              </a:tr>
              <a:tr h="254830">
                <a:tc gridSpan="2"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1137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271346"/>
                  </a:ext>
                </a:extLst>
              </a:tr>
              <a:tr h="303140">
                <a:tc gridSpan="2" vMerge="1">
                  <a:txBody>
                    <a:bodyPr/>
                    <a:lstStyle/>
                    <a:p>
                      <a:pPr algn="ctr" fontAlgn="ctr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t"/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53409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4FE88EA-0051-4C90-85C7-26FE4398C433}"/>
              </a:ext>
            </a:extLst>
          </p:cNvPr>
          <p:cNvSpPr txBox="1"/>
          <p:nvPr/>
        </p:nvSpPr>
        <p:spPr>
          <a:xfrm>
            <a:off x="135394" y="293221"/>
            <a:ext cx="739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S3</a:t>
            </a:r>
          </a:p>
        </p:txBody>
      </p:sp>
    </p:spTree>
    <p:extLst>
      <p:ext uri="{BB962C8B-B14F-4D97-AF65-F5344CB8AC3E}">
        <p14:creationId xmlns:p14="http://schemas.microsoft.com/office/powerpoint/2010/main" val="1129248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3281B2-C3D9-4E24-AD58-4068FFA97D7B}"/>
              </a:ext>
            </a:extLst>
          </p:cNvPr>
          <p:cNvSpPr txBox="1"/>
          <p:nvPr/>
        </p:nvSpPr>
        <p:spPr>
          <a:xfrm>
            <a:off x="127000" y="263097"/>
            <a:ext cx="739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S4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447B91-26B5-4326-82A6-5E101A2A5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963854"/>
              </p:ext>
            </p:extLst>
          </p:nvPr>
        </p:nvGraphicFramePr>
        <p:xfrm>
          <a:off x="314325" y="623868"/>
          <a:ext cx="11163300" cy="5585939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1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4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475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1545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Amino acid position 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Peptide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Alleles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 of</a:t>
                      </a:r>
                      <a:r>
                        <a:rPr lang="en-IN" sz="800" b="1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Alleles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Probable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Antigenicity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by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VexiJen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(T=0.4)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Allergeicity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by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AllerTope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v. 2.0  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Conservancy analysis by IEDB tool </a:t>
                      </a:r>
                    </a:p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IFN gamma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37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Karp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Kato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Gillliam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TA763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TA716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92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LPFSASAIE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HLA-B*51:01, HLA-B*35:01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 (0.4014)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91.88% (147/160)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36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80-88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81-89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81-89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81-89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MTIAPGFRA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HLA-A*68:02,HLA-A*02:06,HLA-A*68:01,HLA-A*30:01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 (1.0591)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45.00% (72/160)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215080"/>
                  </a:ext>
                </a:extLst>
              </a:tr>
              <a:tr h="436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95-103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95-103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YLRNISAEV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HLA-A*02:03,HLA-A*02:01,HLA-A*02:06,HLA-B*08:01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 (0.5723)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36.88% (59/160)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18272"/>
                  </a:ext>
                </a:extLst>
              </a:tr>
              <a:tr h="436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137-145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132-140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138-146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138-146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132-140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QPTIMPISI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HLA-B*07:02,   HLA-B*51:01,   HLA-B*53:01,   HLA-B*57:01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 (0.916)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80.62% (129/160)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6050083"/>
                  </a:ext>
                </a:extLst>
              </a:tr>
              <a:tr h="436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291-299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282-290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283-291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279-287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LPNSASVEQ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HLA-B*53:01,   HLA-B*51:01, HLA-B*35:01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(0.5633)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68.12% (109/160)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634999"/>
                  </a:ext>
                </a:extLst>
              </a:tr>
              <a:tr h="436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319-327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314-322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DGYLGGNAF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HLA-B*35:01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 (0.5465)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16.25% (26/160)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1468923"/>
                  </a:ext>
                </a:extLst>
              </a:tr>
              <a:tr h="436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325-333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316-324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316-324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320-328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NAFANQIQL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HLA-A*68:02,   HLA-B*35:01,   HLA-B*51:01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(0.5851)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53.75% (86/160)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053292"/>
                  </a:ext>
                </a:extLst>
              </a:tr>
              <a:tr h="436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348-356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347-355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QEAAAAAAV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HLA-B*44:02,   HLA-B*44:03,   HLA-B*40:01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 (0.7735)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20.00% (32/160)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893468"/>
                  </a:ext>
                </a:extLst>
              </a:tr>
              <a:tr h="218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357-365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349-357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352-360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QEAVAAAAV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HLA-B*40:01,HLA-B*44:02,HLA-B*44:03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(0.5476)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55.00% (88/160)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103746"/>
                  </a:ext>
                </a:extLst>
              </a:tr>
              <a:tr h="218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383-391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378-386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KLQRHAGIK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HLA-A*03:01,HLA-A*30:01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(0.8039)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35.00% (56/160)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9778098"/>
                  </a:ext>
                </a:extLst>
              </a:tr>
              <a:tr h="218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374-382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373-381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KLKRHAGIK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HLA-A*30:01,HLA-A*03:01,HLA-A*31:01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(0.9289)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15.00% (24/160)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370663"/>
                  </a:ext>
                </a:extLst>
              </a:tr>
              <a:tr h="218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458-466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453-461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AGVGAGLAY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HLA-B*15:01,HLA-A*30:02, HLA-B*35:01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(1.3875)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31.25% (50/160)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004431"/>
                  </a:ext>
                </a:extLst>
              </a:tr>
              <a:tr h="218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499-507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496-504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493-501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YVDIEGSYM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HLA-B*35:01,HLA-A*01:01,HLA-A*02:06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(0.8402)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28.12% (45/160)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845602"/>
                  </a:ext>
                </a:extLst>
              </a:tr>
              <a:tr h="218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514-522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516-524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LMASVGVRY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HLA-B*15:01,HLA-A*30:02,HLA-B*35:01,HLA-A*03:01,HLA-A*01:01, HLA-A*01:02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 (0.9042 )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23.75% (38/160)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positive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854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675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102772BA-D830-4F78-835C-FC651264E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194" y="220663"/>
            <a:ext cx="69215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S5</a:t>
            </a:r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25BC1C2-F8A6-4A88-A213-0F0DE9641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89682"/>
              </p:ext>
            </p:extLst>
          </p:nvPr>
        </p:nvGraphicFramePr>
        <p:xfrm>
          <a:off x="712061" y="517525"/>
          <a:ext cx="11244128" cy="5977653"/>
        </p:xfrm>
        <a:graphic>
          <a:graphicData uri="http://schemas.openxmlformats.org/drawingml/2006/table">
            <a:tbl>
              <a:tblPr/>
              <a:tblGrid>
                <a:gridCol w="573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9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74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0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73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557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91671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1859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Amino acid position 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Peptide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Alleles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 of</a:t>
                      </a:r>
                      <a:r>
                        <a:rPr lang="en-IN" sz="800" b="1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Alleles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Probable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Antigenicity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by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VexiJen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(T=0.4)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Allergeicity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by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AllerTope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v. 2.0  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Conservancy analysis by IEDB tool 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IFN gamma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4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Karp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Kato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Gilliam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TA763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TA716</a:t>
                      </a: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72" marR="4672" marT="6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0628"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8-22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8-22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ASAMSALSLPFSASA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HLA-DQA1*01:02/DQB1*06:02, HLA-DRB1*09:01, HLA-DQA1*05:01/DQB1*03:01, HLA-DRB1*07:01, HLA-DRB4*01:01, HLA-DRB1*12:01, HLA-DRB1*01:01,HLA-DQA1*05:01/DQB1*02:01,HLA-DRB1*04:01,HLA-DRB1*08:02, HLA-DRB1*04:05,HLA-DPA1*03:01/DPB1*04:02,HLA-DPA1*01:03/DPB1*02:01,HLA-DPA1*02:01/DPB1*01:01,HLA-DRB1*15:01,HLA-DRB1*11:01,HLA-DRB5*01:01,HLA-DRB1*13:02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  (0.5557 )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</a:rPr>
                        <a:t>91.88% (147/160)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Positive (0.95346572)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8600"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15-29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15-29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15-29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SLPFSASAIELGDEG  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HLA-DQA1*0501-DQB1*0201,HLA-DQA1*0501-DQB1*0301,HLA-DQA1*0301-DQB1*0302,HLA-DQA1*0401-DQB1*0402,HLA-DQA1*0102-DQB1*0602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 (0.4888)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NA</a:t>
                      </a:r>
                      <a:endParaRPr kumimoji="0" lang="en-IN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69.38% (111/160)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Positive (0.024514427)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36-50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37-51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AKVGVVGGMITGVES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HLA-DQA1*05:01/DQB1*03:01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(0.5715)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NA</a:t>
                      </a:r>
                      <a:endParaRPr kumimoji="0" lang="en-IN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46.88% </a:t>
                      </a:r>
                    </a:p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(75/160)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20202"/>
                          </a:solidFill>
                          <a:effectLst/>
                          <a:latin typeface="Calibri" panose="020F0502020204030204" pitchFamily="34" charset="0"/>
                        </a:rPr>
                        <a:t>Positive  (0.084492375)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3154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333-347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328-342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LNFVMPQQAQQQGQG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HLA-DRB4*01:01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(1.2221)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NA</a:t>
                      </a:r>
                      <a:endParaRPr kumimoji="0" lang="en-IN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16.88%</a:t>
                      </a:r>
                    </a:p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(27/160)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20202"/>
                          </a:solidFill>
                          <a:effectLst/>
                          <a:latin typeface="Calibri" panose="020F0502020204030204" pitchFamily="34" charset="0"/>
                        </a:rPr>
                        <a:t>Positive  (0.068977596)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975285"/>
                  </a:ext>
                </a:extLst>
              </a:tr>
              <a:tr h="6198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348-362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340-354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343-357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QQQQAQATAQEAVAA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HLA-DQA1*04:01/DQB1*04:02,   HLA-DQA1*05:01/DQB1*03:01,   HLA-DQA1*03:01/DQB1*03:02,   HLA-DQA1*01:02/DQB1*06:02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(1.0723)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44.38%</a:t>
                      </a:r>
                    </a:p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(71/160)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20202"/>
                          </a:solidFill>
                          <a:effectLst/>
                          <a:latin typeface="Calibri" panose="020F0502020204030204" pitchFamily="34" charset="0"/>
                        </a:rPr>
                        <a:t>Positive  (0.10097969)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172896"/>
                  </a:ext>
                </a:extLst>
              </a:tr>
              <a:tr h="6198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356-370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348-362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351-365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AQEAVAAAAVRLLNG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HLA-DPA1*02:01/DPB1*14:01,   HLA-DQA1*01:02/DQB1*06:02,   HLA-DQA1*04:01/DQB1*04:02,   HLA-DQA1*05:01/DQB1*03:01,   HLA-DRB1*01:01,   HLA-DRB1*09:01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Antigen (0.5614)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non-Allergen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45.62% (73/160)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20202"/>
                          </a:solidFill>
                          <a:effectLst/>
                          <a:latin typeface="Calibri" panose="020F0502020204030204" pitchFamily="34" charset="0"/>
                        </a:rPr>
                        <a:t>Positive  (0.23960101)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406081"/>
                  </a:ext>
                </a:extLst>
              </a:tr>
              <a:tr h="515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453-467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448-462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SVSIYAGVGAGLAYT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HLA-DQA1*05:01/DQB1*03:01,   HLA-DRB1*01:01,   HLA-DRB1*09:01,   HLA-DRB1*15:01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Antigen (0.8774)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Non-Allergen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5.62% (9/160)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20202"/>
                          </a:solidFill>
                          <a:effectLst/>
                          <a:latin typeface="Calibri" panose="020F0502020204030204" pitchFamily="34" charset="0"/>
                        </a:rPr>
                        <a:t>Positive  (0.60280126)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739910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485-499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482-496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477-491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SGALGVAINAAEGVY </a:t>
                      </a:r>
                    </a:p>
                    <a:p>
                      <a:pPr algn="ctr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HLA-DRB3*02:02,   HLA-DRB1*13:02, HLA-DQA1*01:02/DQB1*06:02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Antigen (0.6426)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Non-Allergen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70.00% (112/160)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20202"/>
                          </a:solidFill>
                          <a:effectLst/>
                          <a:latin typeface="Calibri" panose="020F0502020204030204" pitchFamily="34" charset="0"/>
                        </a:rPr>
                        <a:t>Positive  (0.076295771)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1243780"/>
                  </a:ext>
                </a:extLst>
              </a:tr>
              <a:tr h="6198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493-507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490-504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NAAEGVYVDIEGSYM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HLA-DRB1*03:01, HLA-DQA1*05:01/DQB1*02:01,   HLA-DQA1*03:01/DQB1*03:02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Antigen (0.8924)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Non-Allergen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26.25% (42/160)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20202"/>
                          </a:solidFill>
                          <a:effectLst/>
                          <a:latin typeface="Calibri" panose="020F0502020204030204" pitchFamily="34" charset="0"/>
                        </a:rPr>
                        <a:t>Positive  (0.44325241)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71722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bar chart, histogram&#10;&#10;Description automatically generated">
            <a:extLst>
              <a:ext uri="{FF2B5EF4-FFF2-40B4-BE49-F238E27FC236}">
                <a16:creationId xmlns:a16="http://schemas.microsoft.com/office/drawing/2014/main" id="{61C67F69-C329-4832-BAA1-A3BC7182D6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9580" y="0"/>
            <a:ext cx="849226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1D6DB9-EDC8-4A0D-B929-EB23C4580881}"/>
              </a:ext>
            </a:extLst>
          </p:cNvPr>
          <p:cNvSpPr txBox="1"/>
          <p:nvPr/>
        </p:nvSpPr>
        <p:spPr>
          <a:xfrm>
            <a:off x="113489" y="219155"/>
            <a:ext cx="59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S1</a:t>
            </a:r>
          </a:p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458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3623AD-8957-440C-A8D3-8FEE5CC6ADCF}"/>
              </a:ext>
            </a:extLst>
          </p:cNvPr>
          <p:cNvSpPr txBox="1"/>
          <p:nvPr/>
        </p:nvSpPr>
        <p:spPr>
          <a:xfrm>
            <a:off x="113489" y="219155"/>
            <a:ext cx="594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S2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8C0555-54B3-4720-8F88-9E5C64D679BF}"/>
              </a:ext>
            </a:extLst>
          </p:cNvPr>
          <p:cNvGrpSpPr/>
          <p:nvPr/>
        </p:nvGrpSpPr>
        <p:grpSpPr>
          <a:xfrm>
            <a:off x="5514976" y="466805"/>
            <a:ext cx="6496049" cy="5286295"/>
            <a:chOff x="5514976" y="466805"/>
            <a:chExt cx="6286499" cy="5102903"/>
          </a:xfrm>
        </p:grpSpPr>
        <p:pic>
          <p:nvPicPr>
            <p:cNvPr id="7" name="Picture 6" descr="Chart, histogram&#10;&#10;Description automatically generated">
              <a:extLst>
                <a:ext uri="{FF2B5EF4-FFF2-40B4-BE49-F238E27FC236}">
                  <a16:creationId xmlns:a16="http://schemas.microsoft.com/office/drawing/2014/main" id="{57A812E6-2504-4D0F-AF9B-1D0B2EC0F3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3" r="1502"/>
            <a:stretch/>
          </p:blipFill>
          <p:spPr>
            <a:xfrm>
              <a:off x="5514976" y="466805"/>
              <a:ext cx="6286499" cy="51019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744B83-A381-4347-B99B-F6CDB9CECCEC}"/>
                </a:ext>
              </a:extLst>
            </p:cNvPr>
            <p:cNvSpPr txBox="1"/>
            <p:nvPr/>
          </p:nvSpPr>
          <p:spPr>
            <a:xfrm>
              <a:off x="7758225" y="5292709"/>
              <a:ext cx="4354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B749EA-8833-4B1F-A1AA-4E8E1228BDFD}"/>
              </a:ext>
            </a:extLst>
          </p:cNvPr>
          <p:cNvGrpSpPr/>
          <p:nvPr/>
        </p:nvGrpSpPr>
        <p:grpSpPr>
          <a:xfrm>
            <a:off x="113489" y="935534"/>
            <a:ext cx="5405628" cy="4530612"/>
            <a:chOff x="113489" y="935534"/>
            <a:chExt cx="5405628" cy="4530612"/>
          </a:xfrm>
        </p:grpSpPr>
        <p:pic>
          <p:nvPicPr>
            <p:cNvPr id="10" name="Picture 9" descr="Graphical user interface, chart, histogram&#10;&#10;Description automatically generated">
              <a:extLst>
                <a:ext uri="{FF2B5EF4-FFF2-40B4-BE49-F238E27FC236}">
                  <a16:creationId xmlns:a16="http://schemas.microsoft.com/office/drawing/2014/main" id="{39D47859-A7F5-422E-88B3-54933E4C5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489" y="935534"/>
              <a:ext cx="5405628" cy="439846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02FFC2-C87A-4566-9364-42DB0783A8CA}"/>
                </a:ext>
              </a:extLst>
            </p:cNvPr>
            <p:cNvSpPr txBox="1"/>
            <p:nvPr/>
          </p:nvSpPr>
          <p:spPr>
            <a:xfrm>
              <a:off x="1898925" y="5179192"/>
              <a:ext cx="449944" cy="28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4891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5101</TotalTime>
  <Words>1263</Words>
  <Application>Microsoft Office PowerPoint</Application>
  <PresentationFormat>Widescreen</PresentationFormat>
  <Paragraphs>695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Nima D Namsa</dc:creator>
  <cp:lastModifiedBy>Nima D Namsa</cp:lastModifiedBy>
  <cp:revision>19</cp:revision>
  <dcterms:created xsi:type="dcterms:W3CDTF">2021-12-12T21:37:27Z</dcterms:created>
  <dcterms:modified xsi:type="dcterms:W3CDTF">2021-12-18T16:03:38Z</dcterms:modified>
</cp:coreProperties>
</file>