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11" r:id="rId2"/>
    <p:sldId id="31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utee Dolley" initials="AD" lastIdx="1" clrIdx="0">
    <p:extLst>
      <p:ext uri="{19B8F6BF-5375-455C-9EA6-DF929625EA0E}">
        <p15:presenceInfo xmlns:p15="http://schemas.microsoft.com/office/powerpoint/2012/main" userId="8d12da42d78047c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1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889" autoAdjust="0"/>
  </p:normalViewPr>
  <p:slideViewPr>
    <p:cSldViewPr snapToGrid="0">
      <p:cViewPr varScale="1">
        <p:scale>
          <a:sx n="59" d="100"/>
          <a:sy n="59" d="100"/>
        </p:scale>
        <p:origin x="9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A55C1-F006-491F-B8DE-D93BAB17B4CB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F66DD-61BE-4F94-A756-304AEF522C6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218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EF66DD-61BE-4F94-A756-304AEF522C6F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535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739B9-3589-425C-BA8E-5A81DBFC82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CA23CE-C5E2-4FEE-BA7C-4D9F1724D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99707-329D-4D9C-A90C-C84A6736A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E503C-0E65-45FC-A123-5A89366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8CE0-26F6-488C-8535-F8F92E48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761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A562C-6EDA-4FD8-BE53-5A91F708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38ED9-3192-4CC0-8568-8D9FC3345D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F345C-ED4A-4F49-BA51-FCC3F946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867B9-7876-42DD-BF81-2733F286C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780A8E-1868-4960-9D62-954CCF670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954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1189ED-861E-461A-AF07-122BC9433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E8C51-75A6-4DA7-8407-C1F609E7BF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81BE-62EA-41BA-832A-1ECF7B12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711E4-EAAE-44DC-9890-C1D7C4C4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30F0A-56E3-4D11-BAC9-5276EBE5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59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5AC2A-317A-465A-ABB6-E911F1D8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44D569-451C-4B5B-9719-EDB7D4DD7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2B567-68E3-4C1E-B56A-34E99B5B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C66C8E-9386-4E11-B82B-CD77975C4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3E72CA-D9C6-4884-AEC5-4F175460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973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E304E-8953-4B11-90D9-06C05BF65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9C698-340F-4E52-AE85-35CB79A86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47989-10B0-4094-A0A5-13229951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2F961-1E8E-4E4A-B8B7-BC8314207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F2F24-090E-4F0F-996F-49F97F978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044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CE3A-6EFD-4CFE-B3FA-3B8663E83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5145-B875-4283-8068-B526A6E618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D144D-4DFC-4DA2-BA0B-DCB6ED584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9E7F5A-DD8A-4DDE-9AFC-DB10DEBAE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D48FF6-AED7-4640-BDF9-1AFB44BE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CAD3E-B696-4721-BB1F-0E8CEA468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332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A2BDB-66DE-4355-9239-8D022A503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5C28C7-5091-4851-B8E1-950E3640A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8855EB-58A3-45BF-8964-CB5B8E842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D249EB-9D17-4559-9075-986023BF37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E86A17-B6F6-441F-A05A-EEF40E8A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17C06-3AF3-4823-B71D-3CE1262D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94C02-343B-4241-A29D-53FB8A77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1BFE14-A5CE-4415-ABF3-3CFE9DF5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89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C5DB3-278C-4413-A63E-C2690E9C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9075EF-0B40-4621-8DAD-2FF10281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582A03-0DAD-4F8A-9216-FDADD4631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95D6C-1F62-4EE0-9BE1-F9CF155FF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536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825FD6-4C66-41D6-BCB6-CC0EEAAD6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899D60-8D57-4B59-88B6-353BE4BC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5057-2489-4B4E-BF96-E949F215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6791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D998-23C0-4FB9-A7EB-AEDCAB224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C963D-9900-4835-8E7F-6BDF1FCE5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17389-1218-459C-ACFD-1E5E31134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12A96-D36A-4214-AD25-FDBC8039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90A54-3366-4A1F-B02E-FC02951F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E719B-2849-42F3-BB50-95BFD6C7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767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6842D-EB28-410B-8643-69C9039F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A1930-F8D5-4329-A8C3-3D413974C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D160C3-8CDC-4550-B388-F3C33BA0E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AADF24-CDD7-49B2-BE51-773BCE1C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8954D-E024-4769-A55F-C75077051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740D1-A8AC-4FB1-91D4-E3C944DB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7587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F69C62-FB93-4629-94A8-E3CD0AC14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1E7B-F4D5-4499-8F96-151FD8AE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DFDD9-6496-42E4-B941-5296D5762F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DE11E-8F21-4A3C-8F0F-5B074ABFF84F}" type="datetimeFigureOut">
              <a:rPr lang="en-IN" smtClean="0"/>
              <a:t>25-03-2022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0BA9-9132-41DB-87D1-A1069CE435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8823E9-94F1-4750-98E0-93BE9B53D3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39A7-1195-466F-8631-EF4BC4F102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321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DE53992-C302-4501-8173-21B611041C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86183"/>
              </p:ext>
            </p:extLst>
          </p:nvPr>
        </p:nvGraphicFramePr>
        <p:xfrm>
          <a:off x="1255826" y="376008"/>
          <a:ext cx="7945924" cy="5692159"/>
        </p:xfrm>
        <a:graphic>
          <a:graphicData uri="http://schemas.openxmlformats.org/drawingml/2006/table">
            <a:tbl>
              <a:tblPr/>
              <a:tblGrid>
                <a:gridCol w="824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3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26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19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45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912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20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TSA56 protein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Linear B-cell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Allergeicity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AllerTope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v. 2.0 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Agadir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Score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</a:p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042">
                <a:tc rowSpan="9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Karp</a:t>
                      </a:r>
                    </a:p>
                  </a:txBody>
                  <a:tcPr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48-VESARLDPADAEGKKH-63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9943607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Karp</a:t>
                      </a:r>
                    </a:p>
                  </a:txBody>
                  <a:tcPr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95-LTNITAQVEEGKVKAD-110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</a:t>
                      </a:r>
                      <a:endParaRPr kumimoji="0" lang="en-IN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141-MPISIADRDFGIDIPN-156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</a:t>
                      </a:r>
                      <a:endParaRPr kumimoji="0" lang="en-IN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6161700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150-FGIDIPNIPQQQAQAAQPQLNDEQRAAA-177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05416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277-PFADIAGIDVPDTSLPNSASVEQIQNKMQE-306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6428739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387-HAGIKKAMEKLAAQQE-402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3372783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398-AAQQEEDAKNQG-409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5713859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402-EEDAKNQGEGDCKQQQ-417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414-KQQQGTSEKSKKGKDK-429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8800">
                <a:tc rowSpan="4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Kato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48-GVESTRLDPADAGGKK-63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78208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134-TIMPISIADRDLGVDI-149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0522297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392-DGGCNGGGDNKKKRGAS-408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842881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425-TKETEFDLSMIVGQVK-440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660080"/>
                  </a:ext>
                </a:extLst>
              </a:tr>
              <a:tr h="172042">
                <a:tc rowSpan="10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Gilliam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20-ASAIELGEEGGLECGP-35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7004270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48-GAESTRLDSTDSEGKKHL-65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209761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96-LRNISAEVEVGKGKVD-111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489637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121-GGGTDTPIRKRFKLTP-136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5288202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140-TIMPISIADRDVGVDT-155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10341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269-PFADIAGIDVPDTGLPNSASVEQIQSKMQ-297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9613576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385-AMEKLAAQQEEDAKNQG-401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7683029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394-EEDAKNQGEGDCKQQQ-409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860313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405-CKQQQGASEKSKEGKGKETE-424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056871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420-GKETEFDLSMIVGQVK-435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7751359"/>
                  </a:ext>
                </a:extLst>
              </a:tr>
              <a:tr h="172042">
                <a:tc rowSpan="8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TA763</a:t>
                      </a:r>
                    </a:p>
                  </a:txBody>
                  <a:tcPr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20-ASAIELGDEGGLECGP-35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448958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84-TPSIRAELGVMYLRNI-99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0.89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9434909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96-LRNISAEVELGKVKAD-111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2319633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104-ELGKVKADSGSKTKADSG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-121  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21212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122-GETDAPIRKRFKLTPPQP-139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7379848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142-MPISIADRDFGVDVTN-157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712004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278-GIDVPDAGLPNSATVEQIQNKMQ</a:t>
                      </a:r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3953835"/>
                  </a:ext>
                </a:extLst>
              </a:tr>
              <a:tr h="17204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393-AAQQEEDAKNQGEGDCKQQQGTSEK-417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8100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B46010E-F94E-4F29-8C37-C9A4909A0098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</a:p>
        </p:txBody>
      </p:sp>
    </p:spTree>
    <p:extLst>
      <p:ext uri="{BB962C8B-B14F-4D97-AF65-F5344CB8AC3E}">
        <p14:creationId xmlns:p14="http://schemas.microsoft.com/office/powerpoint/2010/main" val="396320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886125-3C6B-4AA2-9595-A36DEF8408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934649"/>
              </p:ext>
            </p:extLst>
          </p:nvPr>
        </p:nvGraphicFramePr>
        <p:xfrm>
          <a:off x="1212283" y="538691"/>
          <a:ext cx="7945924" cy="2746749"/>
        </p:xfrm>
        <a:graphic>
          <a:graphicData uri="http://schemas.openxmlformats.org/drawingml/2006/table">
            <a:tbl>
              <a:tblPr/>
              <a:tblGrid>
                <a:gridCol w="824700">
                  <a:extLst>
                    <a:ext uri="{9D8B030D-6E8A-4147-A177-3AD203B41FA5}">
                      <a16:colId xmlns:a16="http://schemas.microsoft.com/office/drawing/2014/main" val="2462565350"/>
                    </a:ext>
                  </a:extLst>
                </a:gridCol>
                <a:gridCol w="3143895">
                  <a:extLst>
                    <a:ext uri="{9D8B030D-6E8A-4147-A177-3AD203B41FA5}">
                      <a16:colId xmlns:a16="http://schemas.microsoft.com/office/drawing/2014/main" val="4135742865"/>
                    </a:ext>
                  </a:extLst>
                </a:gridCol>
                <a:gridCol w="697050">
                  <a:extLst>
                    <a:ext uri="{9D8B030D-6E8A-4147-A177-3AD203B41FA5}">
                      <a16:colId xmlns:a16="http://schemas.microsoft.com/office/drawing/2014/main" val="3889815131"/>
                    </a:ext>
                  </a:extLst>
                </a:gridCol>
                <a:gridCol w="662628">
                  <a:extLst>
                    <a:ext uri="{9D8B030D-6E8A-4147-A177-3AD203B41FA5}">
                      <a16:colId xmlns:a16="http://schemas.microsoft.com/office/drawing/2014/main" val="4050349117"/>
                    </a:ext>
                  </a:extLst>
                </a:gridCol>
                <a:gridCol w="851949">
                  <a:extLst>
                    <a:ext uri="{9D8B030D-6E8A-4147-A177-3AD203B41FA5}">
                      <a16:colId xmlns:a16="http://schemas.microsoft.com/office/drawing/2014/main" val="3071875151"/>
                    </a:ext>
                  </a:extLst>
                </a:gridCol>
                <a:gridCol w="774501">
                  <a:extLst>
                    <a:ext uri="{9D8B030D-6E8A-4147-A177-3AD203B41FA5}">
                      <a16:colId xmlns:a16="http://schemas.microsoft.com/office/drawing/2014/main" val="4183442911"/>
                    </a:ext>
                  </a:extLst>
                </a:gridCol>
                <a:gridCol w="991201">
                  <a:extLst>
                    <a:ext uri="{9D8B030D-6E8A-4147-A177-3AD203B41FA5}">
                      <a16:colId xmlns:a16="http://schemas.microsoft.com/office/drawing/2014/main" val="3365429658"/>
                    </a:ext>
                  </a:extLst>
                </a:gridCol>
              </a:tblGrid>
              <a:tr h="6139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TSA56 &amp; ScaA protein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Linear B-cell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epitopes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Server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Allergeicity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by 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AllerTope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v. 2.0 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Agadir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Score </a:t>
                      </a: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Conservancy (%)</a:t>
                      </a:r>
                    </a:p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443604"/>
                  </a:ext>
                </a:extLst>
              </a:tr>
              <a:tr h="163190">
                <a:tc rowSpan="4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TA716</a:t>
                      </a:r>
                    </a:p>
                  </a:txBody>
                  <a:tcPr anchor="ctr"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104-ESGKTNSGTDTRADTDSPILQRPKFT-129</a:t>
                      </a:r>
                    </a:p>
                  </a:txBody>
                  <a:tcPr marL="9525" marR="9525" marT="9525" marB="0" anchor="b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0009034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138-ISIADRNLGVDVTNVP-153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2.50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422639"/>
                  </a:ext>
                </a:extLst>
              </a:tr>
              <a:tr h="17456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274-DALPNSASVEQIQNKMQ-294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2.50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41267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405-GASEDSDSGGGLKKEKAKRQ-424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0.62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6837934"/>
                  </a:ext>
                </a:extLst>
              </a:tr>
              <a:tr h="163190">
                <a:tc rowSpan="9">
                  <a:txBody>
                    <a:bodyPr/>
                    <a:lstStyle/>
                    <a:p>
                      <a:pPr algn="ctr"/>
                      <a:r>
                        <a:rPr lang="en-IN" sz="800" dirty="0"/>
                        <a:t>ScaA</a:t>
                      </a:r>
                    </a:p>
                  </a:txBody>
                  <a:tcPr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148-GEVTDGKKHKKSPLKKLKDLGSTL-171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3692105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225-SDDTKKQVEVKQNEGYGV-242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163264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5273" marR="5273" marT="527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247-IKQDEVAFDKIEGRSASI-264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725801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355-FFSSTTHGGKTEGTDRSKFTGI-376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54.55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566922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822-QCSISDKLSAKSEMTL-837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9.09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851582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851-SGRIDAGNAKVNLGLN-866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222222"/>
                          </a:solidFill>
                          <a:latin typeface="Times New Roman"/>
                        </a:rPr>
                        <a:t>9.09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7060255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878-SGHKSNKGSSTNPEKFKKKPVTVF-901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9.09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901728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1117-QQQQQQQQQQQQQQQQQQQQQQQQQQ-1142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27.27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5265092"/>
                  </a:ext>
                </a:extLst>
              </a:tr>
              <a:tr h="163190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333333"/>
                          </a:solidFill>
                          <a:latin typeface="Times New Roman"/>
                        </a:rPr>
                        <a:t>1438-NSNSTFNPDVITSREQCLHK-1457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+mn-cs"/>
                        </a:rPr>
                        <a:t>NA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27.27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73216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1996EE2-D357-4D8B-BB71-528E24884565}"/>
              </a:ext>
            </a:extLst>
          </p:cNvPr>
          <p:cNvSpPr txBox="1"/>
          <p:nvPr/>
        </p:nvSpPr>
        <p:spPr>
          <a:xfrm>
            <a:off x="130541" y="31524"/>
            <a:ext cx="7512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</a:p>
        </p:txBody>
      </p:sp>
    </p:spTree>
    <p:extLst>
      <p:ext uri="{BB962C8B-B14F-4D97-AF65-F5344CB8AC3E}">
        <p14:creationId xmlns:p14="http://schemas.microsoft.com/office/powerpoint/2010/main" val="2017457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12038</TotalTime>
  <Words>311</Words>
  <Application>Microsoft Office PowerPoint</Application>
  <PresentationFormat>Widescreen</PresentationFormat>
  <Paragraphs>291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Anutee Dolley</dc:creator>
  <cp:lastModifiedBy>Nima D Namsa</cp:lastModifiedBy>
  <cp:revision>432</cp:revision>
  <dcterms:created xsi:type="dcterms:W3CDTF">2021-03-04T11:02:31Z</dcterms:created>
  <dcterms:modified xsi:type="dcterms:W3CDTF">2022-03-24T19:49:16Z</dcterms:modified>
</cp:coreProperties>
</file>