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3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4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5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6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1" r:id="rId2"/>
    <p:sldId id="269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302" r:id="rId12"/>
    <p:sldId id="303" r:id="rId13"/>
    <p:sldId id="270" r:id="rId14"/>
    <p:sldId id="284" r:id="rId15"/>
    <p:sldId id="289" r:id="rId16"/>
    <p:sldId id="290" r:id="rId17"/>
    <p:sldId id="291" r:id="rId18"/>
    <p:sldId id="292" r:id="rId19"/>
    <p:sldId id="299" r:id="rId20"/>
    <p:sldId id="293" r:id="rId21"/>
    <p:sldId id="294" r:id="rId22"/>
    <p:sldId id="295" r:id="rId23"/>
    <p:sldId id="296" r:id="rId24"/>
    <p:sldId id="267" r:id="rId25"/>
    <p:sldId id="298" r:id="rId26"/>
    <p:sldId id="297" r:id="rId27"/>
    <p:sldId id="304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-pc\Desktop\&#26446;&#23045;&#26976;%20%20Z561%20&#24046;&#24322;\2020&#24180;&#21152;&#24615;&#25928;&#24212;&#25968;&#25454;\2020%20&#21152;&#24615;&#25928;&#24212;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性状'!$C$94:$C$95</c:f>
                <c:numCache>
                  <c:formatCode>General</c:formatCode>
                  <c:ptCount val="2"/>
                  <c:pt idx="0">
                    <c:v>6.74</c:v>
                  </c:pt>
                  <c:pt idx="1">
                    <c:v>7.54</c:v>
                  </c:pt>
                </c:numCache>
              </c:numRef>
            </c:plus>
            <c:minus>
              <c:numRef>
                <c:f>'亲本 性状'!$C$94:$C$95</c:f>
                <c:numCache>
                  <c:formatCode>General</c:formatCode>
                  <c:ptCount val="2"/>
                  <c:pt idx="0">
                    <c:v>6.74</c:v>
                  </c:pt>
                  <c:pt idx="1">
                    <c:v>7.54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性状'!$B$89:$B$90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性状'!$C$89:$C$90</c:f>
              <c:numCache>
                <c:formatCode>General</c:formatCode>
                <c:ptCount val="2"/>
                <c:pt idx="0">
                  <c:v>51.65</c:v>
                </c:pt>
                <c:pt idx="1">
                  <c:v>82.34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15088"/>
        <c:axId val="-1073215632"/>
      </c:barChart>
      <c:catAx>
        <c:axId val="-107321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5632"/>
        <c:crosses val="autoZero"/>
        <c:auto val="1"/>
        <c:lblAlgn val="ctr"/>
        <c:lblOffset val="100"/>
        <c:noMultiLvlLbl val="0"/>
      </c:catAx>
      <c:valAx>
        <c:axId val="-10732156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 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density 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800" b="1" i="0" u="none" strike="noStrike" baseline="0" dirty="0" err="1" smtClean="0">
                    <a:effectLst/>
                  </a:rPr>
                  <a:t>spikelets</a:t>
                </a:r>
                <a:r>
                  <a:rPr lang="en-US" altLang="zh-CN" sz="1800" b="1" i="0" u="none" strike="noStrike" baseline="0" dirty="0" smtClean="0">
                    <a:effectLst/>
                  </a:rPr>
                  <a:t> per 10 cm panicle length)</a:t>
                </a:r>
                <a:r>
                  <a:rPr lang="en-US" altLang="zh-CN" sz="1800" b="1" i="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endParaRPr lang="en-US" altLang="zh-CN" sz="1800" b="1" i="0" baseline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4.2714814706825671E-2"/>
              <c:y val="5.91367381831422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性状'!$B$78:$B$79</c:f>
                <c:numCache>
                  <c:formatCode>General</c:formatCode>
                  <c:ptCount val="2"/>
                  <c:pt idx="0">
                    <c:v>16.170000000000002</c:v>
                  </c:pt>
                  <c:pt idx="1">
                    <c:v>17.510000000000002</c:v>
                  </c:pt>
                </c:numCache>
              </c:numRef>
            </c:plus>
            <c:minus>
              <c:numRef>
                <c:f>'亲本 性状'!$B$78:$B$79</c:f>
                <c:numCache>
                  <c:formatCode>General</c:formatCode>
                  <c:ptCount val="2"/>
                  <c:pt idx="0">
                    <c:v>16.170000000000002</c:v>
                  </c:pt>
                  <c:pt idx="1">
                    <c:v>17.510000000000002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性状'!$B$73:$B$74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性状'!$C$73:$C$74</c:f>
              <c:numCache>
                <c:formatCode>General</c:formatCode>
                <c:ptCount val="2"/>
                <c:pt idx="0">
                  <c:v>105.31</c:v>
                </c:pt>
                <c:pt idx="1">
                  <c:v>130.5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27600"/>
        <c:axId val="-1073213456"/>
      </c:barChart>
      <c:catAx>
        <c:axId val="-107322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3456"/>
        <c:crosses val="autoZero"/>
        <c:auto val="1"/>
        <c:lblAlgn val="ctr"/>
        <c:lblOffset val="100"/>
        <c:noMultiLvlLbl val="0"/>
      </c:catAx>
      <c:valAx>
        <c:axId val="-10732134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panicle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2247088875008253E-2"/>
              <c:y val="3.982147177822668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27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性状'!$C$9:$C$10</c:f>
                <c:numCache>
                  <c:formatCode>General</c:formatCode>
                  <c:ptCount val="2"/>
                  <c:pt idx="0">
                    <c:v>0.8</c:v>
                  </c:pt>
                  <c:pt idx="1">
                    <c:v>0.78</c:v>
                  </c:pt>
                </c:numCache>
              </c:numRef>
            </c:plus>
            <c:minus>
              <c:numRef>
                <c:f>'亲本 性状'!$C$9:$C$10</c:f>
                <c:numCache>
                  <c:formatCode>General</c:formatCode>
                  <c:ptCount val="2"/>
                  <c:pt idx="0">
                    <c:v>0.8</c:v>
                  </c:pt>
                  <c:pt idx="1">
                    <c:v>0.78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'亲本 性状'!$B$3:$B$4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性状'!$C$3:$C$4</c:f>
              <c:numCache>
                <c:formatCode>General</c:formatCode>
                <c:ptCount val="2"/>
                <c:pt idx="0">
                  <c:v>20.34</c:v>
                </c:pt>
                <c:pt idx="1">
                  <c:v>15.8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19440"/>
        <c:axId val="-1073214544"/>
      </c:barChart>
      <c:catAx>
        <c:axId val="-107321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4544"/>
        <c:crosses val="autoZero"/>
        <c:auto val="1"/>
        <c:lblAlgn val="ctr"/>
        <c:lblOffset val="100"/>
        <c:noMultiLvlLbl val="0"/>
      </c:catAx>
      <c:valAx>
        <c:axId val="-1073214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Panicle length (cm)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8601560568522942E-2"/>
              <c:y val="5.320452149277144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性状'!$C$64:$C$65</c:f>
                <c:numCache>
                  <c:formatCode>General</c:formatCode>
                  <c:ptCount val="2"/>
                  <c:pt idx="0">
                    <c:v>14.44</c:v>
                  </c:pt>
                  <c:pt idx="1">
                    <c:v>13.44</c:v>
                  </c:pt>
                </c:numCache>
              </c:numRef>
            </c:plus>
            <c:minus>
              <c:numRef>
                <c:f>'亲本 性状'!$C$64:$C$65</c:f>
                <c:numCache>
                  <c:formatCode>General</c:formatCode>
                  <c:ptCount val="2"/>
                  <c:pt idx="0">
                    <c:v>14.44</c:v>
                  </c:pt>
                  <c:pt idx="1">
                    <c:v>13.44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性状'!$B$57:$B$58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性状'!$C$57:$C$58</c:f>
              <c:numCache>
                <c:formatCode>General</c:formatCode>
                <c:ptCount val="2"/>
                <c:pt idx="0">
                  <c:v>95.53</c:v>
                </c:pt>
                <c:pt idx="1">
                  <c:v>110.35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23792"/>
        <c:axId val="-1073216720"/>
      </c:barChart>
      <c:catAx>
        <c:axId val="-107322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6720"/>
        <c:crosses val="autoZero"/>
        <c:auto val="1"/>
        <c:lblAlgn val="ctr"/>
        <c:lblOffset val="100"/>
        <c:noMultiLvlLbl val="0"/>
      </c:catAx>
      <c:valAx>
        <c:axId val="-10732167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Grains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panicle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8490509236173608E-2"/>
              <c:y val="9.784135921524711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2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性状'!$B$29:$B$30</c:f>
                <c:numCache>
                  <c:formatCode>General</c:formatCode>
                  <c:ptCount val="2"/>
                  <c:pt idx="0">
                    <c:v>0.74</c:v>
                  </c:pt>
                  <c:pt idx="1">
                    <c:v>0.61</c:v>
                  </c:pt>
                </c:numCache>
              </c:numRef>
            </c:plus>
            <c:minus>
              <c:numRef>
                <c:f>'亲本 性状'!$B$29:$B$30</c:f>
                <c:numCache>
                  <c:formatCode>General</c:formatCode>
                  <c:ptCount val="2"/>
                  <c:pt idx="0">
                    <c:v>0.74</c:v>
                  </c:pt>
                  <c:pt idx="1">
                    <c:v>0.61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性状'!$B$23:$B$24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性状'!$C$23:$C$24</c:f>
              <c:numCache>
                <c:formatCode>General</c:formatCode>
                <c:ptCount val="2"/>
                <c:pt idx="0">
                  <c:v>8.32</c:v>
                </c:pt>
                <c:pt idx="1">
                  <c:v>10.78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18352"/>
        <c:axId val="-1073218896"/>
      </c:barChart>
      <c:catAx>
        <c:axId val="-107321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8896"/>
        <c:crosses val="autoZero"/>
        <c:auto val="1"/>
        <c:lblAlgn val="ctr"/>
        <c:lblOffset val="100"/>
        <c:noMultiLvlLbl val="0"/>
      </c:catAx>
      <c:valAx>
        <c:axId val="-10732188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primary branches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4.5848056935436594E-2"/>
              <c:y val="7.84721486741383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18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性状'!$B$43:$B$44</c:f>
                <c:numCache>
                  <c:formatCode>General</c:formatCode>
                  <c:ptCount val="2"/>
                  <c:pt idx="0">
                    <c:v>4.0999999999999996</c:v>
                  </c:pt>
                  <c:pt idx="1">
                    <c:v>4.93</c:v>
                  </c:pt>
                </c:numCache>
              </c:numRef>
            </c:plus>
            <c:minus>
              <c:numRef>
                <c:f>'亲本 性状'!$B$43:$B$44</c:f>
                <c:numCache>
                  <c:formatCode>General</c:formatCode>
                  <c:ptCount val="2"/>
                  <c:pt idx="0">
                    <c:v>4.0999999999999996</c:v>
                  </c:pt>
                  <c:pt idx="1">
                    <c:v>4.93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性状'!$B$39:$B$40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性状'!$C$39:$C$40</c:f>
              <c:numCache>
                <c:formatCode>General</c:formatCode>
                <c:ptCount val="2"/>
                <c:pt idx="0">
                  <c:v>26.64</c:v>
                </c:pt>
                <c:pt idx="1">
                  <c:v>32.94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14000"/>
        <c:axId val="-1073212912"/>
      </c:barChart>
      <c:catAx>
        <c:axId val="-107321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2912"/>
        <c:crosses val="autoZero"/>
        <c:auto val="1"/>
        <c:lblAlgn val="ctr"/>
        <c:lblOffset val="100"/>
        <c:noMultiLvlLbl val="0"/>
      </c:catAx>
      <c:valAx>
        <c:axId val="-10732129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 of secondary branches</a:t>
                </a:r>
                <a:endParaRPr lang="zh-CN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5.04163653298648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14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性状'!$C$94:$C$95</c:f>
                <c:numCache>
                  <c:formatCode>General</c:formatCode>
                  <c:ptCount val="2"/>
                  <c:pt idx="0">
                    <c:v>6.74</c:v>
                  </c:pt>
                  <c:pt idx="1">
                    <c:v>7.54</c:v>
                  </c:pt>
                </c:numCache>
              </c:numRef>
            </c:plus>
            <c:minus>
              <c:numRef>
                <c:f>'亲本 性状'!$C$94:$C$95</c:f>
                <c:numCache>
                  <c:formatCode>General</c:formatCode>
                  <c:ptCount val="2"/>
                  <c:pt idx="0">
                    <c:v>6.74</c:v>
                  </c:pt>
                  <c:pt idx="1">
                    <c:v>7.54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性状'!$B$89:$B$90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性状'!$C$89:$C$90</c:f>
              <c:numCache>
                <c:formatCode>General</c:formatCode>
                <c:ptCount val="2"/>
                <c:pt idx="0">
                  <c:v>51.65</c:v>
                </c:pt>
                <c:pt idx="1">
                  <c:v>82.34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23248"/>
        <c:axId val="-1073225424"/>
      </c:barChart>
      <c:catAx>
        <c:axId val="-107322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25424"/>
        <c:crosses val="autoZero"/>
        <c:auto val="1"/>
        <c:lblAlgn val="ctr"/>
        <c:lblOffset val="100"/>
        <c:noMultiLvlLbl val="0"/>
      </c:catAx>
      <c:valAx>
        <c:axId val="-10732254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 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density 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800" b="1" i="0" u="none" strike="noStrike" baseline="0" dirty="0" err="1" smtClean="0">
                    <a:effectLst/>
                  </a:rPr>
                  <a:t>spikelets</a:t>
                </a:r>
                <a:r>
                  <a:rPr lang="en-US" altLang="zh-CN" sz="1800" b="1" i="0" u="none" strike="noStrike" baseline="0" dirty="0" smtClean="0">
                    <a:effectLst/>
                  </a:rPr>
                  <a:t> per 10 cm panicle length)</a:t>
                </a:r>
                <a:r>
                  <a:rPr lang="en-US" altLang="zh-CN" sz="1800" b="1" i="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endParaRPr lang="en-US" altLang="zh-CN" sz="1800" b="1" i="0" baseline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4.2714814706825671E-2"/>
              <c:y val="5.91367381831422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23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性状'!$B$78:$B$79</c:f>
                <c:numCache>
                  <c:formatCode>General</c:formatCode>
                  <c:ptCount val="2"/>
                  <c:pt idx="0">
                    <c:v>16.170000000000002</c:v>
                  </c:pt>
                  <c:pt idx="1">
                    <c:v>17.510000000000002</c:v>
                  </c:pt>
                </c:numCache>
              </c:numRef>
            </c:plus>
            <c:minus>
              <c:numRef>
                <c:f>'亲本 性状'!$B$78:$B$79</c:f>
                <c:numCache>
                  <c:formatCode>General</c:formatCode>
                  <c:ptCount val="2"/>
                  <c:pt idx="0">
                    <c:v>16.170000000000002</c:v>
                  </c:pt>
                  <c:pt idx="1">
                    <c:v>17.510000000000002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性状'!$B$73:$B$74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性状'!$C$73:$C$74</c:f>
              <c:numCache>
                <c:formatCode>General</c:formatCode>
                <c:ptCount val="2"/>
                <c:pt idx="0">
                  <c:v>105.31</c:v>
                </c:pt>
                <c:pt idx="1">
                  <c:v>130.5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24880"/>
        <c:axId val="-1073222704"/>
      </c:barChart>
      <c:catAx>
        <c:axId val="-107322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22704"/>
        <c:crosses val="autoZero"/>
        <c:auto val="1"/>
        <c:lblAlgn val="ctr"/>
        <c:lblOffset val="100"/>
        <c:noMultiLvlLbl val="0"/>
      </c:catAx>
      <c:valAx>
        <c:axId val="-10732227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panicle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2247088875008253E-2"/>
              <c:y val="3.982147177822668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2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性状'!$C$9:$C$10</c:f>
                <c:numCache>
                  <c:formatCode>General</c:formatCode>
                  <c:ptCount val="2"/>
                  <c:pt idx="0">
                    <c:v>0.8</c:v>
                  </c:pt>
                  <c:pt idx="1">
                    <c:v>0.78</c:v>
                  </c:pt>
                </c:numCache>
              </c:numRef>
            </c:plus>
            <c:minus>
              <c:numRef>
                <c:f>'亲本 性状'!$C$9:$C$10</c:f>
                <c:numCache>
                  <c:formatCode>General</c:formatCode>
                  <c:ptCount val="2"/>
                  <c:pt idx="0">
                    <c:v>0.8</c:v>
                  </c:pt>
                  <c:pt idx="1">
                    <c:v>0.78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'亲本 性状'!$B$3:$B$4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性状'!$C$3:$C$4</c:f>
              <c:numCache>
                <c:formatCode>General</c:formatCode>
                <c:ptCount val="2"/>
                <c:pt idx="0">
                  <c:v>20.34</c:v>
                </c:pt>
                <c:pt idx="1">
                  <c:v>15.8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21616"/>
        <c:axId val="-1073217264"/>
      </c:barChart>
      <c:catAx>
        <c:axId val="-107322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7264"/>
        <c:crosses val="autoZero"/>
        <c:auto val="1"/>
        <c:lblAlgn val="ctr"/>
        <c:lblOffset val="100"/>
        <c:noMultiLvlLbl val="0"/>
      </c:catAx>
      <c:valAx>
        <c:axId val="-10732172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Panicle length (cm)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8601560568522942E-2"/>
              <c:y val="5.320452149277144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2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性状'!$C$64:$C$65</c:f>
                <c:numCache>
                  <c:formatCode>General</c:formatCode>
                  <c:ptCount val="2"/>
                  <c:pt idx="0">
                    <c:v>14.44</c:v>
                  </c:pt>
                  <c:pt idx="1">
                    <c:v>13.44</c:v>
                  </c:pt>
                </c:numCache>
              </c:numRef>
            </c:plus>
            <c:minus>
              <c:numRef>
                <c:f>'亲本 性状'!$C$64:$C$65</c:f>
                <c:numCache>
                  <c:formatCode>General</c:formatCode>
                  <c:ptCount val="2"/>
                  <c:pt idx="0">
                    <c:v>14.44</c:v>
                  </c:pt>
                  <c:pt idx="1">
                    <c:v>13.44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性状'!$B$57:$B$58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性状'!$C$57:$C$58</c:f>
              <c:numCache>
                <c:formatCode>General</c:formatCode>
                <c:ptCount val="2"/>
                <c:pt idx="0">
                  <c:v>95.53</c:v>
                </c:pt>
                <c:pt idx="1">
                  <c:v>110.35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19984"/>
        <c:axId val="-1073221072"/>
      </c:barChart>
      <c:catAx>
        <c:axId val="-10732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21072"/>
        <c:crosses val="autoZero"/>
        <c:auto val="1"/>
        <c:lblAlgn val="ctr"/>
        <c:lblOffset val="100"/>
        <c:noMultiLvlLbl val="0"/>
      </c:catAx>
      <c:valAx>
        <c:axId val="-10732210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Grains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panicle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8490509236173608E-2"/>
              <c:y val="9.784135921524711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19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性状'!$B$29:$B$30</c:f>
                <c:numCache>
                  <c:formatCode>General</c:formatCode>
                  <c:ptCount val="2"/>
                  <c:pt idx="0">
                    <c:v>0.74</c:v>
                  </c:pt>
                  <c:pt idx="1">
                    <c:v>0.61</c:v>
                  </c:pt>
                </c:numCache>
              </c:numRef>
            </c:plus>
            <c:minus>
              <c:numRef>
                <c:f>'亲本 性状'!$B$29:$B$30</c:f>
                <c:numCache>
                  <c:formatCode>General</c:formatCode>
                  <c:ptCount val="2"/>
                  <c:pt idx="0">
                    <c:v>0.74</c:v>
                  </c:pt>
                  <c:pt idx="1">
                    <c:v>0.61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性状'!$B$23:$B$24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性状'!$C$23:$C$24</c:f>
              <c:numCache>
                <c:formatCode>General</c:formatCode>
                <c:ptCount val="2"/>
                <c:pt idx="0">
                  <c:v>8.32</c:v>
                </c:pt>
                <c:pt idx="1">
                  <c:v>10.78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3220528"/>
        <c:axId val="-1073216176"/>
      </c:barChart>
      <c:catAx>
        <c:axId val="-107322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073216176"/>
        <c:crosses val="autoZero"/>
        <c:auto val="1"/>
        <c:lblAlgn val="ctr"/>
        <c:lblOffset val="100"/>
        <c:noMultiLvlLbl val="0"/>
      </c:catAx>
      <c:valAx>
        <c:axId val="-10732161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primary branches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4.5848056935436594E-2"/>
              <c:y val="7.84721486741383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73220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'亲本 性状'!$B$43:$B$44</c:f>
                <c:numCache>
                  <c:formatCode>General</c:formatCode>
                  <c:ptCount val="2"/>
                  <c:pt idx="0">
                    <c:v>4.0999999999999996</c:v>
                  </c:pt>
                  <c:pt idx="1">
                    <c:v>4.93</c:v>
                  </c:pt>
                </c:numCache>
              </c:numRef>
            </c:plus>
            <c:minus>
              <c:numRef>
                <c:f>'亲本 性状'!$B$43:$B$44</c:f>
                <c:numCache>
                  <c:formatCode>General</c:formatCode>
                  <c:ptCount val="2"/>
                  <c:pt idx="0">
                    <c:v>4.0999999999999996</c:v>
                  </c:pt>
                  <c:pt idx="1">
                    <c:v>4.93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'亲本 性状'!$B$39:$B$40</c:f>
              <c:strCache>
                <c:ptCount val="2"/>
                <c:pt idx="0">
                  <c:v>Nipponbare</c:v>
                </c:pt>
                <c:pt idx="1">
                  <c:v>Z749</c:v>
                </c:pt>
              </c:strCache>
            </c:strRef>
          </c:cat>
          <c:val>
            <c:numRef>
              <c:f>'亲本 性状'!$C$39:$C$40</c:f>
              <c:numCache>
                <c:formatCode>General</c:formatCode>
                <c:ptCount val="2"/>
                <c:pt idx="0">
                  <c:v>26.64</c:v>
                </c:pt>
                <c:pt idx="1">
                  <c:v>32.94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3024"/>
        <c:axId val="-972817920"/>
      </c:barChart>
      <c:catAx>
        <c:axId val="-97281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7920"/>
        <c:crosses val="autoZero"/>
        <c:auto val="1"/>
        <c:lblAlgn val="ctr"/>
        <c:lblOffset val="100"/>
        <c:noMultiLvlLbl val="0"/>
      </c:catAx>
      <c:valAx>
        <c:axId val="-9728179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 of secondary branches</a:t>
                </a:r>
                <a:endParaRPr lang="zh-CN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5.04163653298648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97281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154275409459037E-2"/>
          <c:y val="1.9325489241291252E-2"/>
          <c:w val="0.92692246433019054"/>
          <c:h val="0.93991834047029965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上位性柱状图!$G$26:$G$35</c:f>
                <c:numCache>
                  <c:formatCode>General</c:formatCode>
                  <c:ptCount val="10"/>
                  <c:pt idx="0">
                    <c:v>5.68</c:v>
                  </c:pt>
                  <c:pt idx="1">
                    <c:v>5</c:v>
                  </c:pt>
                  <c:pt idx="2">
                    <c:v>5.97</c:v>
                  </c:pt>
                  <c:pt idx="3">
                    <c:v>6.6</c:v>
                  </c:pt>
                  <c:pt idx="4">
                    <c:v>4.99</c:v>
                  </c:pt>
                  <c:pt idx="5">
                    <c:v>4.71</c:v>
                  </c:pt>
                  <c:pt idx="6">
                    <c:v>6.2</c:v>
                  </c:pt>
                  <c:pt idx="7">
                    <c:v>6.74</c:v>
                  </c:pt>
                  <c:pt idx="8">
                    <c:v>2.79</c:v>
                  </c:pt>
                  <c:pt idx="9">
                    <c:v>4.7</c:v>
                  </c:pt>
                </c:numCache>
              </c:numRef>
            </c:plus>
            <c:minus>
              <c:numRef>
                <c:f>上位性柱状图!$G$26:$G$35</c:f>
                <c:numCache>
                  <c:formatCode>General</c:formatCode>
                  <c:ptCount val="10"/>
                  <c:pt idx="0">
                    <c:v>5.68</c:v>
                  </c:pt>
                  <c:pt idx="1">
                    <c:v>5</c:v>
                  </c:pt>
                  <c:pt idx="2">
                    <c:v>5.97</c:v>
                  </c:pt>
                  <c:pt idx="3">
                    <c:v>6.6</c:v>
                  </c:pt>
                  <c:pt idx="4">
                    <c:v>4.99</c:v>
                  </c:pt>
                  <c:pt idx="5">
                    <c:v>4.71</c:v>
                  </c:pt>
                  <c:pt idx="6">
                    <c:v>6.2</c:v>
                  </c:pt>
                  <c:pt idx="7">
                    <c:v>6.74</c:v>
                  </c:pt>
                  <c:pt idx="8">
                    <c:v>2.79</c:v>
                  </c:pt>
                  <c:pt idx="9">
                    <c:v>4.7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上位性柱状图!$F$13:$F$22</c:f>
              <c:strCache>
                <c:ptCount val="10"/>
                <c:pt idx="0">
                  <c:v>T1</c:v>
                </c:pt>
                <c:pt idx="1">
                  <c:v>D3</c:v>
                </c:pt>
                <c:pt idx="2">
                  <c:v>D2</c:v>
                </c:pt>
                <c:pt idx="3">
                  <c:v>D1</c:v>
                </c:pt>
                <c:pt idx="4">
                  <c:v>S4</c:v>
                </c:pt>
                <c:pt idx="5">
                  <c:v>S3</c:v>
                </c:pt>
                <c:pt idx="6">
                  <c:v>S1</c:v>
                </c:pt>
                <c:pt idx="7">
                  <c:v>S2</c:v>
                </c:pt>
                <c:pt idx="8">
                  <c:v>S5</c:v>
                </c:pt>
                <c:pt idx="9">
                  <c:v>Nipponbare</c:v>
                </c:pt>
              </c:strCache>
            </c:strRef>
          </c:cat>
          <c:val>
            <c:numRef>
              <c:f>上位性柱状图!$G$13:$G$22</c:f>
              <c:numCache>
                <c:formatCode>General</c:formatCode>
                <c:ptCount val="10"/>
                <c:pt idx="0">
                  <c:v>92.22</c:v>
                </c:pt>
                <c:pt idx="1">
                  <c:v>77.36</c:v>
                </c:pt>
                <c:pt idx="2">
                  <c:v>79.34</c:v>
                </c:pt>
                <c:pt idx="3">
                  <c:v>90.19</c:v>
                </c:pt>
                <c:pt idx="4">
                  <c:v>72.510000000000005</c:v>
                </c:pt>
                <c:pt idx="5">
                  <c:v>77.95</c:v>
                </c:pt>
                <c:pt idx="6">
                  <c:v>59.97</c:v>
                </c:pt>
                <c:pt idx="7">
                  <c:v>50.05</c:v>
                </c:pt>
                <c:pt idx="8">
                  <c:v>48.59</c:v>
                </c:pt>
                <c:pt idx="9">
                  <c:v>49.75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87011808"/>
        <c:axId val="-887011264"/>
      </c:barChart>
      <c:catAx>
        <c:axId val="-887011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87011264"/>
        <c:crosses val="autoZero"/>
        <c:auto val="1"/>
        <c:lblAlgn val="ctr"/>
        <c:lblOffset val="100"/>
        <c:noMultiLvlLbl val="0"/>
      </c:catAx>
      <c:valAx>
        <c:axId val="-887011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8870118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柱状表!$D$142:$D$151</c:f>
                <c:numCache>
                  <c:formatCode>General</c:formatCode>
                  <c:ptCount val="10"/>
                  <c:pt idx="0">
                    <c:v>4.7</c:v>
                  </c:pt>
                  <c:pt idx="1">
                    <c:v>6.2</c:v>
                  </c:pt>
                  <c:pt idx="2">
                    <c:v>6.74</c:v>
                  </c:pt>
                  <c:pt idx="3">
                    <c:v>4.71</c:v>
                  </c:pt>
                  <c:pt idx="4">
                    <c:v>4.99</c:v>
                  </c:pt>
                  <c:pt idx="5">
                    <c:v>2.79</c:v>
                  </c:pt>
                  <c:pt idx="6">
                    <c:v>6.6</c:v>
                  </c:pt>
                  <c:pt idx="7">
                    <c:v>5.97</c:v>
                  </c:pt>
                  <c:pt idx="8">
                    <c:v>5</c:v>
                  </c:pt>
                  <c:pt idx="9">
                    <c:v>5.68</c:v>
                  </c:pt>
                </c:numCache>
              </c:numRef>
            </c:plus>
            <c:minus>
              <c:numRef>
                <c:f>柱状表!$D$142:$D$151</c:f>
                <c:numCache>
                  <c:formatCode>General</c:formatCode>
                  <c:ptCount val="10"/>
                  <c:pt idx="0">
                    <c:v>4.7</c:v>
                  </c:pt>
                  <c:pt idx="1">
                    <c:v>6.2</c:v>
                  </c:pt>
                  <c:pt idx="2">
                    <c:v>6.74</c:v>
                  </c:pt>
                  <c:pt idx="3">
                    <c:v>4.71</c:v>
                  </c:pt>
                  <c:pt idx="4">
                    <c:v>4.99</c:v>
                  </c:pt>
                  <c:pt idx="5">
                    <c:v>2.79</c:v>
                  </c:pt>
                  <c:pt idx="6">
                    <c:v>6.6</c:v>
                  </c:pt>
                  <c:pt idx="7">
                    <c:v>5.97</c:v>
                  </c:pt>
                  <c:pt idx="8">
                    <c:v>5</c:v>
                  </c:pt>
                  <c:pt idx="9">
                    <c:v>5.68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柱状表!$C$125:$C$134</c:f>
              <c:strCache>
                <c:ptCount val="10"/>
                <c:pt idx="0">
                  <c:v>N</c:v>
                </c:pt>
                <c:pt idx="1">
                  <c:v>S1(qSSD10)</c:v>
                </c:pt>
                <c:pt idx="2">
                  <c:v>S2(-)</c:v>
                </c:pt>
                <c:pt idx="3">
                  <c:v>S3(qSSD5)</c:v>
                </c:pt>
                <c:pt idx="4">
                  <c:v>S4(qSSD8)</c:v>
                </c:pt>
                <c:pt idx="5">
                  <c:v>S5(-)</c:v>
                </c:pt>
                <c:pt idx="6">
                  <c:v>D1(qSSD5,qSSD8)</c:v>
                </c:pt>
                <c:pt idx="7">
                  <c:v>D2(qSSD5,qSSD10)</c:v>
                </c:pt>
                <c:pt idx="8">
                  <c:v>D3(qSSD8,qSSD10)</c:v>
                </c:pt>
                <c:pt idx="9">
                  <c:v>T1(qSSD5,qSSD8,qSSD10)</c:v>
                </c:pt>
              </c:strCache>
            </c:strRef>
          </c:cat>
          <c:val>
            <c:numRef>
              <c:f>柱状表!$D$125:$D$134</c:f>
              <c:numCache>
                <c:formatCode>General</c:formatCode>
                <c:ptCount val="10"/>
                <c:pt idx="0">
                  <c:v>49.75</c:v>
                </c:pt>
                <c:pt idx="1">
                  <c:v>59.97</c:v>
                </c:pt>
                <c:pt idx="2">
                  <c:v>50.05</c:v>
                </c:pt>
                <c:pt idx="3">
                  <c:v>77.95</c:v>
                </c:pt>
                <c:pt idx="4">
                  <c:v>72.510000000000005</c:v>
                </c:pt>
                <c:pt idx="5">
                  <c:v>48.59</c:v>
                </c:pt>
                <c:pt idx="6">
                  <c:v>90.19</c:v>
                </c:pt>
                <c:pt idx="7">
                  <c:v>79.34</c:v>
                </c:pt>
                <c:pt idx="8">
                  <c:v>77.36</c:v>
                </c:pt>
                <c:pt idx="9">
                  <c:v>92.22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9552"/>
        <c:axId val="-972811392"/>
      </c:barChart>
      <c:catAx>
        <c:axId val="-97281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1392"/>
        <c:crosses val="autoZero"/>
        <c:auto val="1"/>
        <c:lblAlgn val="ctr"/>
        <c:lblOffset val="100"/>
        <c:noMultiLvlLbl val="0"/>
      </c:catAx>
      <c:valAx>
        <c:axId val="-9728113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-set 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density 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800" b="1" i="0" u="none" strike="noStrike" baseline="0" dirty="0" err="1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1800" b="1" i="0" u="none" strike="noStrike" baseline="0" dirty="0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per</a:t>
                </a:r>
                <a:r>
                  <a:rPr lang="en-US" altLang="zh-CN" sz="1800" b="1" i="0" u="none" strike="noStrike" baseline="0" dirty="0" smtClean="0">
                    <a:effectLst/>
                  </a:rPr>
                  <a:t> </a:t>
                </a:r>
                <a:r>
                  <a:rPr lang="en-US" altLang="zh-CN" sz="1800" b="1" i="0" u="none" strike="noStrike" baseline="0" dirty="0">
                    <a:effectLst/>
                  </a:rPr>
                  <a:t>10 </a:t>
                </a:r>
                <a:r>
                  <a:rPr lang="en-US" altLang="zh-CN" sz="1800" b="1" i="0" u="none" strike="noStrike" baseline="0" dirty="0" smtClean="0">
                    <a:effectLst/>
                  </a:rPr>
                  <a:t>cm panicle length)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7.0181807106321301E-3"/>
              <c:y val="2.713174383975900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柱状表!$C$17:$C$26</c:f>
                <c:numCache>
                  <c:formatCode>General</c:formatCode>
                  <c:ptCount val="10"/>
                  <c:pt idx="0">
                    <c:v>1.35</c:v>
                  </c:pt>
                  <c:pt idx="1">
                    <c:v>0.68</c:v>
                  </c:pt>
                  <c:pt idx="2">
                    <c:v>1.1200000000000001</c:v>
                  </c:pt>
                  <c:pt idx="3">
                    <c:v>0.73</c:v>
                  </c:pt>
                  <c:pt idx="4">
                    <c:v>0.63</c:v>
                  </c:pt>
                  <c:pt idx="5">
                    <c:v>1.08</c:v>
                  </c:pt>
                  <c:pt idx="6">
                    <c:v>1.05</c:v>
                  </c:pt>
                  <c:pt idx="7">
                    <c:v>0.82</c:v>
                  </c:pt>
                  <c:pt idx="8">
                    <c:v>1.67</c:v>
                  </c:pt>
                  <c:pt idx="9">
                    <c:v>0.27</c:v>
                  </c:pt>
                </c:numCache>
              </c:numRef>
            </c:plus>
            <c:minus>
              <c:numRef>
                <c:f>柱状表!$C$17:$C$26</c:f>
                <c:numCache>
                  <c:formatCode>General</c:formatCode>
                  <c:ptCount val="10"/>
                  <c:pt idx="0">
                    <c:v>1.35</c:v>
                  </c:pt>
                  <c:pt idx="1">
                    <c:v>0.68</c:v>
                  </c:pt>
                  <c:pt idx="2">
                    <c:v>1.1200000000000001</c:v>
                  </c:pt>
                  <c:pt idx="3">
                    <c:v>0.73</c:v>
                  </c:pt>
                  <c:pt idx="4">
                    <c:v>0.63</c:v>
                  </c:pt>
                  <c:pt idx="5">
                    <c:v>1.08</c:v>
                  </c:pt>
                  <c:pt idx="6">
                    <c:v>1.05</c:v>
                  </c:pt>
                  <c:pt idx="7">
                    <c:v>0.82</c:v>
                  </c:pt>
                  <c:pt idx="8">
                    <c:v>1.67</c:v>
                  </c:pt>
                  <c:pt idx="9">
                    <c:v>0.27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柱状表!$C$4:$C$13</c:f>
              <c:strCache>
                <c:ptCount val="10"/>
                <c:pt idx="0">
                  <c:v>N</c:v>
                </c:pt>
                <c:pt idx="1">
                  <c:v>S1(qPL10)</c:v>
                </c:pt>
                <c:pt idx="2">
                  <c:v>S2(-)</c:v>
                </c:pt>
                <c:pt idx="3">
                  <c:v>S3(qPL5)</c:v>
                </c:pt>
                <c:pt idx="4">
                  <c:v>S4(qPL8)</c:v>
                </c:pt>
                <c:pt idx="5">
                  <c:v>S5(qPL7)</c:v>
                </c:pt>
                <c:pt idx="6">
                  <c:v>D1(qPL5,qPL8)</c:v>
                </c:pt>
                <c:pt idx="7">
                  <c:v>D2(qPL5,qPL10)</c:v>
                </c:pt>
                <c:pt idx="8">
                  <c:v>D3(qPL8,qPL10)</c:v>
                </c:pt>
                <c:pt idx="9">
                  <c:v>T1(qPL5,qPL8,qPL10)</c:v>
                </c:pt>
              </c:strCache>
            </c:strRef>
          </c:cat>
          <c:val>
            <c:numRef>
              <c:f>柱状表!$D$4:$D$13</c:f>
              <c:numCache>
                <c:formatCode>General</c:formatCode>
                <c:ptCount val="10"/>
                <c:pt idx="0">
                  <c:v>19.84</c:v>
                </c:pt>
                <c:pt idx="1">
                  <c:v>18.48</c:v>
                </c:pt>
                <c:pt idx="2">
                  <c:v>19.12</c:v>
                </c:pt>
                <c:pt idx="3">
                  <c:v>15.36</c:v>
                </c:pt>
                <c:pt idx="4">
                  <c:v>15.1</c:v>
                </c:pt>
                <c:pt idx="5">
                  <c:v>23.51</c:v>
                </c:pt>
                <c:pt idx="6">
                  <c:v>12.78</c:v>
                </c:pt>
                <c:pt idx="7">
                  <c:v>14.07</c:v>
                </c:pt>
                <c:pt idx="8">
                  <c:v>14.35</c:v>
                </c:pt>
                <c:pt idx="9" formatCode="0.00_);[Red]\(0.00\)">
                  <c:v>12.89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20640"/>
        <c:axId val="-972822816"/>
      </c:barChart>
      <c:catAx>
        <c:axId val="-97282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2816"/>
        <c:crosses val="autoZero"/>
        <c:auto val="1"/>
        <c:lblAlgn val="ctr"/>
        <c:lblOffset val="100"/>
        <c:noMultiLvlLbl val="0"/>
      </c:catAx>
      <c:valAx>
        <c:axId val="-9728228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Panicle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length (cm)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8.5390289482809769E-3"/>
              <c:y val="7.577549458787957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柱状表!$D$110:$D$119</c:f>
                <c:numCache>
                  <c:formatCode>General</c:formatCode>
                  <c:ptCount val="10"/>
                  <c:pt idx="0">
                    <c:v>10.59</c:v>
                  </c:pt>
                  <c:pt idx="1">
                    <c:v>10.039999999999999</c:v>
                  </c:pt>
                  <c:pt idx="2">
                    <c:v>11.05</c:v>
                  </c:pt>
                  <c:pt idx="3">
                    <c:v>8.48</c:v>
                  </c:pt>
                  <c:pt idx="4">
                    <c:v>7.71</c:v>
                  </c:pt>
                  <c:pt idx="5">
                    <c:v>8.57</c:v>
                  </c:pt>
                  <c:pt idx="6">
                    <c:v>4.74</c:v>
                  </c:pt>
                  <c:pt idx="7">
                    <c:v>9.7799999999999994</c:v>
                  </c:pt>
                  <c:pt idx="8">
                    <c:v>5.44</c:v>
                  </c:pt>
                  <c:pt idx="9">
                    <c:v>7.33</c:v>
                  </c:pt>
                </c:numCache>
              </c:numRef>
            </c:plus>
            <c:minus>
              <c:numRef>
                <c:f>柱状表!$D$110:$D$119</c:f>
                <c:numCache>
                  <c:formatCode>General</c:formatCode>
                  <c:ptCount val="10"/>
                  <c:pt idx="0">
                    <c:v>10.59</c:v>
                  </c:pt>
                  <c:pt idx="1">
                    <c:v>10.039999999999999</c:v>
                  </c:pt>
                  <c:pt idx="2">
                    <c:v>11.05</c:v>
                  </c:pt>
                  <c:pt idx="3">
                    <c:v>8.48</c:v>
                  </c:pt>
                  <c:pt idx="4">
                    <c:v>7.71</c:v>
                  </c:pt>
                  <c:pt idx="5">
                    <c:v>8.57</c:v>
                  </c:pt>
                  <c:pt idx="6">
                    <c:v>4.74</c:v>
                  </c:pt>
                  <c:pt idx="7">
                    <c:v>9.7799999999999994</c:v>
                  </c:pt>
                  <c:pt idx="8">
                    <c:v>5.44</c:v>
                  </c:pt>
                  <c:pt idx="9">
                    <c:v>7.33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柱状表!$C$96:$C$105</c:f>
              <c:strCache>
                <c:ptCount val="10"/>
                <c:pt idx="0">
                  <c:v>N</c:v>
                </c:pt>
                <c:pt idx="1">
                  <c:v>S1(qSPP10)</c:v>
                </c:pt>
                <c:pt idx="2">
                  <c:v>S2(-)</c:v>
                </c:pt>
                <c:pt idx="3">
                  <c:v>S3(qSPP5)</c:v>
                </c:pt>
                <c:pt idx="4">
                  <c:v>S4(qSPP8)</c:v>
                </c:pt>
                <c:pt idx="5">
                  <c:v>S5(qSPP7)</c:v>
                </c:pt>
                <c:pt idx="6">
                  <c:v>D1(qSPP5,qSPP8)</c:v>
                </c:pt>
                <c:pt idx="7">
                  <c:v>D2(qSPP5,qSPP10)</c:v>
                </c:pt>
                <c:pt idx="8">
                  <c:v>D3(qSPP8,qSPP10)</c:v>
                </c:pt>
                <c:pt idx="9">
                  <c:v>T1(qSPP5,qSPP8,qSPP10)</c:v>
                </c:pt>
              </c:strCache>
            </c:strRef>
          </c:cat>
          <c:val>
            <c:numRef>
              <c:f>柱状表!$D$96:$D$105</c:f>
              <c:numCache>
                <c:formatCode>General</c:formatCode>
                <c:ptCount val="10"/>
                <c:pt idx="0">
                  <c:v>98.61</c:v>
                </c:pt>
                <c:pt idx="1">
                  <c:v>110.67</c:v>
                </c:pt>
                <c:pt idx="2">
                  <c:v>95.35</c:v>
                </c:pt>
                <c:pt idx="3">
                  <c:v>119.69</c:v>
                </c:pt>
                <c:pt idx="4">
                  <c:v>109.45</c:v>
                </c:pt>
                <c:pt idx="5">
                  <c:v>114.26</c:v>
                </c:pt>
                <c:pt idx="6">
                  <c:v>114.74</c:v>
                </c:pt>
                <c:pt idx="7">
                  <c:v>111.57</c:v>
                </c:pt>
                <c:pt idx="8">
                  <c:v>111.17</c:v>
                </c:pt>
                <c:pt idx="9">
                  <c:v>118.82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24448"/>
        <c:axId val="-972811936"/>
      </c:barChart>
      <c:catAx>
        <c:axId val="-97282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1936"/>
        <c:crosses val="autoZero"/>
        <c:auto val="1"/>
        <c:lblAlgn val="ctr"/>
        <c:lblOffset val="100"/>
        <c:noMultiLvlLbl val="0"/>
      </c:catAx>
      <c:valAx>
        <c:axId val="-97281193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panicle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4386653490229041E-2"/>
              <c:y val="4.824718983841334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4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柱状表!$E$74:$E$83</c:f>
                <c:numCache>
                  <c:formatCode>General</c:formatCode>
                  <c:ptCount val="10"/>
                  <c:pt idx="0">
                    <c:v>0.93</c:v>
                  </c:pt>
                  <c:pt idx="1">
                    <c:v>0.67</c:v>
                  </c:pt>
                  <c:pt idx="2">
                    <c:v>1.3</c:v>
                  </c:pt>
                  <c:pt idx="3">
                    <c:v>0.48</c:v>
                  </c:pt>
                  <c:pt idx="4">
                    <c:v>1.07</c:v>
                  </c:pt>
                  <c:pt idx="5">
                    <c:v>1.24</c:v>
                  </c:pt>
                  <c:pt idx="6">
                    <c:v>0.61</c:v>
                  </c:pt>
                  <c:pt idx="7">
                    <c:v>1.05</c:v>
                  </c:pt>
                  <c:pt idx="8">
                    <c:v>1.1000000000000001</c:v>
                  </c:pt>
                  <c:pt idx="9">
                    <c:v>0.67</c:v>
                  </c:pt>
                </c:numCache>
              </c:numRef>
            </c:plus>
            <c:minus>
              <c:numRef>
                <c:f>柱状表!$E$74:$E$83</c:f>
                <c:numCache>
                  <c:formatCode>General</c:formatCode>
                  <c:ptCount val="10"/>
                  <c:pt idx="0">
                    <c:v>0.93</c:v>
                  </c:pt>
                  <c:pt idx="1">
                    <c:v>0.67</c:v>
                  </c:pt>
                  <c:pt idx="2">
                    <c:v>1.3</c:v>
                  </c:pt>
                  <c:pt idx="3">
                    <c:v>0.48</c:v>
                  </c:pt>
                  <c:pt idx="4">
                    <c:v>1.07</c:v>
                  </c:pt>
                  <c:pt idx="5">
                    <c:v>1.24</c:v>
                  </c:pt>
                  <c:pt idx="6">
                    <c:v>0.61</c:v>
                  </c:pt>
                  <c:pt idx="7">
                    <c:v>1.05</c:v>
                  </c:pt>
                  <c:pt idx="8">
                    <c:v>1.1000000000000001</c:v>
                  </c:pt>
                  <c:pt idx="9">
                    <c:v>0.67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柱状表!$D$61:$D$70</c:f>
              <c:strCache>
                <c:ptCount val="10"/>
                <c:pt idx="0">
                  <c:v>N</c:v>
                </c:pt>
                <c:pt idx="1">
                  <c:v>S1(-)</c:v>
                </c:pt>
                <c:pt idx="2">
                  <c:v>S2(-)</c:v>
                </c:pt>
                <c:pt idx="3">
                  <c:v>S3(-)</c:v>
                </c:pt>
                <c:pt idx="4">
                  <c:v>S4(qNPB8)</c:v>
                </c:pt>
                <c:pt idx="5">
                  <c:v>S5(qNPB7)</c:v>
                </c:pt>
                <c:pt idx="6">
                  <c:v>D1(qNPB8)</c:v>
                </c:pt>
                <c:pt idx="7">
                  <c:v>D2(-)</c:v>
                </c:pt>
                <c:pt idx="8">
                  <c:v>D3(qNPB8)</c:v>
                </c:pt>
                <c:pt idx="9">
                  <c:v>T1(qNPB8)</c:v>
                </c:pt>
              </c:strCache>
            </c:strRef>
          </c:cat>
          <c:val>
            <c:numRef>
              <c:f>柱状表!$E$61:$E$70</c:f>
              <c:numCache>
                <c:formatCode>General</c:formatCode>
                <c:ptCount val="10"/>
                <c:pt idx="0">
                  <c:v>9.44</c:v>
                </c:pt>
                <c:pt idx="1">
                  <c:v>9.99</c:v>
                </c:pt>
                <c:pt idx="2">
                  <c:v>8.76</c:v>
                </c:pt>
                <c:pt idx="3">
                  <c:v>9.57</c:v>
                </c:pt>
                <c:pt idx="4">
                  <c:v>10.73</c:v>
                </c:pt>
                <c:pt idx="5">
                  <c:v>10.86</c:v>
                </c:pt>
                <c:pt idx="6">
                  <c:v>10.58</c:v>
                </c:pt>
                <c:pt idx="7">
                  <c:v>10.1</c:v>
                </c:pt>
                <c:pt idx="8">
                  <c:v>11.35</c:v>
                </c:pt>
                <c:pt idx="9">
                  <c:v>11.3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2480"/>
        <c:axId val="-972818464"/>
      </c:barChart>
      <c:catAx>
        <c:axId val="-97281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8464"/>
        <c:crosses val="autoZero"/>
        <c:auto val="1"/>
        <c:lblAlgn val="ctr"/>
        <c:lblOffset val="100"/>
        <c:noMultiLvlLbl val="0"/>
      </c:catAx>
      <c:valAx>
        <c:axId val="-9728184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primary branches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8.5710851847947828E-3"/>
              <c:y val="2.911620723416578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柱状表!$E$42:$E$51</c:f>
                <c:numCache>
                  <c:formatCode>General</c:formatCode>
                  <c:ptCount val="10"/>
                  <c:pt idx="0">
                    <c:v>2.63</c:v>
                  </c:pt>
                  <c:pt idx="1">
                    <c:v>1.61</c:v>
                  </c:pt>
                  <c:pt idx="2">
                    <c:v>1.76</c:v>
                  </c:pt>
                  <c:pt idx="3">
                    <c:v>1.87</c:v>
                  </c:pt>
                  <c:pt idx="4">
                    <c:v>2.25</c:v>
                  </c:pt>
                  <c:pt idx="5">
                    <c:v>2.5</c:v>
                  </c:pt>
                  <c:pt idx="6">
                    <c:v>2.0099999999999998</c:v>
                  </c:pt>
                  <c:pt idx="7">
                    <c:v>2.0099999999999998</c:v>
                  </c:pt>
                  <c:pt idx="8">
                    <c:v>2.63</c:v>
                  </c:pt>
                  <c:pt idx="9">
                    <c:v>1.74</c:v>
                  </c:pt>
                </c:numCache>
              </c:numRef>
            </c:plus>
            <c:minus>
              <c:numRef>
                <c:f>柱状表!$E$42:$E$51</c:f>
                <c:numCache>
                  <c:formatCode>General</c:formatCode>
                  <c:ptCount val="10"/>
                  <c:pt idx="0">
                    <c:v>2.63</c:v>
                  </c:pt>
                  <c:pt idx="1">
                    <c:v>1.61</c:v>
                  </c:pt>
                  <c:pt idx="2">
                    <c:v>1.76</c:v>
                  </c:pt>
                  <c:pt idx="3">
                    <c:v>1.87</c:v>
                  </c:pt>
                  <c:pt idx="4">
                    <c:v>2.25</c:v>
                  </c:pt>
                  <c:pt idx="5">
                    <c:v>2.5</c:v>
                  </c:pt>
                  <c:pt idx="6">
                    <c:v>2.0099999999999998</c:v>
                  </c:pt>
                  <c:pt idx="7">
                    <c:v>2.0099999999999998</c:v>
                  </c:pt>
                  <c:pt idx="8">
                    <c:v>2.63</c:v>
                  </c:pt>
                  <c:pt idx="9">
                    <c:v>1.74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柱状表!$D$30:$D$39</c:f>
              <c:strCache>
                <c:ptCount val="10"/>
                <c:pt idx="0">
                  <c:v>N</c:v>
                </c:pt>
                <c:pt idx="1">
                  <c:v>S1(qNSB10)</c:v>
                </c:pt>
                <c:pt idx="2">
                  <c:v>S2(-)</c:v>
                </c:pt>
                <c:pt idx="3">
                  <c:v>S3(qNSB5)</c:v>
                </c:pt>
                <c:pt idx="4">
                  <c:v>S4(qNSB8)</c:v>
                </c:pt>
                <c:pt idx="5">
                  <c:v>S5(qNSB7)</c:v>
                </c:pt>
                <c:pt idx="6">
                  <c:v>D1(qNSB5,qNSB8)</c:v>
                </c:pt>
                <c:pt idx="7">
                  <c:v>D2(qNSB5,qNSB10)</c:v>
                </c:pt>
                <c:pt idx="8">
                  <c:v>D3(qNSB8,qNSB10)</c:v>
                </c:pt>
                <c:pt idx="9">
                  <c:v>T1(qNSB5,qNSB8,qNSB10)</c:v>
                </c:pt>
              </c:strCache>
            </c:strRef>
          </c:cat>
          <c:val>
            <c:numRef>
              <c:f>柱状表!$E$30:$E$39</c:f>
              <c:numCache>
                <c:formatCode>General</c:formatCode>
                <c:ptCount val="10"/>
                <c:pt idx="0">
                  <c:v>16.09</c:v>
                </c:pt>
                <c:pt idx="1">
                  <c:v>18.93</c:v>
                </c:pt>
                <c:pt idx="2">
                  <c:v>15.36</c:v>
                </c:pt>
                <c:pt idx="3">
                  <c:v>19.399999999999999</c:v>
                </c:pt>
                <c:pt idx="4">
                  <c:v>19.21</c:v>
                </c:pt>
                <c:pt idx="5">
                  <c:v>19.93</c:v>
                </c:pt>
                <c:pt idx="6">
                  <c:v>20.7</c:v>
                </c:pt>
                <c:pt idx="7">
                  <c:v>19.37</c:v>
                </c:pt>
                <c:pt idx="8">
                  <c:v>20.09</c:v>
                </c:pt>
                <c:pt idx="9">
                  <c:v>21.51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6288"/>
        <c:axId val="-972810848"/>
      </c:barChart>
      <c:catAx>
        <c:axId val="-97281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0848"/>
        <c:crosses val="autoZero"/>
        <c:auto val="1"/>
        <c:lblAlgn val="ctr"/>
        <c:lblOffset val="100"/>
        <c:noMultiLvlLbl val="0"/>
      </c:catAx>
      <c:valAx>
        <c:axId val="-9728108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No.of</a:t>
                </a:r>
                <a:r>
                  <a:rPr lang="en-US" altLang="zh-CN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secondary branches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9.4598350052930661E-3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柱状表!$D$142:$D$151</c:f>
                <c:numCache>
                  <c:formatCode>General</c:formatCode>
                  <c:ptCount val="10"/>
                  <c:pt idx="0">
                    <c:v>4.7</c:v>
                  </c:pt>
                  <c:pt idx="1">
                    <c:v>6.2</c:v>
                  </c:pt>
                  <c:pt idx="2">
                    <c:v>6.74</c:v>
                  </c:pt>
                  <c:pt idx="3">
                    <c:v>4.71</c:v>
                  </c:pt>
                  <c:pt idx="4">
                    <c:v>4.99</c:v>
                  </c:pt>
                  <c:pt idx="5">
                    <c:v>2.79</c:v>
                  </c:pt>
                  <c:pt idx="6">
                    <c:v>6.6</c:v>
                  </c:pt>
                  <c:pt idx="7">
                    <c:v>5.97</c:v>
                  </c:pt>
                  <c:pt idx="8">
                    <c:v>5</c:v>
                  </c:pt>
                  <c:pt idx="9">
                    <c:v>5.68</c:v>
                  </c:pt>
                </c:numCache>
              </c:numRef>
            </c:plus>
            <c:minus>
              <c:numRef>
                <c:f>柱状表!$D$142:$D$151</c:f>
                <c:numCache>
                  <c:formatCode>General</c:formatCode>
                  <c:ptCount val="10"/>
                  <c:pt idx="0">
                    <c:v>4.7</c:v>
                  </c:pt>
                  <c:pt idx="1">
                    <c:v>6.2</c:v>
                  </c:pt>
                  <c:pt idx="2">
                    <c:v>6.74</c:v>
                  </c:pt>
                  <c:pt idx="3">
                    <c:v>4.71</c:v>
                  </c:pt>
                  <c:pt idx="4">
                    <c:v>4.99</c:v>
                  </c:pt>
                  <c:pt idx="5">
                    <c:v>2.79</c:v>
                  </c:pt>
                  <c:pt idx="6">
                    <c:v>6.6</c:v>
                  </c:pt>
                  <c:pt idx="7">
                    <c:v>5.97</c:v>
                  </c:pt>
                  <c:pt idx="8">
                    <c:v>5</c:v>
                  </c:pt>
                  <c:pt idx="9">
                    <c:v>5.68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柱状表!$C$125:$C$134</c:f>
              <c:strCache>
                <c:ptCount val="10"/>
                <c:pt idx="0">
                  <c:v>N</c:v>
                </c:pt>
                <c:pt idx="1">
                  <c:v>S1(qSSD10)</c:v>
                </c:pt>
                <c:pt idx="2">
                  <c:v>S2(-)</c:v>
                </c:pt>
                <c:pt idx="3">
                  <c:v>S3(qSSD5)</c:v>
                </c:pt>
                <c:pt idx="4">
                  <c:v>S4(qSSD8)</c:v>
                </c:pt>
                <c:pt idx="5">
                  <c:v>S5(-)</c:v>
                </c:pt>
                <c:pt idx="6">
                  <c:v>D1(qSSD5,qSSD8)</c:v>
                </c:pt>
                <c:pt idx="7">
                  <c:v>D2(qSSD5,qSSD10)</c:v>
                </c:pt>
                <c:pt idx="8">
                  <c:v>D3(qSSD8,qSSD10)</c:v>
                </c:pt>
                <c:pt idx="9">
                  <c:v>T1(qSSD5,qSSD8,qSSD10)</c:v>
                </c:pt>
              </c:strCache>
            </c:strRef>
          </c:cat>
          <c:val>
            <c:numRef>
              <c:f>柱状表!$D$125:$D$134</c:f>
              <c:numCache>
                <c:formatCode>General</c:formatCode>
                <c:ptCount val="10"/>
                <c:pt idx="0">
                  <c:v>49.75</c:v>
                </c:pt>
                <c:pt idx="1">
                  <c:v>59.97</c:v>
                </c:pt>
                <c:pt idx="2">
                  <c:v>50.05</c:v>
                </c:pt>
                <c:pt idx="3">
                  <c:v>77.95</c:v>
                </c:pt>
                <c:pt idx="4">
                  <c:v>72.510000000000005</c:v>
                </c:pt>
                <c:pt idx="5">
                  <c:v>48.59</c:v>
                </c:pt>
                <c:pt idx="6">
                  <c:v>90.19</c:v>
                </c:pt>
                <c:pt idx="7">
                  <c:v>79.34</c:v>
                </c:pt>
                <c:pt idx="8">
                  <c:v>77.36</c:v>
                </c:pt>
                <c:pt idx="9">
                  <c:v>92.22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5200"/>
        <c:axId val="-972814112"/>
      </c:barChart>
      <c:catAx>
        <c:axId val="-97281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4112"/>
        <c:crosses val="autoZero"/>
        <c:auto val="1"/>
        <c:lblAlgn val="ctr"/>
        <c:lblOffset val="100"/>
        <c:noMultiLvlLbl val="0"/>
      </c:catAx>
      <c:valAx>
        <c:axId val="-97281411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-set 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density 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800" b="1" i="0" u="none" strike="noStrike" baseline="0" dirty="0" err="1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1800" b="1" i="0" u="none" strike="noStrike" baseline="0" dirty="0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per</a:t>
                </a:r>
                <a:r>
                  <a:rPr lang="en-US" altLang="zh-CN" sz="1800" b="1" i="0" u="none" strike="noStrike" baseline="0" dirty="0" smtClean="0">
                    <a:effectLst/>
                  </a:rPr>
                  <a:t> </a:t>
                </a:r>
                <a:r>
                  <a:rPr lang="en-US" altLang="zh-CN" sz="1800" b="1" i="0" u="none" strike="noStrike" baseline="0" dirty="0">
                    <a:effectLst/>
                  </a:rPr>
                  <a:t>10 </a:t>
                </a:r>
                <a:r>
                  <a:rPr lang="en-US" altLang="zh-CN" sz="1800" b="1" i="0" u="none" strike="noStrike" baseline="0" dirty="0" smtClean="0">
                    <a:effectLst/>
                  </a:rPr>
                  <a:t>cm panicle length)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7.0181807106321301E-3"/>
              <c:y val="2.713174383975900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5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柱状表!$C$17:$C$26</c:f>
                <c:numCache>
                  <c:formatCode>General</c:formatCode>
                  <c:ptCount val="10"/>
                  <c:pt idx="0">
                    <c:v>1.35</c:v>
                  </c:pt>
                  <c:pt idx="1">
                    <c:v>0.68</c:v>
                  </c:pt>
                  <c:pt idx="2">
                    <c:v>1.1200000000000001</c:v>
                  </c:pt>
                  <c:pt idx="3">
                    <c:v>0.73</c:v>
                  </c:pt>
                  <c:pt idx="4">
                    <c:v>0.63</c:v>
                  </c:pt>
                  <c:pt idx="5">
                    <c:v>1.08</c:v>
                  </c:pt>
                  <c:pt idx="6">
                    <c:v>1.05</c:v>
                  </c:pt>
                  <c:pt idx="7">
                    <c:v>0.82</c:v>
                  </c:pt>
                  <c:pt idx="8">
                    <c:v>1.67</c:v>
                  </c:pt>
                  <c:pt idx="9">
                    <c:v>0.27</c:v>
                  </c:pt>
                </c:numCache>
              </c:numRef>
            </c:plus>
            <c:minus>
              <c:numRef>
                <c:f>柱状表!$C$17:$C$26</c:f>
                <c:numCache>
                  <c:formatCode>General</c:formatCode>
                  <c:ptCount val="10"/>
                  <c:pt idx="0">
                    <c:v>1.35</c:v>
                  </c:pt>
                  <c:pt idx="1">
                    <c:v>0.68</c:v>
                  </c:pt>
                  <c:pt idx="2">
                    <c:v>1.1200000000000001</c:v>
                  </c:pt>
                  <c:pt idx="3">
                    <c:v>0.73</c:v>
                  </c:pt>
                  <c:pt idx="4">
                    <c:v>0.63</c:v>
                  </c:pt>
                  <c:pt idx="5">
                    <c:v>1.08</c:v>
                  </c:pt>
                  <c:pt idx="6">
                    <c:v>1.05</c:v>
                  </c:pt>
                  <c:pt idx="7">
                    <c:v>0.82</c:v>
                  </c:pt>
                  <c:pt idx="8">
                    <c:v>1.67</c:v>
                  </c:pt>
                  <c:pt idx="9">
                    <c:v>0.27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柱状表!$C$4:$C$13</c:f>
              <c:strCache>
                <c:ptCount val="10"/>
                <c:pt idx="0">
                  <c:v>N</c:v>
                </c:pt>
                <c:pt idx="1">
                  <c:v>S1(qPL10)</c:v>
                </c:pt>
                <c:pt idx="2">
                  <c:v>S2(-)</c:v>
                </c:pt>
                <c:pt idx="3">
                  <c:v>S3(qPL5)</c:v>
                </c:pt>
                <c:pt idx="4">
                  <c:v>S4(qPL8)</c:v>
                </c:pt>
                <c:pt idx="5">
                  <c:v>S5(qPL7)</c:v>
                </c:pt>
                <c:pt idx="6">
                  <c:v>D1(qPL5,qPL8)</c:v>
                </c:pt>
                <c:pt idx="7">
                  <c:v>D2(qPL5,qPL10)</c:v>
                </c:pt>
                <c:pt idx="8">
                  <c:v>D3(qPL8,qPL10)</c:v>
                </c:pt>
                <c:pt idx="9">
                  <c:v>T1(qPL5,qPL8,qPL10)</c:v>
                </c:pt>
              </c:strCache>
            </c:strRef>
          </c:cat>
          <c:val>
            <c:numRef>
              <c:f>柱状表!$D$4:$D$13</c:f>
              <c:numCache>
                <c:formatCode>General</c:formatCode>
                <c:ptCount val="10"/>
                <c:pt idx="0">
                  <c:v>19.84</c:v>
                </c:pt>
                <c:pt idx="1">
                  <c:v>18.48</c:v>
                </c:pt>
                <c:pt idx="2">
                  <c:v>19.12</c:v>
                </c:pt>
                <c:pt idx="3">
                  <c:v>15.36</c:v>
                </c:pt>
                <c:pt idx="4">
                  <c:v>15.1</c:v>
                </c:pt>
                <c:pt idx="5">
                  <c:v>23.51</c:v>
                </c:pt>
                <c:pt idx="6">
                  <c:v>12.78</c:v>
                </c:pt>
                <c:pt idx="7">
                  <c:v>14.07</c:v>
                </c:pt>
                <c:pt idx="8">
                  <c:v>14.35</c:v>
                </c:pt>
                <c:pt idx="9" formatCode="0.00_);[Red]\(0.00\)">
                  <c:v>12.89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4656"/>
        <c:axId val="-972823904"/>
      </c:barChart>
      <c:catAx>
        <c:axId val="-9728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3904"/>
        <c:crosses val="autoZero"/>
        <c:auto val="1"/>
        <c:lblAlgn val="ctr"/>
        <c:lblOffset val="100"/>
        <c:noMultiLvlLbl val="0"/>
      </c:catAx>
      <c:valAx>
        <c:axId val="-97282390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Panicle</a:t>
                </a:r>
                <a:r>
                  <a:rPr lang="en-US" altLang="zh-CN" sz="1800" b="1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length (cm)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8.5390289482809769E-3"/>
              <c:y val="7.577549458787957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柱状表!$D$110:$D$119</c:f>
                <c:numCache>
                  <c:formatCode>General</c:formatCode>
                  <c:ptCount val="10"/>
                  <c:pt idx="0">
                    <c:v>10.59</c:v>
                  </c:pt>
                  <c:pt idx="1">
                    <c:v>10.039999999999999</c:v>
                  </c:pt>
                  <c:pt idx="2">
                    <c:v>11.05</c:v>
                  </c:pt>
                  <c:pt idx="3">
                    <c:v>8.48</c:v>
                  </c:pt>
                  <c:pt idx="4">
                    <c:v>7.71</c:v>
                  </c:pt>
                  <c:pt idx="5">
                    <c:v>8.57</c:v>
                  </c:pt>
                  <c:pt idx="6">
                    <c:v>4.74</c:v>
                  </c:pt>
                  <c:pt idx="7">
                    <c:v>9.7799999999999994</c:v>
                  </c:pt>
                  <c:pt idx="8">
                    <c:v>5.44</c:v>
                  </c:pt>
                  <c:pt idx="9">
                    <c:v>7.33</c:v>
                  </c:pt>
                </c:numCache>
              </c:numRef>
            </c:plus>
            <c:minus>
              <c:numRef>
                <c:f>柱状表!$D$110:$D$119</c:f>
                <c:numCache>
                  <c:formatCode>General</c:formatCode>
                  <c:ptCount val="10"/>
                  <c:pt idx="0">
                    <c:v>10.59</c:v>
                  </c:pt>
                  <c:pt idx="1">
                    <c:v>10.039999999999999</c:v>
                  </c:pt>
                  <c:pt idx="2">
                    <c:v>11.05</c:v>
                  </c:pt>
                  <c:pt idx="3">
                    <c:v>8.48</c:v>
                  </c:pt>
                  <c:pt idx="4">
                    <c:v>7.71</c:v>
                  </c:pt>
                  <c:pt idx="5">
                    <c:v>8.57</c:v>
                  </c:pt>
                  <c:pt idx="6">
                    <c:v>4.74</c:v>
                  </c:pt>
                  <c:pt idx="7">
                    <c:v>9.7799999999999994</c:v>
                  </c:pt>
                  <c:pt idx="8">
                    <c:v>5.44</c:v>
                  </c:pt>
                  <c:pt idx="9">
                    <c:v>7.33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柱状表!$C$96:$C$105</c:f>
              <c:strCache>
                <c:ptCount val="10"/>
                <c:pt idx="0">
                  <c:v>N</c:v>
                </c:pt>
                <c:pt idx="1">
                  <c:v>S1(qSPP10)</c:v>
                </c:pt>
                <c:pt idx="2">
                  <c:v>S2(-)</c:v>
                </c:pt>
                <c:pt idx="3">
                  <c:v>S3(qSPP5)</c:v>
                </c:pt>
                <c:pt idx="4">
                  <c:v>S4(qSPP8)</c:v>
                </c:pt>
                <c:pt idx="5">
                  <c:v>S5(qSPP7)</c:v>
                </c:pt>
                <c:pt idx="6">
                  <c:v>D1(qSPP5,qSPP8)</c:v>
                </c:pt>
                <c:pt idx="7">
                  <c:v>D2(qSPP5,qSPP10)</c:v>
                </c:pt>
                <c:pt idx="8">
                  <c:v>D3(qSPP8,qSPP10)</c:v>
                </c:pt>
                <c:pt idx="9">
                  <c:v>T1(qSPP5,qSPP8,qSPP10)</c:v>
                </c:pt>
              </c:strCache>
            </c:strRef>
          </c:cat>
          <c:val>
            <c:numRef>
              <c:f>柱状表!$D$96:$D$105</c:f>
              <c:numCache>
                <c:formatCode>General</c:formatCode>
                <c:ptCount val="10"/>
                <c:pt idx="0">
                  <c:v>98.61</c:v>
                </c:pt>
                <c:pt idx="1">
                  <c:v>110.67</c:v>
                </c:pt>
                <c:pt idx="2">
                  <c:v>95.35</c:v>
                </c:pt>
                <c:pt idx="3">
                  <c:v>119.69</c:v>
                </c:pt>
                <c:pt idx="4">
                  <c:v>109.45</c:v>
                </c:pt>
                <c:pt idx="5">
                  <c:v>114.26</c:v>
                </c:pt>
                <c:pt idx="6">
                  <c:v>114.74</c:v>
                </c:pt>
                <c:pt idx="7">
                  <c:v>111.57</c:v>
                </c:pt>
                <c:pt idx="8">
                  <c:v>111.17</c:v>
                </c:pt>
                <c:pt idx="9">
                  <c:v>118.82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22272"/>
        <c:axId val="-972823360"/>
      </c:barChart>
      <c:catAx>
        <c:axId val="-97282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3360"/>
        <c:crosses val="autoZero"/>
        <c:auto val="1"/>
        <c:lblAlgn val="ctr"/>
        <c:lblOffset val="100"/>
        <c:noMultiLvlLbl val="0"/>
      </c:catAx>
      <c:valAx>
        <c:axId val="-97282336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panicle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4386653490229041E-2"/>
              <c:y val="4.824718983841334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2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柱状表!$E$74:$E$83</c:f>
                <c:numCache>
                  <c:formatCode>General</c:formatCode>
                  <c:ptCount val="10"/>
                  <c:pt idx="0">
                    <c:v>0.93</c:v>
                  </c:pt>
                  <c:pt idx="1">
                    <c:v>0.67</c:v>
                  </c:pt>
                  <c:pt idx="2">
                    <c:v>1.3</c:v>
                  </c:pt>
                  <c:pt idx="3">
                    <c:v>0.48</c:v>
                  </c:pt>
                  <c:pt idx="4">
                    <c:v>1.07</c:v>
                  </c:pt>
                  <c:pt idx="5">
                    <c:v>1.24</c:v>
                  </c:pt>
                  <c:pt idx="6">
                    <c:v>0.61</c:v>
                  </c:pt>
                  <c:pt idx="7">
                    <c:v>1.05</c:v>
                  </c:pt>
                  <c:pt idx="8">
                    <c:v>1.1000000000000001</c:v>
                  </c:pt>
                  <c:pt idx="9">
                    <c:v>0.67</c:v>
                  </c:pt>
                </c:numCache>
              </c:numRef>
            </c:plus>
            <c:minus>
              <c:numRef>
                <c:f>柱状表!$E$74:$E$83</c:f>
                <c:numCache>
                  <c:formatCode>General</c:formatCode>
                  <c:ptCount val="10"/>
                  <c:pt idx="0">
                    <c:v>0.93</c:v>
                  </c:pt>
                  <c:pt idx="1">
                    <c:v>0.67</c:v>
                  </c:pt>
                  <c:pt idx="2">
                    <c:v>1.3</c:v>
                  </c:pt>
                  <c:pt idx="3">
                    <c:v>0.48</c:v>
                  </c:pt>
                  <c:pt idx="4">
                    <c:v>1.07</c:v>
                  </c:pt>
                  <c:pt idx="5">
                    <c:v>1.24</c:v>
                  </c:pt>
                  <c:pt idx="6">
                    <c:v>0.61</c:v>
                  </c:pt>
                  <c:pt idx="7">
                    <c:v>1.05</c:v>
                  </c:pt>
                  <c:pt idx="8">
                    <c:v>1.1000000000000001</c:v>
                  </c:pt>
                  <c:pt idx="9">
                    <c:v>0.67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柱状表!$D$61:$D$70</c:f>
              <c:strCache>
                <c:ptCount val="10"/>
                <c:pt idx="0">
                  <c:v>N</c:v>
                </c:pt>
                <c:pt idx="1">
                  <c:v>S1(-)</c:v>
                </c:pt>
                <c:pt idx="2">
                  <c:v>S2(-)</c:v>
                </c:pt>
                <c:pt idx="3">
                  <c:v>S3(-)</c:v>
                </c:pt>
                <c:pt idx="4">
                  <c:v>S4(qNPB8)</c:v>
                </c:pt>
                <c:pt idx="5">
                  <c:v>S5(qNPB7)</c:v>
                </c:pt>
                <c:pt idx="6">
                  <c:v>D1(qNPB8)</c:v>
                </c:pt>
                <c:pt idx="7">
                  <c:v>D2(-)</c:v>
                </c:pt>
                <c:pt idx="8">
                  <c:v>D3(qNPB8)</c:v>
                </c:pt>
                <c:pt idx="9">
                  <c:v>T1(qNPB8)</c:v>
                </c:pt>
              </c:strCache>
            </c:strRef>
          </c:cat>
          <c:val>
            <c:numRef>
              <c:f>柱状表!$E$61:$E$70</c:f>
              <c:numCache>
                <c:formatCode>General</c:formatCode>
                <c:ptCount val="10"/>
                <c:pt idx="0">
                  <c:v>9.44</c:v>
                </c:pt>
                <c:pt idx="1">
                  <c:v>9.99</c:v>
                </c:pt>
                <c:pt idx="2">
                  <c:v>8.76</c:v>
                </c:pt>
                <c:pt idx="3">
                  <c:v>9.57</c:v>
                </c:pt>
                <c:pt idx="4">
                  <c:v>10.73</c:v>
                </c:pt>
                <c:pt idx="5">
                  <c:v>10.86</c:v>
                </c:pt>
                <c:pt idx="6">
                  <c:v>10.58</c:v>
                </c:pt>
                <c:pt idx="7">
                  <c:v>10.1</c:v>
                </c:pt>
                <c:pt idx="8">
                  <c:v>11.35</c:v>
                </c:pt>
                <c:pt idx="9">
                  <c:v>11.3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21728"/>
        <c:axId val="-972819008"/>
      </c:barChart>
      <c:catAx>
        <c:axId val="-97282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9008"/>
        <c:crosses val="autoZero"/>
        <c:auto val="1"/>
        <c:lblAlgn val="ctr"/>
        <c:lblOffset val="100"/>
        <c:noMultiLvlLbl val="0"/>
      </c:catAx>
      <c:valAx>
        <c:axId val="-9728190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</a:t>
                </a:r>
                <a:r>
                  <a:rPr lang="en-US" altLang="zh-CN" sz="18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primary branches</a:t>
                </a:r>
                <a:endParaRPr lang="zh-CN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8.5710851847947828E-3"/>
              <c:y val="2.911620723416578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柱状表!$E$42:$E$51</c:f>
                <c:numCache>
                  <c:formatCode>General</c:formatCode>
                  <c:ptCount val="10"/>
                  <c:pt idx="0">
                    <c:v>2.63</c:v>
                  </c:pt>
                  <c:pt idx="1">
                    <c:v>1.61</c:v>
                  </c:pt>
                  <c:pt idx="2">
                    <c:v>1.76</c:v>
                  </c:pt>
                  <c:pt idx="3">
                    <c:v>1.87</c:v>
                  </c:pt>
                  <c:pt idx="4">
                    <c:v>2.25</c:v>
                  </c:pt>
                  <c:pt idx="5">
                    <c:v>2.5</c:v>
                  </c:pt>
                  <c:pt idx="6">
                    <c:v>2.0099999999999998</c:v>
                  </c:pt>
                  <c:pt idx="7">
                    <c:v>2.0099999999999998</c:v>
                  </c:pt>
                  <c:pt idx="8">
                    <c:v>2.63</c:v>
                  </c:pt>
                  <c:pt idx="9">
                    <c:v>1.74</c:v>
                  </c:pt>
                </c:numCache>
              </c:numRef>
            </c:plus>
            <c:minus>
              <c:numRef>
                <c:f>柱状表!$E$42:$E$51</c:f>
                <c:numCache>
                  <c:formatCode>General</c:formatCode>
                  <c:ptCount val="10"/>
                  <c:pt idx="0">
                    <c:v>2.63</c:v>
                  </c:pt>
                  <c:pt idx="1">
                    <c:v>1.61</c:v>
                  </c:pt>
                  <c:pt idx="2">
                    <c:v>1.76</c:v>
                  </c:pt>
                  <c:pt idx="3">
                    <c:v>1.87</c:v>
                  </c:pt>
                  <c:pt idx="4">
                    <c:v>2.25</c:v>
                  </c:pt>
                  <c:pt idx="5">
                    <c:v>2.5</c:v>
                  </c:pt>
                  <c:pt idx="6">
                    <c:v>2.0099999999999998</c:v>
                  </c:pt>
                  <c:pt idx="7">
                    <c:v>2.0099999999999998</c:v>
                  </c:pt>
                  <c:pt idx="8">
                    <c:v>2.63</c:v>
                  </c:pt>
                  <c:pt idx="9">
                    <c:v>1.74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柱状表!$D$30:$D$39</c:f>
              <c:strCache>
                <c:ptCount val="10"/>
                <c:pt idx="0">
                  <c:v>N</c:v>
                </c:pt>
                <c:pt idx="1">
                  <c:v>S1(qNSB10)</c:v>
                </c:pt>
                <c:pt idx="2">
                  <c:v>S2(-)</c:v>
                </c:pt>
                <c:pt idx="3">
                  <c:v>S3(qNSB5)</c:v>
                </c:pt>
                <c:pt idx="4">
                  <c:v>S4(qNSB8)</c:v>
                </c:pt>
                <c:pt idx="5">
                  <c:v>S5(qNSB7)</c:v>
                </c:pt>
                <c:pt idx="6">
                  <c:v>D1(qNSB5,qNSB8)</c:v>
                </c:pt>
                <c:pt idx="7">
                  <c:v>D2(qNSB5,qNSB10)</c:v>
                </c:pt>
                <c:pt idx="8">
                  <c:v>D3(qNSB8,qNSB10)</c:v>
                </c:pt>
                <c:pt idx="9">
                  <c:v>T1(qNSB5,qNSB8,qNSB10)</c:v>
                </c:pt>
              </c:strCache>
            </c:strRef>
          </c:cat>
          <c:val>
            <c:numRef>
              <c:f>柱状表!$E$30:$E$39</c:f>
              <c:numCache>
                <c:formatCode>General</c:formatCode>
                <c:ptCount val="10"/>
                <c:pt idx="0">
                  <c:v>16.09</c:v>
                </c:pt>
                <c:pt idx="1">
                  <c:v>18.93</c:v>
                </c:pt>
                <c:pt idx="2">
                  <c:v>15.36</c:v>
                </c:pt>
                <c:pt idx="3">
                  <c:v>19.399999999999999</c:v>
                </c:pt>
                <c:pt idx="4">
                  <c:v>19.21</c:v>
                </c:pt>
                <c:pt idx="5">
                  <c:v>19.93</c:v>
                </c:pt>
                <c:pt idx="6">
                  <c:v>20.7</c:v>
                </c:pt>
                <c:pt idx="7">
                  <c:v>19.37</c:v>
                </c:pt>
                <c:pt idx="8">
                  <c:v>20.09</c:v>
                </c:pt>
                <c:pt idx="9">
                  <c:v>21.51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72817376"/>
        <c:axId val="-972820096"/>
      </c:barChart>
      <c:catAx>
        <c:axId val="-97281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20096"/>
        <c:crosses val="autoZero"/>
        <c:auto val="1"/>
        <c:lblAlgn val="ctr"/>
        <c:lblOffset val="100"/>
        <c:noMultiLvlLbl val="0"/>
      </c:catAx>
      <c:valAx>
        <c:axId val="-9728200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No.of</a:t>
                </a:r>
                <a:r>
                  <a:rPr lang="en-US" altLang="zh-CN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secondary branches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9.4598350052930661E-3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97281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984094256086173E-2"/>
          <c:y val="0.13845446364504913"/>
          <c:w val="0.83587307125893107"/>
          <c:h val="0.823785228088119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上位性柱状图!$F$63:$F$65</c:f>
                <c:numCache>
                  <c:formatCode>General</c:formatCode>
                  <c:ptCount val="3"/>
                  <c:pt idx="0">
                    <c:v>5.97</c:v>
                  </c:pt>
                  <c:pt idx="1">
                    <c:v>6.6</c:v>
                  </c:pt>
                  <c:pt idx="2">
                    <c:v>5.68</c:v>
                  </c:pt>
                </c:numCache>
              </c:numRef>
            </c:plus>
            <c:minus>
              <c:numRef>
                <c:f>上位性柱状图!$F$63:$F$65</c:f>
                <c:numCache>
                  <c:formatCode>General</c:formatCode>
                  <c:ptCount val="3"/>
                  <c:pt idx="0">
                    <c:v>5.97</c:v>
                  </c:pt>
                  <c:pt idx="1">
                    <c:v>6.6</c:v>
                  </c:pt>
                  <c:pt idx="2">
                    <c:v>5.68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上位性柱状图!$G$63:$G$65</c:f>
              <c:strCache>
                <c:ptCount val="3"/>
                <c:pt idx="0">
                  <c:v>S2</c:v>
                </c:pt>
                <c:pt idx="1">
                  <c:v>S1</c:v>
                </c:pt>
                <c:pt idx="2">
                  <c:v>Nipponbare</c:v>
                </c:pt>
              </c:strCache>
            </c:strRef>
          </c:cat>
          <c:val>
            <c:numRef>
              <c:f>上位性柱状图!$H$63:$H$65</c:f>
              <c:numCache>
                <c:formatCode>General</c:formatCode>
                <c:ptCount val="3"/>
                <c:pt idx="0">
                  <c:v>50.05</c:v>
                </c:pt>
                <c:pt idx="1">
                  <c:v>59.97</c:v>
                </c:pt>
                <c:pt idx="2">
                  <c:v>49.75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887007456"/>
        <c:axId val="-887003648"/>
      </c:barChart>
      <c:catAx>
        <c:axId val="-887007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87003648"/>
        <c:crosses val="autoZero"/>
        <c:auto val="1"/>
        <c:lblAlgn val="ctr"/>
        <c:lblOffset val="100"/>
        <c:noMultiLvlLbl val="0"/>
      </c:catAx>
      <c:valAx>
        <c:axId val="-88700364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88700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EF6E-6710-4BE5-8298-B2A5A7CC638D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72AD1-5189-4375-B80A-BE86D6AFA2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226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72AD1-5189-4375-B80A-BE86D6AFA2F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435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675A-174E-449D-9C09-0959CC50683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832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675A-174E-449D-9C09-0959CC50683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118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675A-174E-449D-9C09-0959CC50683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04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675A-174E-449D-9C09-0959CC50683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864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675A-174E-449D-9C09-0959CC50683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534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6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36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82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54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55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10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10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97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99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82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29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F39BC-3EDD-4291-BA6F-276D368F5122}" type="datetimeFigureOut">
              <a:rPr lang="zh-CN" altLang="en-US" smtClean="0"/>
              <a:t>2021/1/12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E4856-082A-4A5B-B7ED-35FD0AC31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74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6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chart" Target="../charts/chart6.xml"/><Relationship Id="rId4" Type="http://schemas.openxmlformats.org/officeDocument/2006/relationships/image" Target="../media/image7.jpeg"/><Relationship Id="rId9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85146" y="5936776"/>
            <a:ext cx="1455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-62600"/>
            <a:ext cx="12102439" cy="6346737"/>
            <a:chOff x="0" y="-62600"/>
            <a:chExt cx="12102439" cy="634673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-62600"/>
              <a:ext cx="12102439" cy="6346737"/>
              <a:chOff x="0" y="-62600"/>
              <a:chExt cx="12102439" cy="6346737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0" y="-62600"/>
                <a:ext cx="12102439" cy="6346737"/>
                <a:chOff x="0" y="-62600"/>
                <a:chExt cx="12102439" cy="6346737"/>
              </a:xfrm>
            </p:grpSpPr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 rotWithShape="1">
                <a:blip r:embed="rId2"/>
                <a:srcRect r="84168"/>
                <a:stretch/>
              </p:blipFill>
              <p:spPr>
                <a:xfrm>
                  <a:off x="1018983" y="3974"/>
                  <a:ext cx="1408122" cy="5760790"/>
                </a:xfrm>
                <a:prstGeom prst="rect">
                  <a:avLst/>
                </a:prstGeom>
              </p:spPr>
            </p:pic>
            <p:grpSp>
              <p:nvGrpSpPr>
                <p:cNvPr id="4" name="组合 3"/>
                <p:cNvGrpSpPr/>
                <p:nvPr/>
              </p:nvGrpSpPr>
              <p:grpSpPr>
                <a:xfrm>
                  <a:off x="0" y="-62600"/>
                  <a:ext cx="12102439" cy="5782392"/>
                  <a:chOff x="144153" y="647081"/>
                  <a:chExt cx="12102439" cy="5782392"/>
                </a:xfrm>
              </p:grpSpPr>
              <p:grpSp>
                <p:nvGrpSpPr>
                  <p:cNvPr id="7" name="组合 6"/>
                  <p:cNvGrpSpPr/>
                  <p:nvPr/>
                </p:nvGrpSpPr>
                <p:grpSpPr>
                  <a:xfrm>
                    <a:off x="144153" y="668683"/>
                    <a:ext cx="12102439" cy="5760790"/>
                    <a:chOff x="161177" y="500122"/>
                    <a:chExt cx="12102439" cy="5760790"/>
                  </a:xfrm>
                </p:grpSpPr>
                <p:pic>
                  <p:nvPicPr>
                    <p:cNvPr id="9" name="图片 8"/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r="81713"/>
                    <a:stretch/>
                  </p:blipFill>
                  <p:spPr>
                    <a:xfrm>
                      <a:off x="10239267" y="500122"/>
                      <a:ext cx="1626487" cy="576079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" name="文本框 9"/>
                    <p:cNvSpPr txBox="1"/>
                    <p:nvPr/>
                  </p:nvSpPr>
                  <p:spPr>
                    <a:xfrm>
                      <a:off x="161177" y="5428341"/>
                      <a:ext cx="1219991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i="1" dirty="0" smtClean="0"/>
                        <a:t>qSSD5  qNSB5</a:t>
                      </a:r>
                    </a:p>
                    <a:p>
                      <a:r>
                        <a:rPr lang="en-US" altLang="zh-CN" sz="1200" i="1" dirty="0" smtClean="0"/>
                        <a:t>qSPP5     </a:t>
                      </a:r>
                    </a:p>
                  </p:txBody>
                </p:sp>
                <p:sp>
                  <p:nvSpPr>
                    <p:cNvPr id="11" name="文本框 10"/>
                    <p:cNvSpPr txBox="1"/>
                    <p:nvPr/>
                  </p:nvSpPr>
                  <p:spPr>
                    <a:xfrm>
                      <a:off x="2313214" y="5480955"/>
                      <a:ext cx="111978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i="1" dirty="0" smtClean="0"/>
                        <a:t>qPL7</a:t>
                      </a:r>
                      <a:r>
                        <a:rPr lang="en-US" altLang="zh-CN" sz="1200" i="1" dirty="0"/>
                        <a:t> </a:t>
                      </a:r>
                      <a:r>
                        <a:rPr lang="en-US" altLang="zh-CN" sz="1200" i="1" dirty="0" smtClean="0"/>
                        <a:t>   qNPB7 qNSB7</a:t>
                      </a:r>
                      <a:endParaRPr lang="zh-CN" altLang="en-US" sz="1200" i="1" dirty="0"/>
                    </a:p>
                  </p:txBody>
                </p:sp>
                <p:sp>
                  <p:nvSpPr>
                    <p:cNvPr id="12" name="文本框 11"/>
                    <p:cNvSpPr txBox="1"/>
                    <p:nvPr/>
                  </p:nvSpPr>
                  <p:spPr>
                    <a:xfrm>
                      <a:off x="4702629" y="1551544"/>
                      <a:ext cx="1221294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i="1" dirty="0" smtClean="0"/>
                        <a:t>qSSD8  qNPB8</a:t>
                      </a:r>
                    </a:p>
                    <a:p>
                      <a:r>
                        <a:rPr lang="en-US" altLang="zh-CN" sz="1200" i="1" dirty="0" smtClean="0"/>
                        <a:t>qNSB8  qSPP8</a:t>
                      </a:r>
                    </a:p>
                    <a:p>
                      <a:r>
                        <a:rPr lang="en-US" altLang="zh-CN" sz="1200" i="1" dirty="0" smtClean="0"/>
                        <a:t>             </a:t>
                      </a:r>
                    </a:p>
                    <a:p>
                      <a:endParaRPr lang="en-US" altLang="zh-CN" sz="1200" i="1" dirty="0" smtClean="0"/>
                    </a:p>
                  </p:txBody>
                </p:sp>
                <p:sp>
                  <p:nvSpPr>
                    <p:cNvPr id="13" name="文本框 12"/>
                    <p:cNvSpPr txBox="1"/>
                    <p:nvPr/>
                  </p:nvSpPr>
                  <p:spPr>
                    <a:xfrm>
                      <a:off x="6945968" y="2930578"/>
                      <a:ext cx="167322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i="1" dirty="0" smtClean="0"/>
                        <a:t>qSSD10     qNPB10</a:t>
                      </a:r>
                    </a:p>
                    <a:p>
                      <a:r>
                        <a:rPr lang="en-US" altLang="zh-CN" sz="1200" i="1" dirty="0" smtClean="0"/>
                        <a:t>qNSB10     qSPP10</a:t>
                      </a:r>
                    </a:p>
                  </p:txBody>
                </p:sp>
                <p:sp>
                  <p:nvSpPr>
                    <p:cNvPr id="14" name="文本框 13"/>
                    <p:cNvSpPr txBox="1"/>
                    <p:nvPr/>
                  </p:nvSpPr>
                  <p:spPr>
                    <a:xfrm>
                      <a:off x="6953063" y="3274292"/>
                      <a:ext cx="150260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i="1" dirty="0" smtClean="0"/>
                        <a:t>qPL10     </a:t>
                      </a:r>
                      <a:endParaRPr lang="zh-CN" altLang="en-US" sz="1200" i="1" dirty="0"/>
                    </a:p>
                  </p:txBody>
                </p:sp>
                <p:sp>
                  <p:nvSpPr>
                    <p:cNvPr id="15" name="文本框 14"/>
                    <p:cNvSpPr txBox="1"/>
                    <p:nvPr/>
                  </p:nvSpPr>
                  <p:spPr>
                    <a:xfrm>
                      <a:off x="2469489" y="5321303"/>
                      <a:ext cx="67037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2.21Mb</a:t>
                      </a:r>
                      <a:endParaRPr lang="zh-CN" altLang="en-US" sz="1200" dirty="0"/>
                    </a:p>
                  </p:txBody>
                </p:sp>
                <p:sp>
                  <p:nvSpPr>
                    <p:cNvPr id="16" name="文本框 15"/>
                    <p:cNvSpPr txBox="1"/>
                    <p:nvPr/>
                  </p:nvSpPr>
                  <p:spPr>
                    <a:xfrm>
                      <a:off x="4776631" y="5212852"/>
                      <a:ext cx="67037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4.09Mb</a:t>
                      </a:r>
                      <a:endParaRPr lang="zh-CN" altLang="en-US" sz="1200" dirty="0"/>
                    </a:p>
                  </p:txBody>
                </p:sp>
                <p:sp>
                  <p:nvSpPr>
                    <p:cNvPr id="17" name="文本框 16"/>
                    <p:cNvSpPr txBox="1"/>
                    <p:nvPr/>
                  </p:nvSpPr>
                  <p:spPr>
                    <a:xfrm>
                      <a:off x="4821128" y="3496210"/>
                      <a:ext cx="67037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0.73Mb</a:t>
                      </a:r>
                      <a:endParaRPr lang="zh-CN" altLang="en-US" sz="1200" dirty="0"/>
                    </a:p>
                  </p:txBody>
                </p:sp>
                <p:sp>
                  <p:nvSpPr>
                    <p:cNvPr id="18" name="文本框 17"/>
                    <p:cNvSpPr txBox="1"/>
                    <p:nvPr/>
                  </p:nvSpPr>
                  <p:spPr>
                    <a:xfrm>
                      <a:off x="7094579" y="1703864"/>
                      <a:ext cx="67037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3.06Mb</a:t>
                      </a:r>
                      <a:endParaRPr lang="zh-CN" altLang="en-US" sz="1200" dirty="0"/>
                    </a:p>
                  </p:txBody>
                </p:sp>
                <p:sp>
                  <p:nvSpPr>
                    <p:cNvPr id="19" name="文本框 18"/>
                    <p:cNvSpPr txBox="1"/>
                    <p:nvPr/>
                  </p:nvSpPr>
                  <p:spPr>
                    <a:xfrm>
                      <a:off x="9609116" y="3131333"/>
                      <a:ext cx="670376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1.97Mb</a:t>
                      </a:r>
                    </a:p>
                    <a:p>
                      <a:endParaRPr lang="zh-CN" altLang="en-US" sz="1200" dirty="0"/>
                    </a:p>
                  </p:txBody>
                </p:sp>
                <p:sp>
                  <p:nvSpPr>
                    <p:cNvPr id="20" name="文本框 19"/>
                    <p:cNvSpPr txBox="1"/>
                    <p:nvPr/>
                  </p:nvSpPr>
                  <p:spPr>
                    <a:xfrm>
                      <a:off x="9604829" y="2090595"/>
                      <a:ext cx="67037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2.02Mb</a:t>
                      </a:r>
                      <a:endParaRPr lang="zh-CN" altLang="en-US" sz="1200" dirty="0"/>
                    </a:p>
                  </p:txBody>
                </p:sp>
                <p:sp>
                  <p:nvSpPr>
                    <p:cNvPr id="21" name="文本框 20"/>
                    <p:cNvSpPr txBox="1"/>
                    <p:nvPr/>
                  </p:nvSpPr>
                  <p:spPr>
                    <a:xfrm>
                      <a:off x="11593240" y="5455107"/>
                      <a:ext cx="67037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1200" dirty="0" smtClean="0"/>
                        <a:t>1,01Mb</a:t>
                      </a:r>
                      <a:endParaRPr lang="zh-CN" altLang="en-US" sz="1200" dirty="0"/>
                    </a:p>
                  </p:txBody>
                </p:sp>
                <p:sp>
                  <p:nvSpPr>
                    <p:cNvPr id="23" name="左箭头 22"/>
                    <p:cNvSpPr/>
                    <p:nvPr/>
                  </p:nvSpPr>
                  <p:spPr>
                    <a:xfrm>
                      <a:off x="4665914" y="3549078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" name="左箭头 23"/>
                    <p:cNvSpPr/>
                    <p:nvPr/>
                  </p:nvSpPr>
                  <p:spPr>
                    <a:xfrm>
                      <a:off x="4601846" y="5241784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左箭头 24"/>
                    <p:cNvSpPr/>
                    <p:nvPr/>
                  </p:nvSpPr>
                  <p:spPr>
                    <a:xfrm>
                      <a:off x="6961021" y="1749848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左箭头 25"/>
                    <p:cNvSpPr/>
                    <p:nvPr/>
                  </p:nvSpPr>
                  <p:spPr>
                    <a:xfrm>
                      <a:off x="9501777" y="2134262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" name="左箭头 26"/>
                    <p:cNvSpPr/>
                    <p:nvPr/>
                  </p:nvSpPr>
                  <p:spPr>
                    <a:xfrm>
                      <a:off x="9515435" y="3171487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8" name="左箭头 27"/>
                    <p:cNvSpPr/>
                    <p:nvPr/>
                  </p:nvSpPr>
                  <p:spPr>
                    <a:xfrm>
                      <a:off x="11482985" y="5507535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" name="左箭头 21"/>
                    <p:cNvSpPr/>
                    <p:nvPr/>
                  </p:nvSpPr>
                  <p:spPr>
                    <a:xfrm>
                      <a:off x="2347748" y="5365259"/>
                      <a:ext cx="179922" cy="171262"/>
                    </a:xfrm>
                    <a:prstGeom prst="lef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pic>
                <p:nvPicPr>
                  <p:cNvPr id="6" name="图片 5"/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r="81713"/>
                  <a:stretch/>
                </p:blipFill>
                <p:spPr>
                  <a:xfrm>
                    <a:off x="8299860" y="647081"/>
                    <a:ext cx="1626487" cy="576079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" name="矩形 1"/>
                <p:cNvSpPr/>
                <p:nvPr/>
              </p:nvSpPr>
              <p:spPr>
                <a:xfrm>
                  <a:off x="1219991" y="5764764"/>
                  <a:ext cx="10667787" cy="51937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  <a:spcAft>
                      <a:spcPts val="0"/>
                    </a:spcAft>
                  </a:pPr>
                  <a:endParaRPr lang="en-US" altLang="zh-CN" sz="800" b="1" kern="0" dirty="0">
                    <a:latin typeface="Times New Roman" panose="02020603050405020304" pitchFamily="18" charset="0"/>
                    <a:ea typeface="Arial Unicode MS" panose="020B0604020202020204" pitchFamily="34" charset="-122"/>
                    <a:cs typeface="Times New Roman" panose="02020603050405020304" pitchFamily="18" charset="0"/>
                  </a:endParaRPr>
                </a:p>
                <a:p>
                  <a:pPr algn="just">
                    <a:lnSpc>
                      <a:spcPct val="150000"/>
                    </a:lnSpc>
                    <a:spcAft>
                      <a:spcPts val="0"/>
                    </a:spcAft>
                  </a:pPr>
                  <a:endParaRPr lang="zh-CN" altLang="zh-CN" sz="1050" b="1" kern="100" dirty="0">
                    <a:latin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5"/>
              <a:srcRect r="83556"/>
              <a:stretch/>
            </p:blipFill>
            <p:spPr>
              <a:xfrm>
                <a:off x="5547876" y="2505"/>
                <a:ext cx="1462524" cy="5760790"/>
              </a:xfrm>
              <a:prstGeom prst="rect">
                <a:avLst/>
              </a:prstGeom>
            </p:spPr>
          </p:pic>
        </p:grpSp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6"/>
            <a:srcRect r="83842"/>
            <a:stretch/>
          </p:blipFill>
          <p:spPr>
            <a:xfrm>
              <a:off x="3121367" y="-12137"/>
              <a:ext cx="1437124" cy="5760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836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09907" y="-30149"/>
            <a:ext cx="12963337" cy="7170328"/>
            <a:chOff x="109907" y="-30149"/>
            <a:chExt cx="12963337" cy="7170328"/>
          </a:xfrm>
        </p:grpSpPr>
        <p:grpSp>
          <p:nvGrpSpPr>
            <p:cNvPr id="8" name="组合 7"/>
            <p:cNvGrpSpPr/>
            <p:nvPr/>
          </p:nvGrpSpPr>
          <p:grpSpPr>
            <a:xfrm>
              <a:off x="114501" y="4007945"/>
              <a:ext cx="3608225" cy="2306507"/>
              <a:chOff x="5456454" y="1075688"/>
              <a:chExt cx="3608225" cy="2306507"/>
            </a:xfrm>
          </p:grpSpPr>
          <p:pic>
            <p:nvPicPr>
              <p:cNvPr id="2" name="图片 3" descr="穗型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56454" y="1075688"/>
                <a:ext cx="3608225" cy="2259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文本框 9"/>
              <p:cNvSpPr txBox="1">
                <a:spLocks noChangeArrowheads="1"/>
              </p:cNvSpPr>
              <p:nvPr/>
            </p:nvSpPr>
            <p:spPr bwMode="auto">
              <a:xfrm>
                <a:off x="7021677" y="2683902"/>
                <a:ext cx="88197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4.5cm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" name="直接连接符 3"/>
              <p:cNvCxnSpPr/>
              <p:nvPr/>
            </p:nvCxnSpPr>
            <p:spPr bwMode="auto">
              <a:xfrm>
                <a:off x="7208581" y="3056309"/>
                <a:ext cx="376237" cy="0"/>
              </a:xfrm>
              <a:prstGeom prst="line">
                <a:avLst/>
              </a:prstGeom>
              <a:noFill/>
              <a:ln w="3175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sp>
            <p:nvSpPr>
              <p:cNvPr id="5" name="文本框 6"/>
              <p:cNvSpPr txBox="1">
                <a:spLocks noChangeArrowheads="1"/>
              </p:cNvSpPr>
              <p:nvPr/>
            </p:nvSpPr>
            <p:spPr bwMode="auto">
              <a:xfrm>
                <a:off x="5532987" y="2935818"/>
                <a:ext cx="13949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Nipponbare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文本框 8"/>
              <p:cNvSpPr txBox="1">
                <a:spLocks noChangeArrowheads="1"/>
              </p:cNvSpPr>
              <p:nvPr/>
            </p:nvSpPr>
            <p:spPr bwMode="auto">
              <a:xfrm>
                <a:off x="7978707" y="2982085"/>
                <a:ext cx="72648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Z749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486398" y="1162008"/>
                <a:ext cx="3561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09907" y="722481"/>
              <a:ext cx="3605960" cy="3264197"/>
              <a:chOff x="2563820" y="979236"/>
              <a:chExt cx="2819567" cy="2302409"/>
            </a:xfrm>
          </p:grpSpPr>
          <p:pic>
            <p:nvPicPr>
              <p:cNvPr id="10" name="图片 9" descr="亚楠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3820" y="1022426"/>
                <a:ext cx="2819567" cy="2259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文本框 5"/>
              <p:cNvSpPr txBox="1">
                <a:spLocks noChangeArrowheads="1"/>
              </p:cNvSpPr>
              <p:nvPr/>
            </p:nvSpPr>
            <p:spPr bwMode="auto">
              <a:xfrm>
                <a:off x="2806804" y="2861716"/>
                <a:ext cx="1090725" cy="282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Nipponbare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文本框 7"/>
              <p:cNvSpPr txBox="1">
                <a:spLocks noChangeArrowheads="1"/>
              </p:cNvSpPr>
              <p:nvPr/>
            </p:nvSpPr>
            <p:spPr bwMode="auto">
              <a:xfrm>
                <a:off x="4241447" y="2897918"/>
                <a:ext cx="568049" cy="282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Z749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文本框 18"/>
              <p:cNvSpPr txBox="1">
                <a:spLocks noChangeArrowheads="1"/>
              </p:cNvSpPr>
              <p:nvPr/>
            </p:nvSpPr>
            <p:spPr bwMode="auto">
              <a:xfrm rot="10800000">
                <a:off x="4880852" y="2422974"/>
                <a:ext cx="385050" cy="507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20cm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 bwMode="auto">
              <a:xfrm>
                <a:off x="5186738" y="2562048"/>
                <a:ext cx="0" cy="276226"/>
              </a:xfrm>
              <a:prstGeom prst="line">
                <a:avLst/>
              </a:prstGeom>
              <a:noFill/>
              <a:ln w="3175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sp>
            <p:nvSpPr>
              <p:cNvPr id="15" name="文本框 14"/>
              <p:cNvSpPr txBox="1"/>
              <p:nvPr/>
            </p:nvSpPr>
            <p:spPr>
              <a:xfrm>
                <a:off x="2581922" y="979236"/>
                <a:ext cx="289790" cy="2822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565616" y="409432"/>
              <a:ext cx="3429700" cy="3317464"/>
              <a:chOff x="-311238" y="799791"/>
              <a:chExt cx="2608421" cy="1986176"/>
            </a:xfrm>
          </p:grpSpPr>
          <p:graphicFrame>
            <p:nvGraphicFramePr>
              <p:cNvPr id="17" name="图表 16"/>
              <p:cNvGraphicFramePr/>
              <p:nvPr>
                <p:extLst>
                  <p:ext uri="{D42A27DB-BD31-4B8C-83A1-F6EECF244321}">
                    <p14:modId xmlns:p14="http://schemas.microsoft.com/office/powerpoint/2010/main" val="228302798"/>
                  </p:ext>
                </p:extLst>
              </p:nvPr>
            </p:nvGraphicFramePr>
            <p:xfrm>
              <a:off x="-311238" y="799791"/>
              <a:ext cx="2608421" cy="198617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8" name="文本框 18"/>
              <p:cNvSpPr txBox="1"/>
              <p:nvPr/>
            </p:nvSpPr>
            <p:spPr>
              <a:xfrm>
                <a:off x="1641792" y="850655"/>
                <a:ext cx="334714" cy="2833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dirty="0"/>
                  <a:t>*</a:t>
                </a:r>
                <a:r>
                  <a:rPr lang="en-US" altLang="zh-CN" sz="2000" dirty="0"/>
                  <a:t>*</a:t>
                </a:r>
                <a:endParaRPr lang="zh-CN" altLang="en-US" sz="2000" dirty="0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44034" y="340995"/>
              <a:ext cx="3150672" cy="3342720"/>
              <a:chOff x="164268" y="520842"/>
              <a:chExt cx="2319618" cy="1541288"/>
            </a:xfrm>
          </p:grpSpPr>
          <p:graphicFrame>
            <p:nvGraphicFramePr>
              <p:cNvPr id="20" name="图表 19"/>
              <p:cNvGraphicFramePr/>
              <p:nvPr>
                <p:extLst>
                  <p:ext uri="{D42A27DB-BD31-4B8C-83A1-F6EECF244321}">
                    <p14:modId xmlns:p14="http://schemas.microsoft.com/office/powerpoint/2010/main" val="2190301887"/>
                  </p:ext>
                </p:extLst>
              </p:nvPr>
            </p:nvGraphicFramePr>
            <p:xfrm>
              <a:off x="164268" y="520842"/>
              <a:ext cx="2319618" cy="154128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21" name="文本框 15"/>
              <p:cNvSpPr txBox="1"/>
              <p:nvPr/>
            </p:nvSpPr>
            <p:spPr>
              <a:xfrm>
                <a:off x="1850201" y="545565"/>
                <a:ext cx="336106" cy="27111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dirty="0"/>
                  <a:t>*</a:t>
                </a:r>
                <a:r>
                  <a:rPr lang="en-US" altLang="zh-CN" sz="2000" dirty="0"/>
                  <a:t>*</a:t>
                </a:r>
                <a:endParaRPr lang="zh-CN" altLang="en-US" sz="2000" dirty="0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9679127" y="316960"/>
              <a:ext cx="2933787" cy="3323552"/>
              <a:chOff x="63896" y="421982"/>
              <a:chExt cx="1977134" cy="1444598"/>
            </a:xfrm>
          </p:grpSpPr>
          <p:graphicFrame>
            <p:nvGraphicFramePr>
              <p:cNvPr id="23" name="图表 22"/>
              <p:cNvGraphicFramePr/>
              <p:nvPr>
                <p:extLst>
                  <p:ext uri="{D42A27DB-BD31-4B8C-83A1-F6EECF244321}">
                    <p14:modId xmlns:p14="http://schemas.microsoft.com/office/powerpoint/2010/main" val="288454491"/>
                  </p:ext>
                </p:extLst>
              </p:nvPr>
            </p:nvGraphicFramePr>
            <p:xfrm>
              <a:off x="63896" y="421982"/>
              <a:ext cx="1977134" cy="144459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24" name="文本框 2"/>
              <p:cNvSpPr txBox="1"/>
              <p:nvPr/>
            </p:nvSpPr>
            <p:spPr>
              <a:xfrm>
                <a:off x="1482853" y="660912"/>
                <a:ext cx="300819" cy="23920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dirty="0"/>
                  <a:t>**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817762" y="3976396"/>
              <a:ext cx="3228718" cy="3086016"/>
              <a:chOff x="-99507" y="-97216"/>
              <a:chExt cx="3477823" cy="2256379"/>
            </a:xfrm>
          </p:grpSpPr>
          <p:graphicFrame>
            <p:nvGraphicFramePr>
              <p:cNvPr id="26" name="图表 25"/>
              <p:cNvGraphicFramePr/>
              <p:nvPr>
                <p:extLst/>
              </p:nvPr>
            </p:nvGraphicFramePr>
            <p:xfrm>
              <a:off x="-99507" y="-97216"/>
              <a:ext cx="3477823" cy="225637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27" name="文本框 12"/>
              <p:cNvSpPr txBox="1"/>
              <p:nvPr/>
            </p:nvSpPr>
            <p:spPr>
              <a:xfrm>
                <a:off x="2511149" y="-179"/>
                <a:ext cx="336106" cy="27111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dirty="0"/>
                  <a:t>*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6697242" y="4040845"/>
              <a:ext cx="3326575" cy="3030897"/>
              <a:chOff x="-26635" y="-32488"/>
              <a:chExt cx="2186608" cy="1559502"/>
            </a:xfrm>
          </p:grpSpPr>
          <p:graphicFrame>
            <p:nvGraphicFramePr>
              <p:cNvPr id="29" name="图表 28"/>
              <p:cNvGraphicFramePr/>
              <p:nvPr>
                <p:extLst/>
              </p:nvPr>
            </p:nvGraphicFramePr>
            <p:xfrm>
              <a:off x="-26635" y="-32488"/>
              <a:ext cx="2186608" cy="15595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30" name="文本框 6"/>
              <p:cNvSpPr txBox="1"/>
              <p:nvPr/>
            </p:nvSpPr>
            <p:spPr>
              <a:xfrm>
                <a:off x="1580909" y="-12575"/>
                <a:ext cx="337913" cy="28020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dirty="0"/>
                  <a:t>**</a:t>
                </a: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898122" y="3972409"/>
              <a:ext cx="3175122" cy="3167770"/>
              <a:chOff x="208195" y="-4144"/>
              <a:chExt cx="2214859" cy="1451801"/>
            </a:xfrm>
          </p:grpSpPr>
          <p:graphicFrame>
            <p:nvGraphicFramePr>
              <p:cNvPr id="32" name="图表 31"/>
              <p:cNvGraphicFramePr/>
              <p:nvPr>
                <p:extLst/>
              </p:nvPr>
            </p:nvGraphicFramePr>
            <p:xfrm>
              <a:off x="208195" y="-4144"/>
              <a:ext cx="2214859" cy="14518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sp>
            <p:nvSpPr>
              <p:cNvPr id="33" name="文本框 9"/>
              <p:cNvSpPr txBox="1"/>
              <p:nvPr/>
            </p:nvSpPr>
            <p:spPr>
              <a:xfrm>
                <a:off x="1833969" y="6673"/>
                <a:ext cx="336106" cy="27111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dirty="0"/>
                  <a:t>**</a:t>
                </a: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3986107" y="34440"/>
              <a:ext cx="3561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14014" y="-30149"/>
              <a:ext cx="37061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023816" y="-28347"/>
              <a:ext cx="34176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935157" y="3630440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867189" y="3707750"/>
              <a:ext cx="37061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111124" y="3671466"/>
              <a:ext cx="37061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5754958" y="6969166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81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129068" y="243509"/>
            <a:ext cx="3735209" cy="3416597"/>
            <a:chOff x="133058" y="722481"/>
            <a:chExt cx="3735209" cy="3416597"/>
          </a:xfrm>
        </p:grpSpPr>
        <p:sp>
          <p:nvSpPr>
            <p:cNvPr id="2" name="文本框 5"/>
            <p:cNvSpPr txBox="1">
              <a:spLocks noChangeArrowheads="1"/>
            </p:cNvSpPr>
            <p:nvPr/>
          </p:nvSpPr>
          <p:spPr bwMode="auto">
            <a:xfrm>
              <a:off x="420661" y="3391332"/>
              <a:ext cx="1394934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Nipponbare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文本框 7"/>
            <p:cNvSpPr txBox="1">
              <a:spLocks noChangeArrowheads="1"/>
            </p:cNvSpPr>
            <p:nvPr/>
          </p:nvSpPr>
          <p:spPr bwMode="auto">
            <a:xfrm>
              <a:off x="2255434" y="3442656"/>
              <a:ext cx="726481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Z749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文本框 18"/>
            <p:cNvSpPr txBox="1">
              <a:spLocks noChangeArrowheads="1"/>
            </p:cNvSpPr>
            <p:nvPr/>
          </p:nvSpPr>
          <p:spPr bwMode="auto">
            <a:xfrm rot="10800000">
              <a:off x="3073172" y="2769313"/>
              <a:ext cx="492443" cy="719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20cm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 bwMode="auto">
            <a:xfrm>
              <a:off x="3464371" y="2966483"/>
              <a:ext cx="0" cy="391614"/>
            </a:xfrm>
            <a:prstGeom prst="line">
              <a:avLst/>
            </a:prstGeom>
            <a:noFill/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6" name="文本框 5"/>
            <p:cNvSpPr txBox="1"/>
            <p:nvPr/>
          </p:nvSpPr>
          <p:spPr>
            <a:xfrm>
              <a:off x="133058" y="722481"/>
              <a:ext cx="370614" cy="400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 descr="亚楠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307" y="936113"/>
              <a:ext cx="3605960" cy="3202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5"/>
            <p:cNvSpPr txBox="1">
              <a:spLocks noChangeArrowheads="1"/>
            </p:cNvSpPr>
            <p:nvPr/>
          </p:nvSpPr>
          <p:spPr bwMode="auto">
            <a:xfrm>
              <a:off x="573061" y="3543732"/>
              <a:ext cx="1394934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Nipponbare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7"/>
            <p:cNvSpPr txBox="1">
              <a:spLocks noChangeArrowheads="1"/>
            </p:cNvSpPr>
            <p:nvPr/>
          </p:nvSpPr>
          <p:spPr bwMode="auto">
            <a:xfrm>
              <a:off x="2407834" y="3595056"/>
              <a:ext cx="726481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Z749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18"/>
            <p:cNvSpPr txBox="1">
              <a:spLocks noChangeArrowheads="1"/>
            </p:cNvSpPr>
            <p:nvPr/>
          </p:nvSpPr>
          <p:spPr bwMode="auto">
            <a:xfrm rot="10800000">
              <a:off x="3225572" y="2921713"/>
              <a:ext cx="492443" cy="719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20cm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 bwMode="auto">
            <a:xfrm>
              <a:off x="3616771" y="3118883"/>
              <a:ext cx="0" cy="391614"/>
            </a:xfrm>
            <a:prstGeom prst="line">
              <a:avLst/>
            </a:prstGeom>
            <a:noFill/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12" name="文本框 11"/>
            <p:cNvSpPr txBox="1"/>
            <p:nvPr/>
          </p:nvSpPr>
          <p:spPr>
            <a:xfrm>
              <a:off x="285458" y="874881"/>
              <a:ext cx="370614" cy="400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519478" y="3993738"/>
            <a:ext cx="1665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0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931629" y="1090451"/>
            <a:ext cx="3608225" cy="2306507"/>
            <a:chOff x="114501" y="4007945"/>
            <a:chExt cx="3608225" cy="2306507"/>
          </a:xfrm>
        </p:grpSpPr>
        <p:pic>
          <p:nvPicPr>
            <p:cNvPr id="2" name="图片 3" descr="穗型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01" y="4007945"/>
              <a:ext cx="3608225" cy="2259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文本框 9"/>
            <p:cNvSpPr txBox="1">
              <a:spLocks noChangeArrowheads="1"/>
            </p:cNvSpPr>
            <p:nvPr/>
          </p:nvSpPr>
          <p:spPr bwMode="auto">
            <a:xfrm>
              <a:off x="1679724" y="5684399"/>
              <a:ext cx="88197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4.5cm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 bwMode="auto">
            <a:xfrm>
              <a:off x="1852981" y="6056805"/>
              <a:ext cx="376237" cy="0"/>
            </a:xfrm>
            <a:prstGeom prst="line">
              <a:avLst/>
            </a:prstGeom>
            <a:noFill/>
            <a:ln w="317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5" name="文本框 6"/>
            <p:cNvSpPr txBox="1">
              <a:spLocks noChangeArrowheads="1"/>
            </p:cNvSpPr>
            <p:nvPr/>
          </p:nvSpPr>
          <p:spPr bwMode="auto">
            <a:xfrm>
              <a:off x="191034" y="5868075"/>
              <a:ext cx="13949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Nipponbare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8"/>
            <p:cNvSpPr txBox="1">
              <a:spLocks noChangeArrowheads="1"/>
            </p:cNvSpPr>
            <p:nvPr/>
          </p:nvSpPr>
          <p:spPr bwMode="auto">
            <a:xfrm>
              <a:off x="2636754" y="5914342"/>
              <a:ext cx="72648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Z749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4445" y="4094265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745267" y="399373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4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65616" y="34440"/>
            <a:ext cx="3429700" cy="3692456"/>
            <a:chOff x="3565616" y="34440"/>
            <a:chExt cx="3429700" cy="3692456"/>
          </a:xfrm>
        </p:grpSpPr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3190329441"/>
                </p:ext>
              </p:extLst>
            </p:nvPr>
          </p:nvGraphicFramePr>
          <p:xfrm>
            <a:off x="3565616" y="409432"/>
            <a:ext cx="3429700" cy="33174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文本框 18"/>
            <p:cNvSpPr txBox="1"/>
            <p:nvPr/>
          </p:nvSpPr>
          <p:spPr>
            <a:xfrm>
              <a:off x="6133571" y="494389"/>
              <a:ext cx="440101" cy="47329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/>
                <a:t>*</a:t>
              </a:r>
              <a:r>
                <a:rPr lang="en-US" altLang="zh-CN" sz="2000" dirty="0"/>
                <a:t>*</a:t>
              </a:r>
              <a:endParaRPr lang="zh-CN" altLang="en-US" sz="200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986107" y="34440"/>
              <a:ext cx="3561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451239" y="399373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C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72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932590" y="-30149"/>
            <a:ext cx="3150672" cy="3713864"/>
            <a:chOff x="6744034" y="-30149"/>
            <a:chExt cx="3150672" cy="3713864"/>
          </a:xfrm>
        </p:grpSpPr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1847622700"/>
                </p:ext>
              </p:extLst>
            </p:nvPr>
          </p:nvGraphicFramePr>
          <p:xfrm>
            <a:off x="6744034" y="340995"/>
            <a:ext cx="3150672" cy="3342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文本框 15"/>
            <p:cNvSpPr txBox="1"/>
            <p:nvPr/>
          </p:nvSpPr>
          <p:spPr>
            <a:xfrm>
              <a:off x="9033989" y="394614"/>
              <a:ext cx="456523" cy="58799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/>
                <a:t>*</a:t>
              </a:r>
              <a:r>
                <a:rPr lang="en-US" altLang="zh-CN" sz="2000" dirty="0"/>
                <a:t>*</a:t>
              </a:r>
              <a:endParaRPr lang="zh-CN" altLang="en-US" sz="200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914014" y="-30149"/>
              <a:ext cx="37061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451239" y="3993738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2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411079" y="-28347"/>
            <a:ext cx="2933787" cy="3668859"/>
            <a:chOff x="9679127" y="-28347"/>
            <a:chExt cx="2933787" cy="3668859"/>
          </a:xfrm>
        </p:grpSpPr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3777628783"/>
                </p:ext>
              </p:extLst>
            </p:nvPr>
          </p:nvGraphicFramePr>
          <p:xfrm>
            <a:off x="9679127" y="316960"/>
            <a:ext cx="2933787" cy="33235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文本框 2"/>
            <p:cNvSpPr txBox="1"/>
            <p:nvPr/>
          </p:nvSpPr>
          <p:spPr>
            <a:xfrm>
              <a:off x="11784658" y="866661"/>
              <a:ext cx="446373" cy="55034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/>
                <a:t>**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023816" y="-28347"/>
              <a:ext cx="34176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451239" y="3993738"/>
            <a:ext cx="1654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96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158958" y="273084"/>
            <a:ext cx="3228718" cy="3431972"/>
            <a:chOff x="3817762" y="3630440"/>
            <a:chExt cx="3228718" cy="3431972"/>
          </a:xfrm>
        </p:grpSpPr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3026394191"/>
                </p:ext>
              </p:extLst>
            </p:nvPr>
          </p:nvGraphicFramePr>
          <p:xfrm>
            <a:off x="3817762" y="3976396"/>
            <a:ext cx="3228718" cy="30860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文本框 12"/>
            <p:cNvSpPr txBox="1"/>
            <p:nvPr/>
          </p:nvSpPr>
          <p:spPr>
            <a:xfrm>
              <a:off x="6241425" y="4109112"/>
              <a:ext cx="312032" cy="37080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/>
                <a:t>*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935157" y="3630440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451239" y="3993738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F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09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790265" y="350394"/>
            <a:ext cx="3326575" cy="3363992"/>
            <a:chOff x="6697242" y="3707750"/>
            <a:chExt cx="3326575" cy="3363992"/>
          </a:xfrm>
        </p:grpSpPr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1905432749"/>
                </p:ext>
              </p:extLst>
            </p:nvPr>
          </p:nvGraphicFramePr>
          <p:xfrm>
            <a:off x="6697242" y="4040845"/>
            <a:ext cx="3326575" cy="30308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文本框 6"/>
            <p:cNvSpPr txBox="1"/>
            <p:nvPr/>
          </p:nvSpPr>
          <p:spPr>
            <a:xfrm>
              <a:off x="9142864" y="4079546"/>
              <a:ext cx="514081" cy="54457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/>
                <a:t>**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867189" y="3707750"/>
              <a:ext cx="37061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451239" y="3966442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G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96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275234" y="1228511"/>
            <a:ext cx="3175122" cy="3468713"/>
            <a:chOff x="9898122" y="3671466"/>
            <a:chExt cx="3175122" cy="3468713"/>
          </a:xfrm>
        </p:grpSpPr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2139459341"/>
                </p:ext>
              </p:extLst>
            </p:nvPr>
          </p:nvGraphicFramePr>
          <p:xfrm>
            <a:off x="9898122" y="3972409"/>
            <a:ext cx="3175122" cy="31677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文本框 9"/>
            <p:cNvSpPr txBox="1"/>
            <p:nvPr/>
          </p:nvSpPr>
          <p:spPr>
            <a:xfrm>
              <a:off x="12228758" y="3996011"/>
              <a:ext cx="481826" cy="5915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/>
                <a:t>**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111124" y="3671466"/>
              <a:ext cx="37061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160924" y="4839902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2 H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58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12867" y="3011264"/>
            <a:ext cx="8588771" cy="2193851"/>
            <a:chOff x="1512867" y="3011264"/>
            <a:chExt cx="8588771" cy="2193851"/>
          </a:xfrm>
        </p:grpSpPr>
        <p:grpSp>
          <p:nvGrpSpPr>
            <p:cNvPr id="271" name="组合 270"/>
            <p:cNvGrpSpPr/>
            <p:nvPr/>
          </p:nvGrpSpPr>
          <p:grpSpPr>
            <a:xfrm>
              <a:off x="1512867" y="3152259"/>
              <a:ext cx="2590028" cy="2052856"/>
              <a:chOff x="1512867" y="3152259"/>
              <a:chExt cx="2590028" cy="2052856"/>
            </a:xfrm>
          </p:grpSpPr>
          <p:sp>
            <p:nvSpPr>
              <p:cNvPr id="114" name="文本框 113"/>
              <p:cNvSpPr txBox="1"/>
              <p:nvPr/>
            </p:nvSpPr>
            <p:spPr>
              <a:xfrm>
                <a:off x="2372492" y="3435545"/>
                <a:ext cx="9300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85 base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下箭头 114"/>
              <p:cNvSpPr/>
              <p:nvPr/>
            </p:nvSpPr>
            <p:spPr>
              <a:xfrm>
                <a:off x="3291957" y="3448423"/>
                <a:ext cx="45719" cy="241650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1716067" y="3152259"/>
                <a:ext cx="79951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q-AL" altLang="zh-CN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</a:t>
                </a:r>
                <a:r>
                  <a:rPr lang="en-US" altLang="zh-CN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FAD</a:t>
                </a:r>
                <a:r>
                  <a:rPr lang="en-US" altLang="zh-CN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zh-CN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3" name="矩形 252"/>
              <p:cNvSpPr/>
              <p:nvPr/>
            </p:nvSpPr>
            <p:spPr>
              <a:xfrm>
                <a:off x="1766867" y="3606284"/>
                <a:ext cx="79951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q-AL" altLang="zh-CN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</a:t>
                </a:r>
                <a:r>
                  <a:rPr lang="en-US" altLang="zh-CN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FAD8</a:t>
                </a:r>
                <a:endParaRPr lang="zh-CN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4" name="矩形 253"/>
              <p:cNvSpPr/>
              <p:nvPr/>
            </p:nvSpPr>
            <p:spPr>
              <a:xfrm>
                <a:off x="1512867" y="3895209"/>
                <a:ext cx="103265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Nipponbare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5" name="矩形 254"/>
              <p:cNvSpPr/>
              <p:nvPr/>
            </p:nvSpPr>
            <p:spPr>
              <a:xfrm>
                <a:off x="1960542" y="4346059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Z749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" name="矩形 255"/>
              <p:cNvSpPr/>
              <p:nvPr/>
            </p:nvSpPr>
            <p:spPr>
              <a:xfrm>
                <a:off x="2210399" y="4255005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  <p:sp>
            <p:nvSpPr>
              <p:cNvPr id="257" name="矩形 256"/>
              <p:cNvSpPr/>
              <p:nvPr/>
            </p:nvSpPr>
            <p:spPr>
              <a:xfrm>
                <a:off x="2200874" y="3807330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  <p:sp>
            <p:nvSpPr>
              <p:cNvPr id="259" name="文本框 258"/>
              <p:cNvSpPr txBox="1"/>
              <p:nvPr/>
            </p:nvSpPr>
            <p:spPr>
              <a:xfrm>
                <a:off x="2891009" y="4743450"/>
                <a:ext cx="1211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G          A</a:t>
                </a:r>
              </a:p>
              <a:p>
                <a:r>
                  <a:rPr lang="en-US" altLang="zh-CN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Gly</a:t>
                </a:r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altLang="zh-CN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Arg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66" name="直接箭头连接符 265"/>
              <p:cNvCxnSpPr/>
              <p:nvPr/>
            </p:nvCxnSpPr>
            <p:spPr>
              <a:xfrm>
                <a:off x="3231810" y="4876800"/>
                <a:ext cx="269395" cy="2381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8" name="直接箭头连接符 267"/>
              <p:cNvCxnSpPr/>
              <p:nvPr/>
            </p:nvCxnSpPr>
            <p:spPr>
              <a:xfrm flipV="1">
                <a:off x="3241339" y="5074444"/>
                <a:ext cx="259101" cy="2381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19" name="图片 118"/>
            <p:cNvPicPr>
              <a:picLocks noChangeAspect="1"/>
            </p:cNvPicPr>
            <p:nvPr/>
          </p:nvPicPr>
          <p:blipFill rotWithShape="1">
            <a:blip r:embed="rId2"/>
            <a:srcRect l="32683" t="11784" r="24811"/>
            <a:stretch/>
          </p:blipFill>
          <p:spPr>
            <a:xfrm>
              <a:off x="2590799" y="3737698"/>
              <a:ext cx="2218475" cy="1033389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484929" y="3011264"/>
              <a:ext cx="7616709" cy="427552"/>
              <a:chOff x="2465879" y="2535014"/>
              <a:chExt cx="7616709" cy="427552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465879" y="2747122"/>
                <a:ext cx="7616709" cy="215444"/>
                <a:chOff x="1646729" y="2137522"/>
                <a:chExt cx="7616709" cy="215444"/>
              </a:xfrm>
            </p:grpSpPr>
            <p:sp>
              <p:nvSpPr>
                <p:cNvPr id="58" name="矩形 57"/>
                <p:cNvSpPr/>
                <p:nvPr/>
              </p:nvSpPr>
              <p:spPr>
                <a:xfrm>
                  <a:off x="2068268" y="2146950"/>
                  <a:ext cx="1163542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/>
                <p:cNvSpPr/>
                <p:nvPr/>
              </p:nvSpPr>
              <p:spPr>
                <a:xfrm>
                  <a:off x="3451199" y="2145784"/>
                  <a:ext cx="467497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4126789" y="2145784"/>
                  <a:ext cx="282950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/>
                <p:cNvSpPr/>
                <p:nvPr/>
              </p:nvSpPr>
              <p:spPr>
                <a:xfrm>
                  <a:off x="4843848" y="2147197"/>
                  <a:ext cx="458402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矩形 61"/>
                <p:cNvSpPr/>
                <p:nvPr/>
              </p:nvSpPr>
              <p:spPr>
                <a:xfrm>
                  <a:off x="5792401" y="2146844"/>
                  <a:ext cx="246449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/>
                <p:cNvSpPr/>
                <p:nvPr/>
              </p:nvSpPr>
              <p:spPr>
                <a:xfrm>
                  <a:off x="7641832" y="2146840"/>
                  <a:ext cx="348049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63"/>
                <p:cNvSpPr/>
                <p:nvPr/>
              </p:nvSpPr>
              <p:spPr>
                <a:xfrm>
                  <a:off x="8367374" y="2142078"/>
                  <a:ext cx="455951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/>
                <p:cNvSpPr/>
                <p:nvPr/>
              </p:nvSpPr>
              <p:spPr>
                <a:xfrm>
                  <a:off x="3221872" y="2145784"/>
                  <a:ext cx="229328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65"/>
                <p:cNvSpPr/>
                <p:nvPr/>
              </p:nvSpPr>
              <p:spPr>
                <a:xfrm>
                  <a:off x="3907877" y="2145784"/>
                  <a:ext cx="229328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矩形 66"/>
                <p:cNvSpPr/>
                <p:nvPr/>
              </p:nvSpPr>
              <p:spPr>
                <a:xfrm>
                  <a:off x="4408848" y="2145784"/>
                  <a:ext cx="435000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8" name="矩形 67"/>
                <p:cNvSpPr/>
                <p:nvPr/>
              </p:nvSpPr>
              <p:spPr>
                <a:xfrm>
                  <a:off x="5301359" y="2142187"/>
                  <a:ext cx="491042" cy="177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/>
                <p:cNvSpPr/>
                <p:nvPr/>
              </p:nvSpPr>
              <p:spPr>
                <a:xfrm>
                  <a:off x="6034780" y="2146950"/>
                  <a:ext cx="1607780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0" name="矩形 69"/>
                <p:cNvSpPr/>
                <p:nvPr/>
              </p:nvSpPr>
              <p:spPr>
                <a:xfrm>
                  <a:off x="7993489" y="2146950"/>
                  <a:ext cx="376266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矩形 70"/>
                <p:cNvSpPr/>
                <p:nvPr/>
              </p:nvSpPr>
              <p:spPr>
                <a:xfrm>
                  <a:off x="1646729" y="2138161"/>
                  <a:ext cx="435000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2" name="矩形 71"/>
                <p:cNvSpPr/>
                <p:nvPr/>
              </p:nvSpPr>
              <p:spPr>
                <a:xfrm>
                  <a:off x="8800797" y="2145315"/>
                  <a:ext cx="435000" cy="17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文本框 116"/>
                <p:cNvSpPr txBox="1"/>
                <p:nvPr/>
              </p:nvSpPr>
              <p:spPr>
                <a:xfrm>
                  <a:off x="1662233" y="2137522"/>
                  <a:ext cx="4860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zh-CN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 UTR</a:t>
                  </a:r>
                  <a:endPara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8" name="文本框 117"/>
                <p:cNvSpPr txBox="1"/>
                <p:nvPr/>
              </p:nvSpPr>
              <p:spPr>
                <a:xfrm>
                  <a:off x="8777408" y="2137522"/>
                  <a:ext cx="4860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 UTR</a:t>
                  </a:r>
                  <a:endPara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0" name="文本框 119"/>
              <p:cNvSpPr txBox="1"/>
              <p:nvPr/>
            </p:nvSpPr>
            <p:spPr>
              <a:xfrm>
                <a:off x="2832892" y="2535014"/>
                <a:ext cx="44916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ATG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4376532" y="5699922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6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48602" y="-715774"/>
            <a:ext cx="12263078" cy="7569801"/>
            <a:chOff x="-148602" y="-715774"/>
            <a:chExt cx="12263078" cy="7569801"/>
          </a:xfrm>
        </p:grpSpPr>
        <p:grpSp>
          <p:nvGrpSpPr>
            <p:cNvPr id="13" name="组合 12"/>
            <p:cNvGrpSpPr/>
            <p:nvPr/>
          </p:nvGrpSpPr>
          <p:grpSpPr>
            <a:xfrm>
              <a:off x="-148602" y="-715774"/>
              <a:ext cx="12263078" cy="7569801"/>
              <a:chOff x="-177177" y="-605292"/>
              <a:chExt cx="12263078" cy="7569801"/>
            </a:xfrm>
          </p:grpSpPr>
          <p:graphicFrame>
            <p:nvGraphicFramePr>
              <p:cNvPr id="91" name="图表 90"/>
              <p:cNvGraphicFramePr>
                <a:graphicFrameLocks/>
              </p:cNvGraphicFramePr>
              <p:nvPr>
                <p:extLst/>
              </p:nvPr>
            </p:nvGraphicFramePr>
            <p:xfrm>
              <a:off x="4202415" y="-264286"/>
              <a:ext cx="6327747" cy="722879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14" name="组合 13"/>
              <p:cNvGrpSpPr/>
              <p:nvPr/>
            </p:nvGrpSpPr>
            <p:grpSpPr>
              <a:xfrm>
                <a:off x="-177177" y="-605292"/>
                <a:ext cx="12263078" cy="7127512"/>
                <a:chOff x="-177177" y="-605292"/>
                <a:chExt cx="12263078" cy="7127512"/>
              </a:xfrm>
            </p:grpSpPr>
            <p:grpSp>
              <p:nvGrpSpPr>
                <p:cNvPr id="177" name="组合 176"/>
                <p:cNvGrpSpPr/>
                <p:nvPr/>
              </p:nvGrpSpPr>
              <p:grpSpPr>
                <a:xfrm>
                  <a:off x="-177177" y="-605292"/>
                  <a:ext cx="12263078" cy="7127512"/>
                  <a:chOff x="-52138" y="-612133"/>
                  <a:chExt cx="12263078" cy="7127512"/>
                </a:xfrm>
              </p:grpSpPr>
              <p:grpSp>
                <p:nvGrpSpPr>
                  <p:cNvPr id="45" name="组合 44"/>
                  <p:cNvGrpSpPr/>
                  <p:nvPr/>
                </p:nvGrpSpPr>
                <p:grpSpPr>
                  <a:xfrm>
                    <a:off x="3053884" y="-62069"/>
                    <a:ext cx="1505170" cy="6514847"/>
                    <a:chOff x="2850665" y="-533801"/>
                    <a:chExt cx="1505170" cy="6514847"/>
                  </a:xfrm>
                </p:grpSpPr>
                <p:grpSp>
                  <p:nvGrpSpPr>
                    <p:cNvPr id="2" name="组合 1"/>
                    <p:cNvGrpSpPr/>
                    <p:nvPr/>
                  </p:nvGrpSpPr>
                  <p:grpSpPr>
                    <a:xfrm>
                      <a:off x="2850665" y="-533801"/>
                      <a:ext cx="1505170" cy="6514847"/>
                      <a:chOff x="2702920" y="-8842393"/>
                      <a:chExt cx="4065251" cy="15806293"/>
                    </a:xfrm>
                  </p:grpSpPr>
                  <p:grpSp>
                    <p:nvGrpSpPr>
                      <p:cNvPr id="3" name="组合 2"/>
                      <p:cNvGrpSpPr/>
                      <p:nvPr/>
                    </p:nvGrpSpPr>
                    <p:grpSpPr>
                      <a:xfrm>
                        <a:off x="2703919" y="-8842393"/>
                        <a:ext cx="4064252" cy="9715734"/>
                        <a:chOff x="-1392359" y="-2903913"/>
                        <a:chExt cx="4064252" cy="9715734"/>
                      </a:xfrm>
                    </p:grpSpPr>
                    <p:pic>
                      <p:nvPicPr>
                        <p:cNvPr id="8" name="图片 7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6301" t="43731" r="24294" b="33108"/>
                        <a:stretch/>
                      </p:blipFill>
                      <p:spPr>
                        <a:xfrm>
                          <a:off x="-1392359" y="-2903913"/>
                          <a:ext cx="4053619" cy="1588411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" name="图片 8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4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8362" t="49709" r="22364" b="23175"/>
                        <a:stretch/>
                      </p:blipFill>
                      <p:spPr>
                        <a:xfrm>
                          <a:off x="-1391511" y="3436672"/>
                          <a:ext cx="4054529" cy="1865623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10" name="图片 9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5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43360" t="45833" r="17713" b="34167"/>
                        <a:stretch/>
                      </p:blipFill>
                      <p:spPr>
                        <a:xfrm>
                          <a:off x="-1390452" y="5142380"/>
                          <a:ext cx="4054529" cy="1669441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11" name="图片 10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6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7690" t="48055" r="20776" b="27500"/>
                        <a:stretch/>
                      </p:blipFill>
                      <p:spPr>
                        <a:xfrm>
                          <a:off x="-1392359" y="1918070"/>
                          <a:ext cx="4064252" cy="1541481"/>
                        </a:xfrm>
                        <a:prstGeom prst="rect">
                          <a:avLst/>
                        </a:prstGeom>
                      </p:spPr>
                    </p:pic>
                  </p:grpSp>
                  <p:pic>
                    <p:nvPicPr>
                      <p:cNvPr id="4" name="图片 3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0181" t="44882" r="19999" b="35836"/>
                      <a:stretch/>
                    </p:blipFill>
                    <p:spPr>
                      <a:xfrm>
                        <a:off x="2702920" y="683203"/>
                        <a:ext cx="4054529" cy="131819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5" name="图片 4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3974" t="43320" r="16860" b="32125"/>
                      <a:stretch/>
                    </p:blipFill>
                    <p:spPr>
                      <a:xfrm>
                        <a:off x="2705829" y="1995704"/>
                        <a:ext cx="4054529" cy="167408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" name="图片 5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0558" t="47238" r="20690" b="32455"/>
                      <a:stretch/>
                    </p:blipFill>
                    <p:spPr>
                      <a:xfrm>
                        <a:off x="2704273" y="3666244"/>
                        <a:ext cx="4054980" cy="139391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" name="图片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3655" t="39456" r="17588" b="32852"/>
                      <a:stretch/>
                    </p:blipFill>
                    <p:spPr>
                      <a:xfrm>
                        <a:off x="2705097" y="5057024"/>
                        <a:ext cx="4054156" cy="1906876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44" name="图片 43"/>
                    <p:cNvPicPr>
                      <a:picLocks noChangeAspect="1"/>
                    </p:cNvPicPr>
                    <p:nvPr/>
                  </p:nvPicPr>
                  <p:blipFill rotWithShape="1">
                    <a:blip r:embed="rId1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927" t="34815" r="-143" b="24423"/>
                    <a:stretch/>
                  </p:blipFill>
                  <p:spPr>
                    <a:xfrm>
                      <a:off x="2851923" y="689039"/>
                      <a:ext cx="1501200" cy="778034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8" name="文本框 57"/>
                  <p:cNvSpPr txBox="1"/>
                  <p:nvPr/>
                </p:nvSpPr>
                <p:spPr>
                  <a:xfrm>
                    <a:off x="1633847" y="-126921"/>
                    <a:ext cx="1154483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Nipponbare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" name="文本框 58"/>
                  <p:cNvSpPr txBox="1"/>
                  <p:nvPr/>
                </p:nvSpPr>
                <p:spPr>
                  <a:xfrm>
                    <a:off x="1416134" y="1329988"/>
                    <a:ext cx="133549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S2 (Chr.10, </a:t>
                    </a:r>
                    <a:r>
                      <a:rPr lang="en-US" altLang="zh-CN" sz="1600" b="1" dirty="0"/>
                      <a:t>−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0" name="文本框 59"/>
                  <p:cNvSpPr txBox="1"/>
                  <p:nvPr/>
                </p:nvSpPr>
                <p:spPr>
                  <a:xfrm>
                    <a:off x="1216602" y="1953854"/>
                    <a:ext cx="192860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S1 (Chr.10,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qSSD10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1254004" y="2616893"/>
                    <a:ext cx="172342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S3 (Chr.5,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qSSD5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" name="文本框 61"/>
                  <p:cNvSpPr txBox="1"/>
                  <p:nvPr/>
                </p:nvSpPr>
                <p:spPr>
                  <a:xfrm>
                    <a:off x="1255166" y="3343271"/>
                    <a:ext cx="172342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S4 (Chr.8,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qSSD8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86128" y="3970681"/>
                    <a:ext cx="3070622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D1 (Chr.5,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qSSD5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Chr.8</a:t>
                    </a:r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</a:t>
                    </a:r>
                    <a:r>
                      <a:rPr lang="en-US" altLang="zh-CN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qSSD8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" name="文本框 63"/>
                  <p:cNvSpPr txBox="1"/>
                  <p:nvPr/>
                </p:nvSpPr>
                <p:spPr>
                  <a:xfrm>
                    <a:off x="-52138" y="4586217"/>
                    <a:ext cx="3204037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D2 (Chr.5,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qSSD5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Chr.10,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qSSD10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" name="文本框 64"/>
                  <p:cNvSpPr txBox="1"/>
                  <p:nvPr/>
                </p:nvSpPr>
                <p:spPr>
                  <a:xfrm>
                    <a:off x="-51571" y="5225503"/>
                    <a:ext cx="3204037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D3 (Chr.8,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qSSD8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Chr.10,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qSSD10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6" name="文本框 65"/>
                  <p:cNvSpPr txBox="1"/>
                  <p:nvPr/>
                </p:nvSpPr>
                <p:spPr>
                  <a:xfrm>
                    <a:off x="14859" y="5805413"/>
                    <a:ext cx="3225809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</a:t>
                    </a:r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(Chr5,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qSDD5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Chr.8,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qSSD8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Chr.10,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qSSD10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" name="文本框 71"/>
                  <p:cNvSpPr txBox="1"/>
                  <p:nvPr/>
                </p:nvSpPr>
                <p:spPr>
                  <a:xfrm>
                    <a:off x="4893128" y="-612133"/>
                    <a:ext cx="452399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Seed-set </a:t>
                    </a:r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density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altLang="zh-CN" sz="16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spikelets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per </a:t>
                    </a:r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cm</a:t>
                    </a:r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panicle length)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" name="文本框 73"/>
                  <p:cNvSpPr txBox="1"/>
                  <p:nvPr/>
                </p:nvSpPr>
                <p:spPr>
                  <a:xfrm>
                    <a:off x="7383306" y="1304920"/>
                    <a:ext cx="1701107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=50.05)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=0.91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5" name="文本框 74"/>
                  <p:cNvSpPr txBox="1"/>
                  <p:nvPr/>
                </p:nvSpPr>
                <p:spPr>
                  <a:xfrm>
                    <a:off x="7846036" y="1990428"/>
                    <a:ext cx="304320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=59.97,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10=5.11) 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=5.98E-04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" name="文本框 75"/>
                  <p:cNvSpPr txBox="1"/>
                  <p:nvPr/>
                </p:nvSpPr>
                <p:spPr>
                  <a:xfrm>
                    <a:off x="8699928" y="2664166"/>
                    <a:ext cx="286366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=77.95,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5=14.1)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=8.23E-11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7" name="文本框 76"/>
                  <p:cNvSpPr txBox="1"/>
                  <p:nvPr/>
                </p:nvSpPr>
                <p:spPr>
                  <a:xfrm>
                    <a:off x="8405336" y="3338563"/>
                    <a:ext cx="296626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=72.51,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8=11.38)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=4.17E-09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" name="文本框 77"/>
                  <p:cNvSpPr txBox="1"/>
                  <p:nvPr/>
                </p:nvSpPr>
                <p:spPr>
                  <a:xfrm>
                    <a:off x="9356266" y="3863971"/>
                    <a:ext cx="2703369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=90.19,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5=14.1,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8=11.38,</a:t>
                    </a:r>
                  </a:p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I=</a:t>
                    </a:r>
                    <a:r>
                      <a:rPr lang="en-US" altLang="zh-CN" sz="1600" dirty="0"/>
                      <a:t>−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5.26)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=9.18E-13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9" name="文本框 78"/>
                  <p:cNvSpPr txBox="1"/>
                  <p:nvPr/>
                </p:nvSpPr>
                <p:spPr>
                  <a:xfrm>
                    <a:off x="8819732" y="4545482"/>
                    <a:ext cx="2754665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=79.34,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5=14.1,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10=5.11, </a:t>
                    </a:r>
                  </a:p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I=</a:t>
                    </a:r>
                    <a:r>
                      <a:rPr lang="en-US" altLang="zh-CN" sz="1600" dirty="0"/>
                      <a:t>−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4.42)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=6.75E-11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0" name="文本框 79"/>
                  <p:cNvSpPr txBox="1"/>
                  <p:nvPr/>
                </p:nvSpPr>
                <p:spPr>
                  <a:xfrm>
                    <a:off x="8808027" y="5248271"/>
                    <a:ext cx="2849626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=77.45,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8=11.38,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10=5.11, </a:t>
                    </a:r>
                  </a:p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I=</a:t>
                    </a:r>
                    <a:r>
                      <a:rPr lang="en-US" altLang="zh-CN" sz="1600" dirty="0"/>
                      <a:t>−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2.64)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=6.76E-09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1" name="文本框 80"/>
                  <p:cNvSpPr txBox="1"/>
                  <p:nvPr/>
                </p:nvSpPr>
                <p:spPr>
                  <a:xfrm>
                    <a:off x="9384141" y="5930604"/>
                    <a:ext cx="2826799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 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=92.22,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5=14.1, </a:t>
                    </a:r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8=11.38, </a:t>
                    </a:r>
                  </a:p>
                  <a:p>
                    <a:r>
                      <a:rPr lang="en-US" altLang="zh-CN" sz="1600" i="1" kern="100" dirty="0">
                        <a:latin typeface="Times New Roman" panose="02020603050405020304" pitchFamily="18" charset="0"/>
                      </a:rPr>
                      <a:t>a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10=5.11, I=</a:t>
                    </a:r>
                    <a:r>
                      <a:rPr lang="en-US" altLang="zh-CN" sz="1600" dirty="0"/>
                      <a:t>−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9.34) </a:t>
                    </a:r>
                    <a:r>
                      <a:rPr lang="en-US" altLang="zh-CN" sz="16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=4.77E-13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3" name="文本框 72"/>
                  <p:cNvSpPr txBox="1"/>
                  <p:nvPr/>
                </p:nvSpPr>
                <p:spPr>
                  <a:xfrm>
                    <a:off x="7302582" y="-47785"/>
                    <a:ext cx="106150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l-GR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μ</a:t>
                    </a:r>
                    <a:r>
                      <a:rPr lang="en-US" altLang="zh-CN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=49.75) 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5" name="文本框 84"/>
                <p:cNvSpPr txBox="1"/>
                <p:nvPr/>
              </p:nvSpPr>
              <p:spPr>
                <a:xfrm>
                  <a:off x="1284128" y="585633"/>
                  <a:ext cx="133549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S5 (Chr.10, </a:t>
                  </a:r>
                  <a:r>
                    <a:rPr lang="en-US" altLang="zh-CN" sz="1600" b="1" dirty="0"/>
                    <a:t>−</a:t>
                  </a:r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" name="文本框 86"/>
                <p:cNvSpPr txBox="1"/>
                <p:nvPr/>
              </p:nvSpPr>
              <p:spPr>
                <a:xfrm>
                  <a:off x="7177543" y="603917"/>
                  <a:ext cx="170110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l-GR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μ </a:t>
                  </a:r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=48.59) </a:t>
                  </a:r>
                  <a:r>
                    <a:rPr lang="en-US" altLang="zh-CN" sz="1600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=0.51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6" t="21799" r="4851" b="43704"/>
            <a:stretch/>
          </p:blipFill>
          <p:spPr>
            <a:xfrm flipH="1">
              <a:off x="2958214" y="488259"/>
              <a:ext cx="1501200" cy="574117"/>
            </a:xfrm>
            <a:prstGeom prst="rect">
              <a:avLst/>
            </a:prstGeom>
          </p:spPr>
        </p:pic>
      </p:grpSp>
      <p:sp>
        <p:nvSpPr>
          <p:cNvPr id="41" name="文本框 40"/>
          <p:cNvSpPr txBox="1"/>
          <p:nvPr/>
        </p:nvSpPr>
        <p:spPr>
          <a:xfrm>
            <a:off x="5754958" y="6969166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84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2003440" y="-1758041"/>
            <a:ext cx="16420770" cy="17252040"/>
            <a:chOff x="-2003440" y="-1758041"/>
            <a:chExt cx="16420770" cy="17252040"/>
          </a:xfrm>
        </p:grpSpPr>
        <p:grpSp>
          <p:nvGrpSpPr>
            <p:cNvPr id="54" name="组合 53"/>
            <p:cNvGrpSpPr/>
            <p:nvPr/>
          </p:nvGrpSpPr>
          <p:grpSpPr>
            <a:xfrm>
              <a:off x="-2003440" y="-1758041"/>
              <a:ext cx="16357598" cy="6049661"/>
              <a:chOff x="-1973943" y="-403646"/>
              <a:chExt cx="16357598" cy="6049661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-1973943" y="-403646"/>
                <a:ext cx="8043965" cy="6049661"/>
                <a:chOff x="710998" y="-1133347"/>
                <a:chExt cx="6644088" cy="9902962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710998" y="884101"/>
                  <a:ext cx="6644088" cy="7885514"/>
                  <a:chOff x="-727658" y="-219797"/>
                  <a:chExt cx="5646313" cy="6666381"/>
                </a:xfrm>
              </p:grpSpPr>
              <p:grpSp>
                <p:nvGrpSpPr>
                  <p:cNvPr id="14" name="组合 13"/>
                  <p:cNvGrpSpPr/>
                  <p:nvPr/>
                </p:nvGrpSpPr>
                <p:grpSpPr>
                  <a:xfrm>
                    <a:off x="-727658" y="-219797"/>
                    <a:ext cx="5646313" cy="6666381"/>
                    <a:chOff x="-723622" y="-212338"/>
                    <a:chExt cx="5614993" cy="6440147"/>
                  </a:xfrm>
                </p:grpSpPr>
                <p:grpSp>
                  <p:nvGrpSpPr>
                    <p:cNvPr id="16" name="组合 15"/>
                    <p:cNvGrpSpPr/>
                    <p:nvPr/>
                  </p:nvGrpSpPr>
                  <p:grpSpPr>
                    <a:xfrm>
                      <a:off x="-723622" y="-212338"/>
                      <a:ext cx="5614993" cy="6440147"/>
                      <a:chOff x="-723622" y="-181703"/>
                      <a:chExt cx="5614993" cy="5510983"/>
                    </a:xfrm>
                  </p:grpSpPr>
                  <p:grpSp>
                    <p:nvGrpSpPr>
                      <p:cNvPr id="19" name="组合 18"/>
                      <p:cNvGrpSpPr/>
                      <p:nvPr/>
                    </p:nvGrpSpPr>
                    <p:grpSpPr>
                      <a:xfrm>
                        <a:off x="-723622" y="0"/>
                        <a:ext cx="5614993" cy="5329280"/>
                        <a:chOff x="-676375" y="0"/>
                        <a:chExt cx="5248378" cy="4888000"/>
                      </a:xfrm>
                    </p:grpSpPr>
                    <p:graphicFrame>
                      <p:nvGraphicFramePr>
                        <p:cNvPr id="24" name="图表 23"/>
                        <p:cNvGraphicFramePr/>
                        <p:nvPr>
                          <p:extLst>
                            <p:ext uri="{D42A27DB-BD31-4B8C-83A1-F6EECF244321}">
                              <p14:modId xmlns:p14="http://schemas.microsoft.com/office/powerpoint/2010/main" val="3003643412"/>
                            </p:ext>
                          </p:extLst>
                        </p:nvPr>
                      </p:nvGraphicFramePr>
                      <p:xfrm>
                        <a:off x="-676375" y="0"/>
                        <a:ext cx="5248378" cy="4888000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3"/>
                        </a:graphicData>
                      </a:graphic>
                    </p:graphicFrame>
                    <p:sp>
                      <p:nvSpPr>
                        <p:cNvPr id="25" name="文本框 21"/>
                        <p:cNvSpPr txBox="1"/>
                        <p:nvPr/>
                      </p:nvSpPr>
                      <p:spPr>
                        <a:xfrm>
                          <a:off x="262168" y="862586"/>
                          <a:ext cx="277771" cy="260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e</a:t>
                          </a:r>
                        </a:p>
                        <a:p>
                          <a:endParaRPr lang="en-US" altLang="zh-CN" sz="1800" dirty="0" smtClean="0"/>
                        </a:p>
                        <a:p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6" name="文本框 22"/>
                        <p:cNvSpPr txBox="1"/>
                        <p:nvPr/>
                      </p:nvSpPr>
                      <p:spPr>
                        <a:xfrm>
                          <a:off x="1566474" y="203247"/>
                          <a:ext cx="277771" cy="260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7" name="文本框 23"/>
                        <p:cNvSpPr txBox="1"/>
                        <p:nvPr/>
                      </p:nvSpPr>
                      <p:spPr>
                        <a:xfrm>
                          <a:off x="2008386" y="252015"/>
                          <a:ext cx="277771" cy="260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c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20" name="文本框 44"/>
                      <p:cNvSpPr txBox="1"/>
                      <p:nvPr/>
                    </p:nvSpPr>
                    <p:spPr>
                      <a:xfrm>
                        <a:off x="3059400" y="-104994"/>
                        <a:ext cx="297174" cy="2842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1" name="文本框 45"/>
                      <p:cNvSpPr txBox="1"/>
                      <p:nvPr/>
                    </p:nvSpPr>
                    <p:spPr>
                      <a:xfrm>
                        <a:off x="3522165" y="144266"/>
                        <a:ext cx="297174" cy="2842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2" name="文本框 46"/>
                      <p:cNvSpPr txBox="1"/>
                      <p:nvPr/>
                    </p:nvSpPr>
                    <p:spPr>
                      <a:xfrm>
                        <a:off x="3946778" y="207455"/>
                        <a:ext cx="297174" cy="2842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bc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3" name="文本框 47"/>
                      <p:cNvSpPr txBox="1"/>
                      <p:nvPr/>
                    </p:nvSpPr>
                    <p:spPr>
                      <a:xfrm>
                        <a:off x="4481065" y="-181703"/>
                        <a:ext cx="297174" cy="2842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17" name="文本框 66"/>
                    <p:cNvSpPr txBox="1"/>
                    <p:nvPr/>
                  </p:nvSpPr>
                  <p:spPr>
                    <a:xfrm>
                      <a:off x="1227754" y="988012"/>
                      <a:ext cx="386602" cy="332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e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18" name="文本框 67"/>
                    <p:cNvSpPr txBox="1"/>
                    <p:nvPr/>
                  </p:nvSpPr>
                  <p:spPr>
                    <a:xfrm>
                      <a:off x="2607166" y="1060733"/>
                      <a:ext cx="386602" cy="332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e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15" name="文本框 69"/>
                  <p:cNvSpPr txBox="1"/>
                  <p:nvPr/>
                </p:nvSpPr>
                <p:spPr>
                  <a:xfrm>
                    <a:off x="752409" y="761429"/>
                    <a:ext cx="388758" cy="34389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d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4" name="文本框 21"/>
                <p:cNvSpPr txBox="1"/>
                <p:nvPr/>
              </p:nvSpPr>
              <p:spPr>
                <a:xfrm>
                  <a:off x="1741823" y="2220526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 smtClean="0"/>
                    <a:t>μ</a:t>
                  </a:r>
                  <a:r>
                    <a:rPr lang="en-US" altLang="zh-CN" sz="1400" b="1" dirty="0" smtClean="0"/>
                    <a:t>=49.75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5" name="文本框 21"/>
                <p:cNvSpPr txBox="1"/>
                <p:nvPr/>
              </p:nvSpPr>
              <p:spPr>
                <a:xfrm>
                  <a:off x="2137069" y="968440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=59.97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10=5.11</a:t>
                  </a:r>
                </a:p>
                <a:p>
                  <a:r>
                    <a:rPr lang="en-US" altLang="zh-CN" sz="1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en-US" altLang="zh-CN" sz="1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=5.98E-04</a:t>
                  </a:r>
                </a:p>
                <a:p>
                  <a:endParaRPr lang="en-US" altLang="zh-CN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altLang="zh-CN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zh-CN" alt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" name="文本框 21"/>
                <p:cNvSpPr txBox="1"/>
                <p:nvPr/>
              </p:nvSpPr>
              <p:spPr>
                <a:xfrm>
                  <a:off x="2910068" y="1683264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=50.05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=0.91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7" name="文本框 21"/>
                <p:cNvSpPr txBox="1"/>
                <p:nvPr/>
              </p:nvSpPr>
              <p:spPr>
                <a:xfrm>
                  <a:off x="3326688" y="409552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=77.95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5=14.1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=8.23E-11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8" name="文本框 21"/>
                <p:cNvSpPr txBox="1"/>
                <p:nvPr/>
              </p:nvSpPr>
              <p:spPr>
                <a:xfrm>
                  <a:off x="4046828" y="556329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=72.51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8=11.38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=4.17E-09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479889" y="1812144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400" b="1" dirty="0" smtClean="0"/>
                    <a:t>u=48.59</a:t>
                  </a:r>
                </a:p>
                <a:p>
                  <a:r>
                    <a:rPr lang="en-US" altLang="zh-CN" sz="1400" b="1" dirty="0" smtClean="0"/>
                    <a:t>P=0.51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10" name="文本框 21"/>
                <p:cNvSpPr txBox="1"/>
                <p:nvPr/>
              </p:nvSpPr>
              <p:spPr>
                <a:xfrm>
                  <a:off x="4753317" y="-67755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=90.19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5=14.1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8=11.38</a:t>
                  </a:r>
                </a:p>
                <a:p>
                  <a:r>
                    <a:rPr lang="en-US" altLang="zh-CN" sz="1400" b="1" dirty="0" smtClean="0"/>
                    <a:t>I=</a:t>
                  </a:r>
                  <a:r>
                    <a:rPr lang="en-US" altLang="zh-CN" sz="1400" b="1" dirty="0"/>
                    <a:t>−</a:t>
                  </a:r>
                  <a:r>
                    <a:rPr lang="en-US" altLang="zh-CN" sz="1400" b="1" dirty="0" smtClean="0"/>
                    <a:t>5.26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=9.18E-13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11" name="文本框 21"/>
                <p:cNvSpPr txBox="1"/>
                <p:nvPr/>
              </p:nvSpPr>
              <p:spPr>
                <a:xfrm>
                  <a:off x="5459084" y="-42252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=79.34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5=14.1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10=5.11</a:t>
                  </a:r>
                </a:p>
                <a:p>
                  <a:r>
                    <a:rPr lang="en-US" altLang="zh-CN" sz="1400" b="1" dirty="0" smtClean="0"/>
                    <a:t>I=−4.42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=6.75E-11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12" name="文本框 21"/>
                <p:cNvSpPr txBox="1"/>
                <p:nvPr/>
              </p:nvSpPr>
              <p:spPr>
                <a:xfrm>
                  <a:off x="6166589" y="-289928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=77.45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8=11.38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10=5.11</a:t>
                  </a:r>
                </a:p>
                <a:p>
                  <a:r>
                    <a:rPr lang="en-US" altLang="zh-CN" sz="1400" b="1" dirty="0" smtClean="0"/>
                    <a:t>I=−2.64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=6.76E-09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13" name="文本框 21"/>
                <p:cNvSpPr txBox="1"/>
                <p:nvPr/>
              </p:nvSpPr>
              <p:spPr>
                <a:xfrm>
                  <a:off x="6762401" y="-1133347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=92.22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5=14.1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8=11.38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10=5.11</a:t>
                  </a:r>
                </a:p>
                <a:p>
                  <a:r>
                    <a:rPr lang="en-US" altLang="zh-CN" sz="1400" b="1" dirty="0" smtClean="0"/>
                    <a:t>I=−9.34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=4.77E-13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6078993" y="282881"/>
                <a:ext cx="8304662" cy="4936391"/>
                <a:chOff x="1314450" y="-278395"/>
                <a:chExt cx="7480968" cy="7447016"/>
              </a:xfrm>
            </p:grpSpPr>
            <p:grpSp>
              <p:nvGrpSpPr>
                <p:cNvPr id="29" name="组合 28"/>
                <p:cNvGrpSpPr/>
                <p:nvPr/>
              </p:nvGrpSpPr>
              <p:grpSpPr>
                <a:xfrm>
                  <a:off x="1314450" y="857249"/>
                  <a:ext cx="7480968" cy="6311372"/>
                  <a:chOff x="0" y="-1"/>
                  <a:chExt cx="5429822" cy="5072177"/>
                </a:xfrm>
              </p:grpSpPr>
              <p:grpSp>
                <p:nvGrpSpPr>
                  <p:cNvPr id="40" name="组合 39"/>
                  <p:cNvGrpSpPr/>
                  <p:nvPr/>
                </p:nvGrpSpPr>
                <p:grpSpPr>
                  <a:xfrm>
                    <a:off x="0" y="-1"/>
                    <a:ext cx="5429822" cy="5072177"/>
                    <a:chOff x="0" y="-1"/>
                    <a:chExt cx="5397500" cy="4901685"/>
                  </a:xfrm>
                </p:grpSpPr>
                <p:grpSp>
                  <p:nvGrpSpPr>
                    <p:cNvPr id="42" name="组合 41"/>
                    <p:cNvGrpSpPr/>
                    <p:nvPr/>
                  </p:nvGrpSpPr>
                  <p:grpSpPr>
                    <a:xfrm>
                      <a:off x="0" y="-1"/>
                      <a:ext cx="5397500" cy="4901685"/>
                      <a:chOff x="0" y="-1"/>
                      <a:chExt cx="5397500" cy="4357053"/>
                    </a:xfrm>
                  </p:grpSpPr>
                  <p:grpSp>
                    <p:nvGrpSpPr>
                      <p:cNvPr id="45" name="组合 44"/>
                      <p:cNvGrpSpPr/>
                      <p:nvPr/>
                    </p:nvGrpSpPr>
                    <p:grpSpPr>
                      <a:xfrm>
                        <a:off x="0" y="-1"/>
                        <a:ext cx="5397500" cy="4357053"/>
                        <a:chOff x="0" y="-1"/>
                        <a:chExt cx="5416085" cy="4444193"/>
                      </a:xfrm>
                    </p:grpSpPr>
                    <p:graphicFrame>
                      <p:nvGraphicFramePr>
                        <p:cNvPr id="50" name="图表 49"/>
                        <p:cNvGraphicFramePr/>
                        <p:nvPr>
                          <p:extLst>
                            <p:ext uri="{D42A27DB-BD31-4B8C-83A1-F6EECF244321}">
                              <p14:modId xmlns:p14="http://schemas.microsoft.com/office/powerpoint/2010/main" val="1373687274"/>
                            </p:ext>
                          </p:extLst>
                        </p:nvPr>
                      </p:nvGraphicFramePr>
                      <p:xfrm>
                        <a:off x="0" y="-1"/>
                        <a:ext cx="5416085" cy="4444193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4"/>
                        </a:graphicData>
                      </a:graphic>
                    </p:graphicFrame>
                    <p:sp>
                      <p:nvSpPr>
                        <p:cNvPr id="51" name="文本框 4"/>
                        <p:cNvSpPr txBox="1"/>
                        <p:nvPr/>
                      </p:nvSpPr>
                      <p:spPr>
                        <a:xfrm>
                          <a:off x="1175463" y="517682"/>
                          <a:ext cx="184207" cy="392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sp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c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52" name="文本框 5"/>
                        <p:cNvSpPr txBox="1"/>
                        <p:nvPr/>
                      </p:nvSpPr>
                      <p:spPr>
                        <a:xfrm>
                          <a:off x="1622784" y="503843"/>
                          <a:ext cx="263660" cy="392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sp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err="1" smtClean="0"/>
                            <a:t>bc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53" name="文本框 6"/>
                        <p:cNvSpPr txBox="1"/>
                        <p:nvPr/>
                      </p:nvSpPr>
                      <p:spPr>
                        <a:xfrm>
                          <a:off x="2139570" y="769372"/>
                          <a:ext cx="199887" cy="392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sp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d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46" name="文本框 24"/>
                      <p:cNvSpPr txBox="1"/>
                      <p:nvPr/>
                    </p:nvSpPr>
                    <p:spPr>
                      <a:xfrm>
                        <a:off x="2557410" y="729591"/>
                        <a:ext cx="414601" cy="374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de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47" name="文本框 25"/>
                      <p:cNvSpPr txBox="1"/>
                      <p:nvPr/>
                    </p:nvSpPr>
                    <p:spPr>
                      <a:xfrm>
                        <a:off x="3084203" y="137860"/>
                        <a:ext cx="414601" cy="374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48" name="文本框 26"/>
                      <p:cNvSpPr txBox="1"/>
                      <p:nvPr/>
                    </p:nvSpPr>
                    <p:spPr>
                      <a:xfrm>
                        <a:off x="3548514" y="920384"/>
                        <a:ext cx="414601" cy="374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g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49" name="文本框 27"/>
                      <p:cNvSpPr txBox="1"/>
                      <p:nvPr/>
                    </p:nvSpPr>
                    <p:spPr>
                      <a:xfrm>
                        <a:off x="4012119" y="819662"/>
                        <a:ext cx="414601" cy="374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f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43" name="文本框 49"/>
                    <p:cNvSpPr txBox="1"/>
                    <p:nvPr/>
                  </p:nvSpPr>
                  <p:spPr>
                    <a:xfrm>
                      <a:off x="4468867" y="814706"/>
                      <a:ext cx="414601" cy="4209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ef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44" name="文本框 50"/>
                    <p:cNvSpPr txBox="1"/>
                    <p:nvPr/>
                  </p:nvSpPr>
                  <p:spPr>
                    <a:xfrm>
                      <a:off x="4973959" y="1034008"/>
                      <a:ext cx="414601" cy="4209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g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41" name="文本框 70"/>
                  <p:cNvSpPr txBox="1"/>
                  <p:nvPr/>
                </p:nvSpPr>
                <p:spPr>
                  <a:xfrm>
                    <a:off x="697407" y="434250"/>
                    <a:ext cx="305918" cy="37414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b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30" name="文本框 21"/>
                <p:cNvSpPr txBox="1"/>
                <p:nvPr/>
              </p:nvSpPr>
              <p:spPr>
                <a:xfrm>
                  <a:off x="2679499" y="673925"/>
                  <a:ext cx="465939" cy="4067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=18.48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10</a:t>
                  </a:r>
                  <a:r>
                    <a:rPr lang="en-US" altLang="zh-CN" sz="1400" b="1" dirty="0" smtClean="0"/>
                    <a:t>=−0.68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=0.011</a:t>
                  </a:r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1" name="文本框 21"/>
                <p:cNvSpPr txBox="1"/>
                <p:nvPr/>
              </p:nvSpPr>
              <p:spPr>
                <a:xfrm>
                  <a:off x="2074218" y="106706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=19.84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2" name="文本框 21"/>
                <p:cNvSpPr txBox="1"/>
                <p:nvPr/>
              </p:nvSpPr>
              <p:spPr>
                <a:xfrm>
                  <a:off x="3396313" y="937507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=19.12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=0.21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3" name="文本框 21"/>
                <p:cNvSpPr txBox="1"/>
                <p:nvPr/>
              </p:nvSpPr>
              <p:spPr>
                <a:xfrm>
                  <a:off x="3985377" y="996804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=15.36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5</a:t>
                  </a:r>
                  <a:r>
                    <a:rPr lang="en-US" altLang="zh-CN" sz="1400" b="1" dirty="0" smtClean="0"/>
                    <a:t>=−2.24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=2.92E-08</a:t>
                  </a:r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4" name="文本框 21"/>
                <p:cNvSpPr txBox="1"/>
                <p:nvPr/>
              </p:nvSpPr>
              <p:spPr>
                <a:xfrm>
                  <a:off x="4746419" y="939136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=15.1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8</a:t>
                  </a:r>
                  <a:r>
                    <a:rPr lang="en-US" altLang="zh-CN" sz="1400" b="1" dirty="0" smtClean="0"/>
                    <a:t>=−0.68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=7.92E-09</a:t>
                  </a:r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5185560" y="-27839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=23.51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7=1.84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=2.55E-06</a:t>
                  </a:r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6" name="文本框 21"/>
                <p:cNvSpPr txBox="1"/>
                <p:nvPr/>
              </p:nvSpPr>
              <p:spPr>
                <a:xfrm>
                  <a:off x="5840624" y="636559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=12.78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5</a:t>
                  </a:r>
                  <a:r>
                    <a:rPr lang="en-US" altLang="zh-CN" sz="1400" b="1" dirty="0" smtClean="0"/>
                    <a:t>=−2.24</a:t>
                  </a:r>
                </a:p>
                <a:p>
                  <a:r>
                    <a:rPr lang="en-US" altLang="zh-CN" sz="1400" b="1" i="1" kern="100" dirty="0" smtClean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8=−2.37</a:t>
                  </a:r>
                </a:p>
                <a:p>
                  <a:r>
                    <a:rPr lang="en-US" altLang="zh-CN" sz="1400" b="1" dirty="0" smtClean="0"/>
                    <a:t>I=1.08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=2.59E-11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7" name="文本框 21"/>
                <p:cNvSpPr txBox="1"/>
                <p:nvPr/>
              </p:nvSpPr>
              <p:spPr>
                <a:xfrm>
                  <a:off x="6504719" y="640726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=14.07</a:t>
                  </a:r>
                </a:p>
                <a:p>
                  <a:r>
                    <a:rPr lang="en-US" altLang="zh-CN" sz="1400" b="1" i="1" kern="100" dirty="0" smtClean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5</a:t>
                  </a:r>
                  <a:r>
                    <a:rPr lang="en-US" altLang="zh-CN" sz="1400" b="1" dirty="0" smtClean="0"/>
                    <a:t>=−2.24</a:t>
                  </a:r>
                </a:p>
                <a:p>
                  <a:r>
                    <a:rPr lang="en-US" altLang="zh-CN" sz="1400" b="1" i="1" kern="100" dirty="0" smtClean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10</a:t>
                  </a:r>
                  <a:r>
                    <a:rPr lang="en-US" altLang="zh-CN" sz="1400" b="1" dirty="0" smtClean="0"/>
                    <a:t>=−0.68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=2.14E</a:t>
                  </a:r>
                  <a:r>
                    <a:rPr lang="en-US" altLang="zh-CN" sz="1400" b="1" dirty="0"/>
                    <a:t>-</a:t>
                  </a:r>
                  <a:r>
                    <a:rPr lang="en-US" altLang="zh-CN" sz="1400" b="1" dirty="0" smtClean="0"/>
                    <a:t>10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38" name="文本框 21"/>
                <p:cNvSpPr txBox="1"/>
                <p:nvPr/>
              </p:nvSpPr>
              <p:spPr>
                <a:xfrm>
                  <a:off x="7300223" y="60365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=14.45</a:t>
                  </a:r>
                </a:p>
                <a:p>
                  <a:r>
                    <a:rPr lang="en-US" altLang="zh-CN" sz="1400" b="1" i="1" kern="100" dirty="0" smtClean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8</a:t>
                  </a:r>
                  <a:r>
                    <a:rPr lang="en-US" altLang="zh-CN" sz="1400" b="1" dirty="0" smtClean="0"/>
                    <a:t>=−2.37</a:t>
                  </a:r>
                </a:p>
                <a:p>
                  <a:r>
                    <a:rPr lang="en-US" altLang="zh-CN" sz="1400" b="1" i="1" kern="100" dirty="0" smtClean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10</a:t>
                  </a:r>
                  <a:r>
                    <a:rPr lang="en-US" altLang="zh-CN" sz="1400" b="1" dirty="0" smtClean="0"/>
                    <a:t>=−0.68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=5.36E-08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r>
                    <a:rPr lang="en-US" altLang="zh-CN" sz="1400" b="1" dirty="0" smtClean="0"/>
                    <a:t>  </a:t>
                  </a:r>
                  <a:endParaRPr lang="zh-CN" altLang="en-US" sz="1400" b="1" dirty="0"/>
                </a:p>
              </p:txBody>
            </p:sp>
            <p:sp>
              <p:nvSpPr>
                <p:cNvPr id="39" name="文本框 21"/>
                <p:cNvSpPr txBox="1"/>
                <p:nvPr/>
              </p:nvSpPr>
              <p:spPr>
                <a:xfrm>
                  <a:off x="8092858" y="206558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=12.78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5</a:t>
                  </a:r>
                  <a:r>
                    <a:rPr lang="en-US" altLang="zh-CN" sz="1400" b="1" dirty="0" smtClean="0"/>
                    <a:t>=−2.24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8</a:t>
                  </a:r>
                  <a:r>
                    <a:rPr lang="en-US" altLang="zh-CN" sz="1400" b="1" dirty="0" smtClean="0"/>
                    <a:t>=−2.37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/>
                    <a:t>10</a:t>
                  </a:r>
                  <a:r>
                    <a:rPr lang="en-US" altLang="zh-CN" sz="1400" b="1" dirty="0" smtClean="0"/>
                    <a:t>=−0.68</a:t>
                  </a:r>
                </a:p>
                <a:p>
                  <a:r>
                    <a:rPr lang="en-US" altLang="zh-CN" sz="1400" b="1" dirty="0" smtClean="0"/>
                    <a:t> I=1.82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=4.35E-12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</p:grpSp>
        </p:grpSp>
        <p:grpSp>
          <p:nvGrpSpPr>
            <p:cNvPr id="215" name="组合 214"/>
            <p:cNvGrpSpPr/>
            <p:nvPr/>
          </p:nvGrpSpPr>
          <p:grpSpPr>
            <a:xfrm>
              <a:off x="-2003440" y="4106118"/>
              <a:ext cx="16420770" cy="5811539"/>
              <a:chOff x="-2126344" y="29038"/>
              <a:chExt cx="16420770" cy="5811539"/>
            </a:xfrm>
          </p:grpSpPr>
          <p:grpSp>
            <p:nvGrpSpPr>
              <p:cNvPr id="216" name="组合 215"/>
              <p:cNvGrpSpPr/>
              <p:nvPr/>
            </p:nvGrpSpPr>
            <p:grpSpPr>
              <a:xfrm>
                <a:off x="-2126344" y="29038"/>
                <a:ext cx="8260657" cy="5811539"/>
                <a:chOff x="1139665" y="-447829"/>
                <a:chExt cx="7718585" cy="7829625"/>
              </a:xfrm>
            </p:grpSpPr>
            <p:grpSp>
              <p:nvGrpSpPr>
                <p:cNvPr id="244" name="组合 243"/>
                <p:cNvGrpSpPr/>
                <p:nvPr/>
              </p:nvGrpSpPr>
              <p:grpSpPr>
                <a:xfrm>
                  <a:off x="1139665" y="1133472"/>
                  <a:ext cx="7718585" cy="6248324"/>
                  <a:chOff x="1339690" y="1133472"/>
                  <a:chExt cx="7718585" cy="6248324"/>
                </a:xfrm>
              </p:grpSpPr>
              <p:grpSp>
                <p:nvGrpSpPr>
                  <p:cNvPr id="255" name="组合 254"/>
                  <p:cNvGrpSpPr/>
                  <p:nvPr/>
                </p:nvGrpSpPr>
                <p:grpSpPr>
                  <a:xfrm>
                    <a:off x="1339690" y="1133472"/>
                    <a:ext cx="7718585" cy="6248324"/>
                    <a:chOff x="-799718" y="-3"/>
                    <a:chExt cx="5511792" cy="5914193"/>
                  </a:xfrm>
                </p:grpSpPr>
                <p:grpSp>
                  <p:nvGrpSpPr>
                    <p:cNvPr id="257" name="组合 256"/>
                    <p:cNvGrpSpPr/>
                    <p:nvPr/>
                  </p:nvGrpSpPr>
                  <p:grpSpPr>
                    <a:xfrm>
                      <a:off x="-799718" y="-3"/>
                      <a:ext cx="5511792" cy="5914193"/>
                      <a:chOff x="-799718" y="-3"/>
                      <a:chExt cx="5511792" cy="5324542"/>
                    </a:xfrm>
                  </p:grpSpPr>
                  <p:grpSp>
                    <p:nvGrpSpPr>
                      <p:cNvPr id="260" name="组合 259"/>
                      <p:cNvGrpSpPr/>
                      <p:nvPr/>
                    </p:nvGrpSpPr>
                    <p:grpSpPr>
                      <a:xfrm>
                        <a:off x="-799718" y="-3"/>
                        <a:ext cx="5511792" cy="5324542"/>
                        <a:chOff x="-723645" y="-3"/>
                        <a:chExt cx="4987484" cy="4793856"/>
                      </a:xfrm>
                    </p:grpSpPr>
                    <p:graphicFrame>
                      <p:nvGraphicFramePr>
                        <p:cNvPr id="265" name="图表 264"/>
                        <p:cNvGraphicFramePr/>
                        <p:nvPr>
                          <p:extLst>
                            <p:ext uri="{D42A27DB-BD31-4B8C-83A1-F6EECF244321}">
                              <p14:modId xmlns:p14="http://schemas.microsoft.com/office/powerpoint/2010/main" val="2527158574"/>
                            </p:ext>
                          </p:extLst>
                        </p:nvPr>
                      </p:nvGraphicFramePr>
                      <p:xfrm>
                        <a:off x="-723645" y="-3"/>
                        <a:ext cx="4987484" cy="4793856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5"/>
                        </a:graphicData>
                      </a:graphic>
                    </p:graphicFrame>
                    <p:sp>
                      <p:nvSpPr>
                        <p:cNvPr id="266" name="文本框 18"/>
                        <p:cNvSpPr txBox="1"/>
                        <p:nvPr/>
                      </p:nvSpPr>
                      <p:spPr>
                        <a:xfrm>
                          <a:off x="406718" y="213038"/>
                          <a:ext cx="277771" cy="260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err="1"/>
                            <a:t>bc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67" name="文本框 19"/>
                        <p:cNvSpPr txBox="1"/>
                        <p:nvPr/>
                      </p:nvSpPr>
                      <p:spPr>
                        <a:xfrm>
                          <a:off x="1295403" y="63872"/>
                          <a:ext cx="277771" cy="260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a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68" name="文本框 20"/>
                        <p:cNvSpPr txBox="1"/>
                        <p:nvPr/>
                      </p:nvSpPr>
                      <p:spPr>
                        <a:xfrm>
                          <a:off x="1724645" y="255700"/>
                          <a:ext cx="277771" cy="260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c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261" name="文本框 39"/>
                      <p:cNvSpPr txBox="1"/>
                      <p:nvPr/>
                    </p:nvSpPr>
                    <p:spPr>
                      <a:xfrm>
                        <a:off x="2792804" y="204718"/>
                        <a:ext cx="306972" cy="289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abc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62" name="文本框 40"/>
                      <p:cNvSpPr txBox="1"/>
                      <p:nvPr/>
                    </p:nvSpPr>
                    <p:spPr>
                      <a:xfrm>
                        <a:off x="3289502" y="217097"/>
                        <a:ext cx="306972" cy="289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abc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63" name="文本框 41"/>
                      <p:cNvSpPr txBox="1"/>
                      <p:nvPr/>
                    </p:nvSpPr>
                    <p:spPr>
                      <a:xfrm>
                        <a:off x="3748573" y="280984"/>
                        <a:ext cx="306972" cy="289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abc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64" name="文本框 42"/>
                      <p:cNvSpPr txBox="1"/>
                      <p:nvPr/>
                    </p:nvSpPr>
                    <p:spPr>
                      <a:xfrm>
                        <a:off x="4207935" y="116539"/>
                        <a:ext cx="306972" cy="289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abc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258" name="文本框 63"/>
                    <p:cNvSpPr txBox="1"/>
                    <p:nvPr/>
                  </p:nvSpPr>
                  <p:spPr>
                    <a:xfrm>
                      <a:off x="960439" y="522068"/>
                      <a:ext cx="375394" cy="3216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d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259" name="文本框 64"/>
                    <p:cNvSpPr txBox="1"/>
                    <p:nvPr/>
                  </p:nvSpPr>
                  <p:spPr>
                    <a:xfrm>
                      <a:off x="2323375" y="155421"/>
                      <a:ext cx="306972" cy="32168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abc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256" name="文本框 63"/>
                  <p:cNvSpPr txBox="1"/>
                  <p:nvPr/>
                </p:nvSpPr>
                <p:spPr>
                  <a:xfrm>
                    <a:off x="2461635" y="1620400"/>
                    <a:ext cx="525693" cy="33986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d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245" name="文本框 21"/>
                <p:cNvSpPr txBox="1"/>
                <p:nvPr/>
              </p:nvSpPr>
              <p:spPr>
                <a:xfrm>
                  <a:off x="2095140" y="1334107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=98.61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46" name="文本框 21"/>
                <p:cNvSpPr txBox="1"/>
                <p:nvPr/>
              </p:nvSpPr>
              <p:spPr>
                <a:xfrm>
                  <a:off x="2826888" y="534137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=110.67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10=6.03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=0.018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47" name="文本框 21"/>
                <p:cNvSpPr txBox="1"/>
                <p:nvPr/>
              </p:nvSpPr>
              <p:spPr>
                <a:xfrm>
                  <a:off x="3954288" y="36695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=119.69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5=10.54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=0.0001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48" name="文本框 21"/>
                <p:cNvSpPr txBox="1"/>
                <p:nvPr/>
              </p:nvSpPr>
              <p:spPr>
                <a:xfrm>
                  <a:off x="4650514" y="604475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=109.45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8=5.42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=0.017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49" name="文本框 21"/>
                <p:cNvSpPr txBox="1"/>
                <p:nvPr/>
              </p:nvSpPr>
              <p:spPr>
                <a:xfrm>
                  <a:off x="6058133" y="-53772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=114.74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5=10.54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8=5.42</a:t>
                  </a:r>
                </a:p>
                <a:p>
                  <a:r>
                    <a:rPr lang="en-US" altLang="zh-CN" sz="1400" b="1" dirty="0" smtClean="0"/>
                    <a:t>I=−7.90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=0.0002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50" name="文本框 21"/>
                <p:cNvSpPr txBox="1"/>
                <p:nvPr/>
              </p:nvSpPr>
              <p:spPr>
                <a:xfrm>
                  <a:off x="6757117" y="-53853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=111.57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5=10.54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10=6.03</a:t>
                  </a:r>
                </a:p>
                <a:p>
                  <a:r>
                    <a:rPr lang="en-US" altLang="zh-CN" sz="1400" b="1" dirty="0" smtClean="0"/>
                    <a:t>I=−10.09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=0.0075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51" name="文本框 21"/>
                <p:cNvSpPr txBox="1"/>
                <p:nvPr/>
              </p:nvSpPr>
              <p:spPr>
                <a:xfrm>
                  <a:off x="7468242" y="-25299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=111.17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8=5.42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10=6.03</a:t>
                  </a:r>
                </a:p>
                <a:p>
                  <a:r>
                    <a:rPr lang="en-US" altLang="zh-CN" sz="1400" b="1" dirty="0" smtClean="0"/>
                    <a:t>I=−5.17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=0.0037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52" name="文本框 21"/>
                <p:cNvSpPr txBox="1"/>
                <p:nvPr/>
              </p:nvSpPr>
              <p:spPr>
                <a:xfrm>
                  <a:off x="8158408" y="-447829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=118.82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5=10.54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8=5.42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10=6.03</a:t>
                  </a:r>
                </a:p>
                <a:p>
                  <a:r>
                    <a:rPr lang="en-US" altLang="zh-CN" sz="1400" b="1" dirty="0" smtClean="0"/>
                    <a:t>I=−11.89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=0.0001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53" name="文本框 21"/>
                <p:cNvSpPr txBox="1"/>
                <p:nvPr/>
              </p:nvSpPr>
              <p:spPr>
                <a:xfrm>
                  <a:off x="3449235" y="1187580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=95.35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=0.51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54" name="文本框 21"/>
                <p:cNvSpPr txBox="1"/>
                <p:nvPr/>
              </p:nvSpPr>
              <p:spPr>
                <a:xfrm>
                  <a:off x="5359818" y="416901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=114.26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7=5.42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=0.0019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</p:grpSp>
          <p:grpSp>
            <p:nvGrpSpPr>
              <p:cNvPr id="217" name="组合 216"/>
              <p:cNvGrpSpPr/>
              <p:nvPr/>
            </p:nvGrpSpPr>
            <p:grpSpPr>
              <a:xfrm>
                <a:off x="6114893" y="627373"/>
                <a:ext cx="8179533" cy="4165357"/>
                <a:chOff x="2474099" y="73602"/>
                <a:chExt cx="7220192" cy="5863484"/>
              </a:xfrm>
            </p:grpSpPr>
            <p:grpSp>
              <p:nvGrpSpPr>
                <p:cNvPr id="218" name="组合 217"/>
                <p:cNvGrpSpPr/>
                <p:nvPr/>
              </p:nvGrpSpPr>
              <p:grpSpPr>
                <a:xfrm>
                  <a:off x="2474099" y="833066"/>
                  <a:ext cx="7220192" cy="5104020"/>
                  <a:chOff x="101700" y="-47359"/>
                  <a:chExt cx="5997842" cy="6604367"/>
                </a:xfrm>
              </p:grpSpPr>
              <p:grpSp>
                <p:nvGrpSpPr>
                  <p:cNvPr id="229" name="组合 228"/>
                  <p:cNvGrpSpPr/>
                  <p:nvPr/>
                </p:nvGrpSpPr>
                <p:grpSpPr>
                  <a:xfrm>
                    <a:off x="101700" y="-47359"/>
                    <a:ext cx="5997842" cy="6604367"/>
                    <a:chOff x="93646" y="-43126"/>
                    <a:chExt cx="5522835" cy="6014002"/>
                  </a:xfrm>
                </p:grpSpPr>
                <p:grpSp>
                  <p:nvGrpSpPr>
                    <p:cNvPr id="231" name="组合 230"/>
                    <p:cNvGrpSpPr/>
                    <p:nvPr/>
                  </p:nvGrpSpPr>
                  <p:grpSpPr>
                    <a:xfrm>
                      <a:off x="93646" y="-43126"/>
                      <a:ext cx="5522835" cy="6014002"/>
                      <a:chOff x="80098" y="-38916"/>
                      <a:chExt cx="4723801" cy="5426955"/>
                    </a:xfrm>
                  </p:grpSpPr>
                  <p:grpSp>
                    <p:nvGrpSpPr>
                      <p:cNvPr id="233" name="组合 232"/>
                      <p:cNvGrpSpPr/>
                      <p:nvPr/>
                    </p:nvGrpSpPr>
                    <p:grpSpPr>
                      <a:xfrm>
                        <a:off x="80098" y="-38916"/>
                        <a:ext cx="4723801" cy="5426955"/>
                        <a:chOff x="73761" y="-26509"/>
                        <a:chExt cx="4350062" cy="3696720"/>
                      </a:xfrm>
                    </p:grpSpPr>
                    <p:grpSp>
                      <p:nvGrpSpPr>
                        <p:cNvPr id="238" name="组合 237"/>
                        <p:cNvGrpSpPr/>
                        <p:nvPr/>
                      </p:nvGrpSpPr>
                      <p:grpSpPr>
                        <a:xfrm>
                          <a:off x="73761" y="-26509"/>
                          <a:ext cx="4318823" cy="3696720"/>
                          <a:chOff x="64900" y="-21253"/>
                          <a:chExt cx="3799979" cy="2963692"/>
                        </a:xfrm>
                      </p:grpSpPr>
                      <p:graphicFrame>
                        <p:nvGraphicFramePr>
                          <p:cNvPr id="242" name="图表 241"/>
                          <p:cNvGraphicFramePr/>
                          <p:nvPr>
                            <p:extLst>
                              <p:ext uri="{D42A27DB-BD31-4B8C-83A1-F6EECF244321}">
                                <p14:modId xmlns:p14="http://schemas.microsoft.com/office/powerpoint/2010/main" val="1635459970"/>
                              </p:ext>
                            </p:extLst>
                          </p:nvPr>
                        </p:nvGraphicFramePr>
                        <p:xfrm>
                          <a:off x="64900" y="-21253"/>
                          <a:ext cx="3799979" cy="2963692"/>
                        </p:xfrm>
                        <a:graphic>
                          <a:graphicData uri="http://schemas.openxmlformats.org/drawingml/2006/chart">
                            <c:chart xmlns:c="http://schemas.openxmlformats.org/drawingml/2006/chart" xmlns:r="http://schemas.openxmlformats.org/officeDocument/2006/relationships" r:id="rId6"/>
                          </a:graphicData>
                        </a:graphic>
                      </p:graphicFrame>
                      <p:sp>
                        <p:nvSpPr>
                          <p:cNvPr id="243" name="文本框 15"/>
                          <p:cNvSpPr txBox="1"/>
                          <p:nvPr/>
                        </p:nvSpPr>
                        <p:spPr>
                          <a:xfrm>
                            <a:off x="1872733" y="150515"/>
                            <a:ext cx="324096" cy="2587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wrap="none" rtlCol="0" anchor="t">
                            <a:noAutofit/>
                          </a:bodyPr>
                          <a:lstStyle>
                            <a:lvl1pPr marL="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tx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r>
                              <a:rPr lang="en-US" altLang="zh-CN" sz="1800" dirty="0" smtClean="0"/>
                              <a:t>ab</a:t>
                            </a:r>
                            <a:endParaRPr lang="zh-CN" altLang="en-US" sz="1800" dirty="0"/>
                          </a:p>
                        </p:txBody>
                      </p:sp>
                    </p:grpSp>
                    <p:sp>
                      <p:nvSpPr>
                        <p:cNvPr id="239" name="文本框 35"/>
                        <p:cNvSpPr txBox="1"/>
                        <p:nvPr/>
                      </p:nvSpPr>
                      <p:spPr>
                        <a:xfrm>
                          <a:off x="2503527" y="141904"/>
                          <a:ext cx="368348" cy="3228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ab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40" name="文本框 36"/>
                        <p:cNvSpPr txBox="1"/>
                        <p:nvPr/>
                      </p:nvSpPr>
                      <p:spPr>
                        <a:xfrm>
                          <a:off x="2895208" y="244679"/>
                          <a:ext cx="368348" cy="3228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ab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41" name="文本框 37"/>
                        <p:cNvSpPr txBox="1"/>
                        <p:nvPr/>
                      </p:nvSpPr>
                      <p:spPr>
                        <a:xfrm>
                          <a:off x="4055475" y="149738"/>
                          <a:ext cx="368348" cy="3228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a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234" name="文本框 55"/>
                      <p:cNvSpPr txBox="1"/>
                      <p:nvPr/>
                    </p:nvSpPr>
                    <p:spPr>
                      <a:xfrm>
                        <a:off x="1077509" y="544665"/>
                        <a:ext cx="368348" cy="444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bc</a:t>
                        </a:r>
                        <a:endParaRPr lang="zh-CN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5" name="文本框 56"/>
                      <p:cNvSpPr txBox="1"/>
                      <p:nvPr/>
                    </p:nvSpPr>
                    <p:spPr>
                      <a:xfrm>
                        <a:off x="1537392" y="680481"/>
                        <a:ext cx="368348" cy="444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d</a:t>
                        </a:r>
                        <a:endParaRPr lang="zh-CN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6" name="文本框 57"/>
                      <p:cNvSpPr txBox="1"/>
                      <p:nvPr/>
                    </p:nvSpPr>
                    <p:spPr>
                      <a:xfrm>
                        <a:off x="1913952" y="659323"/>
                        <a:ext cx="368348" cy="444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cd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37" name="文本框 59"/>
                      <p:cNvSpPr txBox="1"/>
                      <p:nvPr/>
                    </p:nvSpPr>
                    <p:spPr>
                      <a:xfrm>
                        <a:off x="3540409" y="378109"/>
                        <a:ext cx="368348" cy="4442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bc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232" name="文本框 61"/>
                    <p:cNvSpPr txBox="1"/>
                    <p:nvPr/>
                  </p:nvSpPr>
                  <p:spPr>
                    <a:xfrm>
                      <a:off x="4662533" y="100425"/>
                      <a:ext cx="467655" cy="5251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a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230" name="文本框 72"/>
                  <p:cNvSpPr txBox="1"/>
                  <p:nvPr/>
                </p:nvSpPr>
                <p:spPr>
                  <a:xfrm>
                    <a:off x="865524" y="698107"/>
                    <a:ext cx="428645" cy="51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cd</a:t>
                    </a:r>
                    <a:endParaRPr lang="zh-CN" altLang="en-US" sz="18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19" name="文本框 21"/>
                <p:cNvSpPr txBox="1"/>
                <p:nvPr/>
              </p:nvSpPr>
              <p:spPr>
                <a:xfrm>
                  <a:off x="3233913" y="1136555"/>
                  <a:ext cx="465939" cy="4067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=9.44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0" name="文本框 21"/>
                <p:cNvSpPr txBox="1"/>
                <p:nvPr/>
              </p:nvSpPr>
              <p:spPr>
                <a:xfrm>
                  <a:off x="3917235" y="785763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=9.99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=0.14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1" name="文本框 21"/>
                <p:cNvSpPr txBox="1"/>
                <p:nvPr/>
              </p:nvSpPr>
              <p:spPr>
                <a:xfrm>
                  <a:off x="4550789" y="905437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=8.76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=0.20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2" name="文本框 21"/>
                <p:cNvSpPr txBox="1"/>
                <p:nvPr/>
              </p:nvSpPr>
              <p:spPr>
                <a:xfrm>
                  <a:off x="5167894" y="864178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=9.57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=0.69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3" name="文本框 21"/>
                <p:cNvSpPr txBox="1"/>
                <p:nvPr/>
              </p:nvSpPr>
              <p:spPr>
                <a:xfrm>
                  <a:off x="5737942" y="194852"/>
                  <a:ext cx="465939" cy="4067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=10.73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8=0.65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=0.010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4" name="文本框 21"/>
                <p:cNvSpPr txBox="1"/>
                <p:nvPr/>
              </p:nvSpPr>
              <p:spPr>
                <a:xfrm>
                  <a:off x="6337285" y="118791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=10.86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7=0.71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=0.009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5" name="文本框 21"/>
                <p:cNvSpPr txBox="1"/>
                <p:nvPr/>
              </p:nvSpPr>
              <p:spPr>
                <a:xfrm>
                  <a:off x="6967099" y="284970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=10.58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8=0.65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=0.003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6" name="文本框 21"/>
                <p:cNvSpPr txBox="1"/>
                <p:nvPr/>
              </p:nvSpPr>
              <p:spPr>
                <a:xfrm>
                  <a:off x="7562554" y="611579"/>
                  <a:ext cx="465939" cy="4067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=10.10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=0.13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7" name="文本框 21"/>
                <p:cNvSpPr txBox="1"/>
                <p:nvPr/>
              </p:nvSpPr>
              <p:spPr>
                <a:xfrm>
                  <a:off x="8153319" y="73602"/>
                  <a:ext cx="465939" cy="40678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=11.35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8=0.65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=5.34E-04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  <p:sp>
              <p:nvSpPr>
                <p:cNvPr id="228" name="文本框 21"/>
                <p:cNvSpPr txBox="1"/>
                <p:nvPr/>
              </p:nvSpPr>
              <p:spPr>
                <a:xfrm>
                  <a:off x="8921204" y="125320"/>
                  <a:ext cx="465939" cy="4067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l-GR" altLang="zh-CN" sz="1400" b="1" dirty="0"/>
                    <a:t>μ </a:t>
                  </a:r>
                  <a:r>
                    <a:rPr lang="en-US" altLang="zh-CN" sz="1400" b="1" dirty="0" smtClean="0"/>
                    <a:t>=11.30</a:t>
                  </a:r>
                </a:p>
                <a:p>
                  <a:r>
                    <a:rPr lang="en-US" altLang="zh-CN" sz="1400" b="1" i="1" kern="100" dirty="0">
                      <a:latin typeface="Times New Roman" panose="02020603050405020304" pitchFamily="18" charset="0"/>
                    </a:rPr>
                    <a:t>a</a:t>
                  </a:r>
                  <a:r>
                    <a:rPr lang="en-US" altLang="zh-CN" sz="1400" b="1" dirty="0" smtClean="0"/>
                    <a:t>8=0.65</a:t>
                  </a:r>
                </a:p>
                <a:p>
                  <a:r>
                    <a:rPr lang="en-US" altLang="zh-CN" sz="1400" b="1" i="1" dirty="0" smtClean="0"/>
                    <a:t>P</a:t>
                  </a:r>
                  <a:r>
                    <a:rPr lang="en-US" altLang="zh-CN" sz="1400" b="1" dirty="0" smtClean="0"/>
                    <a:t>=6.97E-05</a:t>
                  </a:r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en-US" altLang="zh-CN" sz="1400" b="1" dirty="0" smtClean="0"/>
                </a:p>
                <a:p>
                  <a:endParaRPr lang="zh-CN" altLang="en-US" sz="1400" b="1" dirty="0"/>
                </a:p>
              </p:txBody>
            </p:sp>
          </p:grpSp>
        </p:grpSp>
        <p:grpSp>
          <p:nvGrpSpPr>
            <p:cNvPr id="269" name="组合 268"/>
            <p:cNvGrpSpPr/>
            <p:nvPr/>
          </p:nvGrpSpPr>
          <p:grpSpPr>
            <a:xfrm>
              <a:off x="-1967747" y="9700755"/>
              <a:ext cx="8376996" cy="5793244"/>
              <a:chOff x="1817581" y="80521"/>
              <a:chExt cx="6697769" cy="4418241"/>
            </a:xfrm>
          </p:grpSpPr>
          <p:grpSp>
            <p:nvGrpSpPr>
              <p:cNvPr id="270" name="组合 269"/>
              <p:cNvGrpSpPr/>
              <p:nvPr/>
            </p:nvGrpSpPr>
            <p:grpSpPr>
              <a:xfrm>
                <a:off x="1817581" y="891863"/>
                <a:ext cx="6697769" cy="3606899"/>
                <a:chOff x="-722184" y="-3420"/>
                <a:chExt cx="5624027" cy="3536226"/>
              </a:xfrm>
            </p:grpSpPr>
            <p:grpSp>
              <p:nvGrpSpPr>
                <p:cNvPr id="281" name="组合 280"/>
                <p:cNvGrpSpPr/>
                <p:nvPr/>
              </p:nvGrpSpPr>
              <p:grpSpPr>
                <a:xfrm>
                  <a:off x="-722184" y="-3420"/>
                  <a:ext cx="5624027" cy="3536226"/>
                  <a:chOff x="-718164" y="-3307"/>
                  <a:chExt cx="5592724" cy="3419182"/>
                </a:xfrm>
              </p:grpSpPr>
              <p:grpSp>
                <p:nvGrpSpPr>
                  <p:cNvPr id="283" name="组合 282"/>
                  <p:cNvGrpSpPr/>
                  <p:nvPr/>
                </p:nvGrpSpPr>
                <p:grpSpPr>
                  <a:xfrm>
                    <a:off x="-718164" y="-3307"/>
                    <a:ext cx="5592724" cy="3419182"/>
                    <a:chOff x="-718164" y="-3307"/>
                    <a:chExt cx="5592724" cy="3419182"/>
                  </a:xfrm>
                </p:grpSpPr>
                <p:grpSp>
                  <p:nvGrpSpPr>
                    <p:cNvPr id="285" name="组合 284"/>
                    <p:cNvGrpSpPr/>
                    <p:nvPr/>
                  </p:nvGrpSpPr>
                  <p:grpSpPr>
                    <a:xfrm>
                      <a:off x="-718164" y="-3307"/>
                      <a:ext cx="5592724" cy="3419182"/>
                      <a:chOff x="-718164" y="-2819"/>
                      <a:chExt cx="5592724" cy="2914429"/>
                    </a:xfrm>
                  </p:grpSpPr>
                  <p:grpSp>
                    <p:nvGrpSpPr>
                      <p:cNvPr id="287" name="组合 286"/>
                      <p:cNvGrpSpPr/>
                      <p:nvPr/>
                    </p:nvGrpSpPr>
                    <p:grpSpPr>
                      <a:xfrm>
                        <a:off x="-718164" y="1"/>
                        <a:ext cx="5592724" cy="2911609"/>
                        <a:chOff x="-670286" y="1"/>
                        <a:chExt cx="5219874" cy="2884072"/>
                      </a:xfrm>
                    </p:grpSpPr>
                    <p:graphicFrame>
                      <p:nvGraphicFramePr>
                        <p:cNvPr id="292" name="图表 291"/>
                        <p:cNvGraphicFramePr/>
                        <p:nvPr>
                          <p:extLst>
                            <p:ext uri="{D42A27DB-BD31-4B8C-83A1-F6EECF244321}">
                              <p14:modId xmlns:p14="http://schemas.microsoft.com/office/powerpoint/2010/main" val="2622957702"/>
                            </p:ext>
                          </p:extLst>
                        </p:nvPr>
                      </p:nvGraphicFramePr>
                      <p:xfrm>
                        <a:off x="-670286" y="1"/>
                        <a:ext cx="5219874" cy="2884072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7"/>
                        </a:graphicData>
                      </a:graphic>
                    </p:graphicFrame>
                    <p:sp>
                      <p:nvSpPr>
                        <p:cNvPr id="293" name="文本框 10"/>
                        <p:cNvSpPr txBox="1"/>
                        <p:nvPr/>
                      </p:nvSpPr>
                      <p:spPr>
                        <a:xfrm>
                          <a:off x="1372199" y="73235"/>
                          <a:ext cx="322507" cy="272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ab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94" name="文本框 11"/>
                        <p:cNvSpPr txBox="1"/>
                        <p:nvPr/>
                      </p:nvSpPr>
                      <p:spPr>
                        <a:xfrm>
                          <a:off x="1852913" y="73270"/>
                          <a:ext cx="322507" cy="272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b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95" name="文本框 12"/>
                        <p:cNvSpPr txBox="1"/>
                        <p:nvPr/>
                      </p:nvSpPr>
                      <p:spPr>
                        <a:xfrm>
                          <a:off x="481361" y="156407"/>
                          <a:ext cx="322507" cy="272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b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288" name="文本框 29"/>
                      <p:cNvSpPr txBox="1"/>
                      <p:nvPr/>
                    </p:nvSpPr>
                    <p:spPr>
                      <a:xfrm>
                        <a:off x="2443846" y="3030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89" name="文本框 30"/>
                      <p:cNvSpPr txBox="1"/>
                      <p:nvPr/>
                    </p:nvSpPr>
                    <p:spPr>
                      <a:xfrm>
                        <a:off x="4443410" y="-2819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90" name="文本框 31"/>
                      <p:cNvSpPr txBox="1"/>
                      <p:nvPr/>
                    </p:nvSpPr>
                    <p:spPr>
                      <a:xfrm>
                        <a:off x="3918256" y="22125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91" name="文本框 32"/>
                      <p:cNvSpPr txBox="1"/>
                      <p:nvPr/>
                    </p:nvSpPr>
                    <p:spPr>
                      <a:xfrm>
                        <a:off x="3439095" y="105994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286" name="文本框 51"/>
                    <p:cNvSpPr txBox="1"/>
                    <p:nvPr/>
                  </p:nvSpPr>
                  <p:spPr>
                    <a:xfrm>
                      <a:off x="1005594" y="395772"/>
                      <a:ext cx="345543" cy="3232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c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284" name="文本框 52"/>
                  <p:cNvSpPr txBox="1"/>
                  <p:nvPr/>
                </p:nvSpPr>
                <p:spPr>
                  <a:xfrm>
                    <a:off x="2937723" y="31159"/>
                    <a:ext cx="324096" cy="3036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 smtClean="0"/>
                      <a:t>ab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282" name="文本框 74"/>
                <p:cNvSpPr txBox="1"/>
                <p:nvPr/>
              </p:nvSpPr>
              <p:spPr>
                <a:xfrm>
                  <a:off x="20526" y="306746"/>
                  <a:ext cx="351055" cy="3340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800" dirty="0"/>
                    <a:t>c</a:t>
                  </a:r>
                  <a:endParaRPr lang="zh-CN" altLang="en-US" sz="1800" dirty="0"/>
                </a:p>
              </p:txBody>
            </p:sp>
          </p:grpSp>
          <p:sp>
            <p:nvSpPr>
              <p:cNvPr id="271" name="文本框 21"/>
              <p:cNvSpPr txBox="1"/>
              <p:nvPr/>
            </p:nvSpPr>
            <p:spPr>
              <a:xfrm>
                <a:off x="2557885" y="1055574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=16.09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2" name="文本框 21"/>
              <p:cNvSpPr txBox="1"/>
              <p:nvPr/>
            </p:nvSpPr>
            <p:spPr>
              <a:xfrm>
                <a:off x="3172192" y="574323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=18.93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=0.0093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3" name="文本框 21"/>
              <p:cNvSpPr txBox="1"/>
              <p:nvPr/>
            </p:nvSpPr>
            <p:spPr>
              <a:xfrm>
                <a:off x="3764587" y="1046784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=15.36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=0.47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4" name="文本框 21"/>
              <p:cNvSpPr txBox="1"/>
              <p:nvPr/>
            </p:nvSpPr>
            <p:spPr>
              <a:xfrm>
                <a:off x="4307037" y="485433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=19.40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5=1.66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=0.0045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5" name="文本框 21"/>
              <p:cNvSpPr txBox="1"/>
              <p:nvPr/>
            </p:nvSpPr>
            <p:spPr>
              <a:xfrm>
                <a:off x="4955061" y="440145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=19.21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=0.011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6" name="文本框 21"/>
              <p:cNvSpPr txBox="1"/>
              <p:nvPr/>
            </p:nvSpPr>
            <p:spPr>
              <a:xfrm>
                <a:off x="5524215" y="397129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=19.93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7=1.92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=0.0036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7" name="文本框 21"/>
              <p:cNvSpPr txBox="1"/>
              <p:nvPr/>
            </p:nvSpPr>
            <p:spPr>
              <a:xfrm>
                <a:off x="6168037" y="269068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=20.70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5=1.92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=0.0002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8" name="文本框 21"/>
              <p:cNvSpPr txBox="1"/>
              <p:nvPr/>
            </p:nvSpPr>
            <p:spPr>
              <a:xfrm>
                <a:off x="6753589" y="289874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=19.37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5=1.92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=0.0038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9" name="文本框 21"/>
              <p:cNvSpPr txBox="1"/>
              <p:nvPr/>
            </p:nvSpPr>
            <p:spPr>
              <a:xfrm>
                <a:off x="7342189" y="288166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=20.09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=0.0032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80" name="文本框 21"/>
              <p:cNvSpPr txBox="1"/>
              <p:nvPr/>
            </p:nvSpPr>
            <p:spPr>
              <a:xfrm>
                <a:off x="7973056" y="80521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=20.70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5=1.92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=3.62E-05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</p:grpSp>
        <p:sp>
          <p:nvSpPr>
            <p:cNvPr id="296" name="文本框 295"/>
            <p:cNvSpPr txBox="1"/>
            <p:nvPr/>
          </p:nvSpPr>
          <p:spPr>
            <a:xfrm>
              <a:off x="-1666794" y="-873197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6332677" y="-809288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-1536205" y="378913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9" name="文本框 298"/>
            <p:cNvSpPr txBox="1"/>
            <p:nvPr/>
          </p:nvSpPr>
          <p:spPr>
            <a:xfrm>
              <a:off x="6847642" y="4117087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0" name="文本框 299"/>
            <p:cNvSpPr txBox="1"/>
            <p:nvPr/>
          </p:nvSpPr>
          <p:spPr>
            <a:xfrm>
              <a:off x="-1478749" y="10226507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2" name="文本框 141"/>
          <p:cNvSpPr txBox="1"/>
          <p:nvPr/>
        </p:nvSpPr>
        <p:spPr>
          <a:xfrm>
            <a:off x="5856558" y="14192597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4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组合 143"/>
          <p:cNvGrpSpPr/>
          <p:nvPr/>
        </p:nvGrpSpPr>
        <p:grpSpPr>
          <a:xfrm>
            <a:off x="2111360" y="-348341"/>
            <a:ext cx="8043965" cy="6049661"/>
            <a:chOff x="-2003440" y="-1758041"/>
            <a:chExt cx="8043965" cy="6049661"/>
          </a:xfrm>
        </p:grpSpPr>
        <p:grpSp>
          <p:nvGrpSpPr>
            <p:cNvPr id="92" name="组合 91"/>
            <p:cNvGrpSpPr/>
            <p:nvPr/>
          </p:nvGrpSpPr>
          <p:grpSpPr>
            <a:xfrm>
              <a:off x="-2003440" y="-1758041"/>
              <a:ext cx="8043965" cy="6049661"/>
              <a:chOff x="710998" y="-1133347"/>
              <a:chExt cx="6644088" cy="9902962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710998" y="884101"/>
                <a:ext cx="6644088" cy="7885514"/>
                <a:chOff x="-727658" y="-219797"/>
                <a:chExt cx="5646313" cy="6666381"/>
              </a:xfrm>
            </p:grpSpPr>
            <p:grpSp>
              <p:nvGrpSpPr>
                <p:cNvPr id="130" name="组合 129"/>
                <p:cNvGrpSpPr/>
                <p:nvPr/>
              </p:nvGrpSpPr>
              <p:grpSpPr>
                <a:xfrm>
                  <a:off x="-727658" y="-219797"/>
                  <a:ext cx="5646313" cy="6666381"/>
                  <a:chOff x="-723622" y="-212338"/>
                  <a:chExt cx="5614993" cy="6440147"/>
                </a:xfrm>
              </p:grpSpPr>
              <p:grpSp>
                <p:nvGrpSpPr>
                  <p:cNvPr id="132" name="组合 131"/>
                  <p:cNvGrpSpPr/>
                  <p:nvPr/>
                </p:nvGrpSpPr>
                <p:grpSpPr>
                  <a:xfrm>
                    <a:off x="-723622" y="-212338"/>
                    <a:ext cx="5614993" cy="6440147"/>
                    <a:chOff x="-723622" y="-181703"/>
                    <a:chExt cx="5614993" cy="5510983"/>
                  </a:xfrm>
                </p:grpSpPr>
                <p:grpSp>
                  <p:nvGrpSpPr>
                    <p:cNvPr id="135" name="组合 134"/>
                    <p:cNvGrpSpPr/>
                    <p:nvPr/>
                  </p:nvGrpSpPr>
                  <p:grpSpPr>
                    <a:xfrm>
                      <a:off x="-723622" y="0"/>
                      <a:ext cx="5614993" cy="5329280"/>
                      <a:chOff x="-676375" y="0"/>
                      <a:chExt cx="5248378" cy="4888000"/>
                    </a:xfrm>
                  </p:grpSpPr>
                  <p:graphicFrame>
                    <p:nvGraphicFramePr>
                      <p:cNvPr id="140" name="图表 139"/>
                      <p:cNvGraphicFramePr/>
                      <p:nvPr>
                        <p:extLst>
                          <p:ext uri="{D42A27DB-BD31-4B8C-83A1-F6EECF244321}">
                            <p14:modId xmlns:p14="http://schemas.microsoft.com/office/powerpoint/2010/main" val="2224030615"/>
                          </p:ext>
                        </p:extLst>
                      </p:nvPr>
                    </p:nvGraphicFramePr>
                    <p:xfrm>
                      <a:off x="-676375" y="0"/>
                      <a:ext cx="5248378" cy="4888000"/>
                    </p:xfrm>
                    <a:graphic>
                      <a:graphicData uri="http://schemas.openxmlformats.org/drawingml/2006/chart">
                        <c:chart xmlns:c="http://schemas.openxmlformats.org/drawingml/2006/chart" xmlns:r="http://schemas.openxmlformats.org/officeDocument/2006/relationships" r:id="rId2"/>
                      </a:graphicData>
                    </a:graphic>
                  </p:graphicFrame>
                  <p:sp>
                    <p:nvSpPr>
                      <p:cNvPr id="141" name="文本框 21"/>
                      <p:cNvSpPr txBox="1"/>
                      <p:nvPr/>
                    </p:nvSpPr>
                    <p:spPr>
                      <a:xfrm>
                        <a:off x="262168" y="862586"/>
                        <a:ext cx="277771" cy="260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e</a:t>
                        </a:r>
                      </a:p>
                      <a:p>
                        <a:endParaRPr lang="en-US" altLang="zh-CN" sz="1800" dirty="0" smtClean="0"/>
                      </a:p>
                      <a:p>
                        <a:endParaRPr lang="zh-CN" altLang="en-US" sz="1800" dirty="0"/>
                      </a:p>
                    </p:txBody>
                  </p:sp>
                  <p:sp>
                    <p:nvSpPr>
                      <p:cNvPr id="142" name="文本框 22"/>
                      <p:cNvSpPr txBox="1"/>
                      <p:nvPr/>
                    </p:nvSpPr>
                    <p:spPr>
                      <a:xfrm>
                        <a:off x="1566474" y="203247"/>
                        <a:ext cx="277771" cy="260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b</a:t>
                        </a:r>
                        <a:endParaRPr lang="zh-CN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3" name="文本框 23"/>
                      <p:cNvSpPr txBox="1"/>
                      <p:nvPr/>
                    </p:nvSpPr>
                    <p:spPr>
                      <a:xfrm>
                        <a:off x="2008386" y="252015"/>
                        <a:ext cx="277771" cy="260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c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136" name="文本框 44"/>
                    <p:cNvSpPr txBox="1"/>
                    <p:nvPr/>
                  </p:nvSpPr>
                  <p:spPr>
                    <a:xfrm>
                      <a:off x="3059400" y="-104994"/>
                      <a:ext cx="297174" cy="2842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a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137" name="文本框 45"/>
                    <p:cNvSpPr txBox="1"/>
                    <p:nvPr/>
                  </p:nvSpPr>
                  <p:spPr>
                    <a:xfrm>
                      <a:off x="3522165" y="144266"/>
                      <a:ext cx="297174" cy="2842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b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138" name="文本框 46"/>
                    <p:cNvSpPr txBox="1"/>
                    <p:nvPr/>
                  </p:nvSpPr>
                  <p:spPr>
                    <a:xfrm>
                      <a:off x="3946778" y="207455"/>
                      <a:ext cx="297174" cy="2842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bc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139" name="文本框 47"/>
                    <p:cNvSpPr txBox="1"/>
                    <p:nvPr/>
                  </p:nvSpPr>
                  <p:spPr>
                    <a:xfrm>
                      <a:off x="4481065" y="-181703"/>
                      <a:ext cx="297174" cy="2842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a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133" name="文本框 66"/>
                  <p:cNvSpPr txBox="1"/>
                  <p:nvPr/>
                </p:nvSpPr>
                <p:spPr>
                  <a:xfrm>
                    <a:off x="1227754" y="988012"/>
                    <a:ext cx="386602" cy="332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e</a:t>
                    </a:r>
                    <a:endParaRPr lang="zh-CN" altLang="en-US" sz="1800" dirty="0"/>
                  </a:p>
                </p:txBody>
              </p:sp>
              <p:sp>
                <p:nvSpPr>
                  <p:cNvPr id="134" name="文本框 67"/>
                  <p:cNvSpPr txBox="1"/>
                  <p:nvPr/>
                </p:nvSpPr>
                <p:spPr>
                  <a:xfrm>
                    <a:off x="2607166" y="1060733"/>
                    <a:ext cx="386602" cy="332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e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131" name="文本框 69"/>
                <p:cNvSpPr txBox="1"/>
                <p:nvPr/>
              </p:nvSpPr>
              <p:spPr>
                <a:xfrm>
                  <a:off x="752409" y="761429"/>
                  <a:ext cx="388758" cy="34389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800" dirty="0"/>
                    <a:t>d</a:t>
                  </a:r>
                  <a:endParaRPr lang="zh-CN" altLang="en-US" sz="1800" dirty="0"/>
                </a:p>
              </p:txBody>
            </p:sp>
          </p:grpSp>
          <p:sp>
            <p:nvSpPr>
              <p:cNvPr id="120" name="文本框 21"/>
              <p:cNvSpPr txBox="1"/>
              <p:nvPr/>
            </p:nvSpPr>
            <p:spPr>
              <a:xfrm>
                <a:off x="1741823" y="2220526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 smtClean="0"/>
                  <a:t>μ</a:t>
                </a:r>
                <a:r>
                  <a:rPr lang="en-US" altLang="zh-CN" sz="1400" b="1" dirty="0" smtClean="0"/>
                  <a:t>=49.75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1" name="文本框 21"/>
              <p:cNvSpPr txBox="1"/>
              <p:nvPr/>
            </p:nvSpPr>
            <p:spPr>
              <a:xfrm>
                <a:off x="2137069" y="968440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=59.97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10=5.11</a:t>
                </a:r>
              </a:p>
              <a:p>
                <a:r>
                  <a:rPr lang="en-US" altLang="zh-CN" sz="14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=5.98E-04</a:t>
                </a:r>
              </a:p>
              <a:p>
                <a:endParaRPr lang="en-US" altLang="zh-CN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文本框 21"/>
              <p:cNvSpPr txBox="1"/>
              <p:nvPr/>
            </p:nvSpPr>
            <p:spPr>
              <a:xfrm>
                <a:off x="2910068" y="1683264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=50.05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=0.91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3" name="文本框 21"/>
              <p:cNvSpPr txBox="1"/>
              <p:nvPr/>
            </p:nvSpPr>
            <p:spPr>
              <a:xfrm>
                <a:off x="3326688" y="409552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=77.95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5=14.1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=8.23E-11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4" name="文本框 21"/>
              <p:cNvSpPr txBox="1"/>
              <p:nvPr/>
            </p:nvSpPr>
            <p:spPr>
              <a:xfrm>
                <a:off x="4046828" y="556329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=72.51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8=11.38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=4.17E-09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4479889" y="1812144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 smtClean="0"/>
                  <a:t>u=48.59</a:t>
                </a:r>
              </a:p>
              <a:p>
                <a:r>
                  <a:rPr lang="en-US" altLang="zh-CN" sz="1400" b="1" dirty="0" smtClean="0"/>
                  <a:t>P=0.51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6" name="文本框 21"/>
              <p:cNvSpPr txBox="1"/>
              <p:nvPr/>
            </p:nvSpPr>
            <p:spPr>
              <a:xfrm>
                <a:off x="4753317" y="-67755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=90.19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5=14.1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8=11.38</a:t>
                </a:r>
              </a:p>
              <a:p>
                <a:r>
                  <a:rPr lang="en-US" altLang="zh-CN" sz="1400" b="1" dirty="0" smtClean="0"/>
                  <a:t>I=</a:t>
                </a:r>
                <a:r>
                  <a:rPr lang="en-US" altLang="zh-CN" sz="1400" b="1" dirty="0"/>
                  <a:t>−</a:t>
                </a:r>
                <a:r>
                  <a:rPr lang="en-US" altLang="zh-CN" sz="1400" b="1" dirty="0" smtClean="0"/>
                  <a:t>5.26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=9.18E-13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7" name="文本框 21"/>
              <p:cNvSpPr txBox="1"/>
              <p:nvPr/>
            </p:nvSpPr>
            <p:spPr>
              <a:xfrm>
                <a:off x="5459084" y="-42252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=79.34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5=14.1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10=5.11</a:t>
                </a:r>
              </a:p>
              <a:p>
                <a:r>
                  <a:rPr lang="en-US" altLang="zh-CN" sz="1400" b="1" dirty="0" smtClean="0"/>
                  <a:t>I=−4.42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=6.75E-11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8" name="文本框 21"/>
              <p:cNvSpPr txBox="1"/>
              <p:nvPr/>
            </p:nvSpPr>
            <p:spPr>
              <a:xfrm>
                <a:off x="6166589" y="-289928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=77.45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8=11.38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10=5.11</a:t>
                </a:r>
              </a:p>
              <a:p>
                <a:r>
                  <a:rPr lang="en-US" altLang="zh-CN" sz="1400" b="1" dirty="0" smtClean="0"/>
                  <a:t>I=−2.64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=6.76E-09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129" name="文本框 21"/>
              <p:cNvSpPr txBox="1"/>
              <p:nvPr/>
            </p:nvSpPr>
            <p:spPr>
              <a:xfrm>
                <a:off x="6762401" y="-1133347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=92.22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5=14.1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8=11.38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10=5.11</a:t>
                </a:r>
              </a:p>
              <a:p>
                <a:r>
                  <a:rPr lang="en-US" altLang="zh-CN" sz="1400" b="1" dirty="0" smtClean="0"/>
                  <a:t>I=−9.34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=4.77E-13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-1666794" y="-873197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5" name="文本框 144"/>
          <p:cNvSpPr txBox="1"/>
          <p:nvPr/>
        </p:nvSpPr>
        <p:spPr>
          <a:xfrm>
            <a:off x="5261473" y="6122648"/>
            <a:ext cx="1665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5 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99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877545" y="319136"/>
            <a:ext cx="8304661" cy="4936390"/>
            <a:chOff x="6049495" y="-1071514"/>
            <a:chExt cx="8304661" cy="4936390"/>
          </a:xfrm>
        </p:grpSpPr>
        <p:grpSp>
          <p:nvGrpSpPr>
            <p:cNvPr id="28" name="组合 27"/>
            <p:cNvGrpSpPr/>
            <p:nvPr/>
          </p:nvGrpSpPr>
          <p:grpSpPr>
            <a:xfrm>
              <a:off x="6049495" y="-1071514"/>
              <a:ext cx="8304661" cy="4936390"/>
              <a:chOff x="1314449" y="-278395"/>
              <a:chExt cx="7480967" cy="7447014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1314449" y="857247"/>
                <a:ext cx="7480967" cy="6311372"/>
                <a:chOff x="-1" y="-2"/>
                <a:chExt cx="5429821" cy="5072177"/>
              </a:xfrm>
            </p:grpSpPr>
            <p:grpSp>
              <p:nvGrpSpPr>
                <p:cNvPr id="40" name="组合 39"/>
                <p:cNvGrpSpPr/>
                <p:nvPr/>
              </p:nvGrpSpPr>
              <p:grpSpPr>
                <a:xfrm>
                  <a:off x="-1" y="-2"/>
                  <a:ext cx="5429821" cy="5072177"/>
                  <a:chOff x="-1" y="-2"/>
                  <a:chExt cx="5397499" cy="4901685"/>
                </a:xfrm>
              </p:grpSpPr>
              <p:grpSp>
                <p:nvGrpSpPr>
                  <p:cNvPr id="42" name="组合 41"/>
                  <p:cNvGrpSpPr/>
                  <p:nvPr/>
                </p:nvGrpSpPr>
                <p:grpSpPr>
                  <a:xfrm>
                    <a:off x="-1" y="-2"/>
                    <a:ext cx="5397499" cy="4901685"/>
                    <a:chOff x="-1" y="-2"/>
                    <a:chExt cx="5397499" cy="4357053"/>
                  </a:xfrm>
                </p:grpSpPr>
                <p:grpSp>
                  <p:nvGrpSpPr>
                    <p:cNvPr id="45" name="组合 44"/>
                    <p:cNvGrpSpPr/>
                    <p:nvPr/>
                  </p:nvGrpSpPr>
                  <p:grpSpPr>
                    <a:xfrm>
                      <a:off x="-1" y="-2"/>
                      <a:ext cx="5397499" cy="4357053"/>
                      <a:chOff x="-1" y="-2"/>
                      <a:chExt cx="5416084" cy="4444193"/>
                    </a:xfrm>
                  </p:grpSpPr>
                  <p:graphicFrame>
                    <p:nvGraphicFramePr>
                      <p:cNvPr id="50" name="图表 49"/>
                      <p:cNvGraphicFramePr/>
                      <p:nvPr>
                        <p:extLst/>
                      </p:nvPr>
                    </p:nvGraphicFramePr>
                    <p:xfrm>
                      <a:off x="-1" y="-2"/>
                      <a:ext cx="5416084" cy="4444193"/>
                    </p:xfrm>
                    <a:graphic>
                      <a:graphicData uri="http://schemas.openxmlformats.org/drawingml/2006/chart">
                        <c:chart xmlns:c="http://schemas.openxmlformats.org/drawingml/2006/chart" xmlns:r="http://schemas.openxmlformats.org/officeDocument/2006/relationships" r:id="rId3"/>
                      </a:graphicData>
                    </a:graphic>
                  </p:graphicFrame>
                  <p:sp>
                    <p:nvSpPr>
                      <p:cNvPr id="51" name="文本框 4"/>
                      <p:cNvSpPr txBox="1"/>
                      <p:nvPr/>
                    </p:nvSpPr>
                    <p:spPr>
                      <a:xfrm>
                        <a:off x="1175463" y="517682"/>
                        <a:ext cx="184207" cy="39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sp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52" name="文本框 5"/>
                      <p:cNvSpPr txBox="1"/>
                      <p:nvPr/>
                    </p:nvSpPr>
                    <p:spPr>
                      <a:xfrm>
                        <a:off x="1622784" y="503843"/>
                        <a:ext cx="263660" cy="39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sp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 smtClean="0"/>
                          <a:t>bc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53" name="文本框 6"/>
                      <p:cNvSpPr txBox="1"/>
                      <p:nvPr/>
                    </p:nvSpPr>
                    <p:spPr>
                      <a:xfrm>
                        <a:off x="2139570" y="769372"/>
                        <a:ext cx="199887" cy="39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sp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d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46" name="文本框 24"/>
                    <p:cNvSpPr txBox="1"/>
                    <p:nvPr/>
                  </p:nvSpPr>
                  <p:spPr>
                    <a:xfrm>
                      <a:off x="2557410" y="729591"/>
                      <a:ext cx="414601" cy="3741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smtClean="0"/>
                        <a:t>de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47" name="文本框 25"/>
                    <p:cNvSpPr txBox="1"/>
                    <p:nvPr/>
                  </p:nvSpPr>
                  <p:spPr>
                    <a:xfrm>
                      <a:off x="3084203" y="137860"/>
                      <a:ext cx="414601" cy="3741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a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48" name="文本框 26"/>
                    <p:cNvSpPr txBox="1"/>
                    <p:nvPr/>
                  </p:nvSpPr>
                  <p:spPr>
                    <a:xfrm>
                      <a:off x="3548514" y="920384"/>
                      <a:ext cx="414601" cy="3741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g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49" name="文本框 27"/>
                    <p:cNvSpPr txBox="1"/>
                    <p:nvPr/>
                  </p:nvSpPr>
                  <p:spPr>
                    <a:xfrm>
                      <a:off x="4012119" y="819662"/>
                      <a:ext cx="414601" cy="3741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f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43" name="文本框 49"/>
                  <p:cNvSpPr txBox="1"/>
                  <p:nvPr/>
                </p:nvSpPr>
                <p:spPr>
                  <a:xfrm>
                    <a:off x="4468867" y="814706"/>
                    <a:ext cx="414601" cy="4209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 err="1" smtClean="0"/>
                      <a:t>ef</a:t>
                    </a:r>
                    <a:endParaRPr lang="zh-CN" altLang="en-US" sz="1800" dirty="0"/>
                  </a:p>
                </p:txBody>
              </p:sp>
              <p:sp>
                <p:nvSpPr>
                  <p:cNvPr id="44" name="文本框 50"/>
                  <p:cNvSpPr txBox="1"/>
                  <p:nvPr/>
                </p:nvSpPr>
                <p:spPr>
                  <a:xfrm>
                    <a:off x="4973959" y="1034008"/>
                    <a:ext cx="414601" cy="42090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g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41" name="文本框 70"/>
                <p:cNvSpPr txBox="1"/>
                <p:nvPr/>
              </p:nvSpPr>
              <p:spPr>
                <a:xfrm>
                  <a:off x="697407" y="434250"/>
                  <a:ext cx="305918" cy="3741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800" dirty="0"/>
                    <a:t>b</a:t>
                  </a:r>
                  <a:endParaRPr lang="zh-CN" altLang="en-US" sz="1800" dirty="0"/>
                </a:p>
              </p:txBody>
            </p:sp>
          </p:grpSp>
          <p:sp>
            <p:nvSpPr>
              <p:cNvPr id="30" name="文本框 21"/>
              <p:cNvSpPr txBox="1"/>
              <p:nvPr/>
            </p:nvSpPr>
            <p:spPr>
              <a:xfrm>
                <a:off x="2679499" y="673925"/>
                <a:ext cx="465939" cy="4067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=18.48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10</a:t>
                </a:r>
                <a:r>
                  <a:rPr lang="en-US" altLang="zh-CN" sz="1400" b="1" dirty="0" smtClean="0"/>
                  <a:t>=−0.68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=0.011</a:t>
                </a:r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1" name="文本框 21"/>
              <p:cNvSpPr txBox="1"/>
              <p:nvPr/>
            </p:nvSpPr>
            <p:spPr>
              <a:xfrm>
                <a:off x="2074218" y="106706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=19.84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2" name="文本框 21"/>
              <p:cNvSpPr txBox="1"/>
              <p:nvPr/>
            </p:nvSpPr>
            <p:spPr>
              <a:xfrm>
                <a:off x="3396313" y="937507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=19.12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=0.21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3" name="文本框 21"/>
              <p:cNvSpPr txBox="1"/>
              <p:nvPr/>
            </p:nvSpPr>
            <p:spPr>
              <a:xfrm>
                <a:off x="3985377" y="996804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=15.36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5</a:t>
                </a:r>
                <a:r>
                  <a:rPr lang="en-US" altLang="zh-CN" sz="1400" b="1" dirty="0" smtClean="0"/>
                  <a:t>=−2.24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=2.92E-08</a:t>
                </a:r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4" name="文本框 21"/>
              <p:cNvSpPr txBox="1"/>
              <p:nvPr/>
            </p:nvSpPr>
            <p:spPr>
              <a:xfrm>
                <a:off x="4746419" y="939136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=15.1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8</a:t>
                </a:r>
                <a:r>
                  <a:rPr lang="en-US" altLang="zh-CN" sz="1400" b="1" dirty="0" smtClean="0"/>
                  <a:t>=−0.68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=7.92E-09</a:t>
                </a:r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85560" y="-27839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=23.51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7=1.84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=2.55E-06</a:t>
                </a:r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6" name="文本框 21"/>
              <p:cNvSpPr txBox="1"/>
              <p:nvPr/>
            </p:nvSpPr>
            <p:spPr>
              <a:xfrm>
                <a:off x="5840624" y="636559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=12.78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5</a:t>
                </a:r>
                <a:r>
                  <a:rPr lang="en-US" altLang="zh-CN" sz="1400" b="1" dirty="0" smtClean="0"/>
                  <a:t>=−2.24</a:t>
                </a:r>
              </a:p>
              <a:p>
                <a:r>
                  <a:rPr lang="en-US" altLang="zh-CN" sz="1400" b="1" i="1" kern="100" dirty="0" smtClean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8=−2.37</a:t>
                </a:r>
              </a:p>
              <a:p>
                <a:r>
                  <a:rPr lang="en-US" altLang="zh-CN" sz="1400" b="1" dirty="0" smtClean="0"/>
                  <a:t>I=1.08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=2.59E-11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7" name="文本框 21"/>
              <p:cNvSpPr txBox="1"/>
              <p:nvPr/>
            </p:nvSpPr>
            <p:spPr>
              <a:xfrm>
                <a:off x="6504719" y="640726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=14.07</a:t>
                </a:r>
              </a:p>
              <a:p>
                <a:r>
                  <a:rPr lang="en-US" altLang="zh-CN" sz="1400" b="1" i="1" kern="100" dirty="0" smtClean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5</a:t>
                </a:r>
                <a:r>
                  <a:rPr lang="en-US" altLang="zh-CN" sz="1400" b="1" dirty="0" smtClean="0"/>
                  <a:t>=−2.24</a:t>
                </a:r>
              </a:p>
              <a:p>
                <a:r>
                  <a:rPr lang="en-US" altLang="zh-CN" sz="1400" b="1" i="1" kern="100" dirty="0" smtClean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10</a:t>
                </a:r>
                <a:r>
                  <a:rPr lang="en-US" altLang="zh-CN" sz="1400" b="1" dirty="0" smtClean="0"/>
                  <a:t>=−0.68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=2.14E</a:t>
                </a:r>
                <a:r>
                  <a:rPr lang="en-US" altLang="zh-CN" sz="1400" b="1" dirty="0"/>
                  <a:t>-</a:t>
                </a:r>
                <a:r>
                  <a:rPr lang="en-US" altLang="zh-CN" sz="1400" b="1" dirty="0" smtClean="0"/>
                  <a:t>10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38" name="文本框 21"/>
              <p:cNvSpPr txBox="1"/>
              <p:nvPr/>
            </p:nvSpPr>
            <p:spPr>
              <a:xfrm>
                <a:off x="7300223" y="60365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=14.45</a:t>
                </a:r>
              </a:p>
              <a:p>
                <a:r>
                  <a:rPr lang="en-US" altLang="zh-CN" sz="1400" b="1" i="1" kern="100" dirty="0" smtClean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8</a:t>
                </a:r>
                <a:r>
                  <a:rPr lang="en-US" altLang="zh-CN" sz="1400" b="1" dirty="0" smtClean="0"/>
                  <a:t>=−2.37</a:t>
                </a:r>
              </a:p>
              <a:p>
                <a:r>
                  <a:rPr lang="en-US" altLang="zh-CN" sz="1400" b="1" i="1" kern="100" dirty="0" smtClean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10</a:t>
                </a:r>
                <a:r>
                  <a:rPr lang="en-US" altLang="zh-CN" sz="1400" b="1" dirty="0" smtClean="0"/>
                  <a:t>=−0.68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=5.36E-08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r>
                  <a:rPr lang="en-US" altLang="zh-CN" sz="1400" b="1" dirty="0" smtClean="0"/>
                  <a:t>  </a:t>
                </a:r>
                <a:endParaRPr lang="zh-CN" altLang="en-US" sz="1400" b="1" dirty="0"/>
              </a:p>
            </p:txBody>
          </p:sp>
          <p:sp>
            <p:nvSpPr>
              <p:cNvPr id="39" name="文本框 21"/>
              <p:cNvSpPr txBox="1"/>
              <p:nvPr/>
            </p:nvSpPr>
            <p:spPr>
              <a:xfrm>
                <a:off x="8092858" y="206558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=12.78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5</a:t>
                </a:r>
                <a:r>
                  <a:rPr lang="en-US" altLang="zh-CN" sz="1400" b="1" dirty="0" smtClean="0"/>
                  <a:t>=−2.24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8</a:t>
                </a:r>
                <a:r>
                  <a:rPr lang="en-US" altLang="zh-CN" sz="1400" b="1" dirty="0" smtClean="0"/>
                  <a:t>=−2.37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/>
                  <a:t>10</a:t>
                </a:r>
                <a:r>
                  <a:rPr lang="en-US" altLang="zh-CN" sz="1400" b="1" dirty="0" smtClean="0"/>
                  <a:t>=−0.68</a:t>
                </a:r>
              </a:p>
              <a:p>
                <a:r>
                  <a:rPr lang="en-US" altLang="zh-CN" sz="1400" b="1" dirty="0" smtClean="0"/>
                  <a:t> I=1.82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=4.35E-12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</p:grpSp>
        <p:sp>
          <p:nvSpPr>
            <p:cNvPr id="297" name="文本框 296"/>
            <p:cNvSpPr txBox="1"/>
            <p:nvPr/>
          </p:nvSpPr>
          <p:spPr>
            <a:xfrm>
              <a:off x="6332677" y="-809288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5261473" y="612264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5 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9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2421078" y="220030"/>
            <a:ext cx="8260657" cy="6128518"/>
            <a:chOff x="-2003440" y="3789139"/>
            <a:chExt cx="8260657" cy="6128518"/>
          </a:xfrm>
        </p:grpSpPr>
        <p:grpSp>
          <p:nvGrpSpPr>
            <p:cNvPr id="216" name="组合 215"/>
            <p:cNvGrpSpPr/>
            <p:nvPr/>
          </p:nvGrpSpPr>
          <p:grpSpPr>
            <a:xfrm>
              <a:off x="-2003440" y="4106118"/>
              <a:ext cx="8260657" cy="5811539"/>
              <a:chOff x="1139665" y="-447829"/>
              <a:chExt cx="7718585" cy="7829625"/>
            </a:xfrm>
          </p:grpSpPr>
          <p:grpSp>
            <p:nvGrpSpPr>
              <p:cNvPr id="244" name="组合 243"/>
              <p:cNvGrpSpPr/>
              <p:nvPr/>
            </p:nvGrpSpPr>
            <p:grpSpPr>
              <a:xfrm>
                <a:off x="1139665" y="1133472"/>
                <a:ext cx="7718585" cy="6248324"/>
                <a:chOff x="1339690" y="1133472"/>
                <a:chExt cx="7718585" cy="6248324"/>
              </a:xfrm>
            </p:grpSpPr>
            <p:grpSp>
              <p:nvGrpSpPr>
                <p:cNvPr id="255" name="组合 254"/>
                <p:cNvGrpSpPr/>
                <p:nvPr/>
              </p:nvGrpSpPr>
              <p:grpSpPr>
                <a:xfrm>
                  <a:off x="1339690" y="1133472"/>
                  <a:ext cx="7718585" cy="6248324"/>
                  <a:chOff x="-799718" y="-3"/>
                  <a:chExt cx="5511792" cy="5914193"/>
                </a:xfrm>
              </p:grpSpPr>
              <p:grpSp>
                <p:nvGrpSpPr>
                  <p:cNvPr id="257" name="组合 256"/>
                  <p:cNvGrpSpPr/>
                  <p:nvPr/>
                </p:nvGrpSpPr>
                <p:grpSpPr>
                  <a:xfrm>
                    <a:off x="-799718" y="-3"/>
                    <a:ext cx="5511792" cy="5914193"/>
                    <a:chOff x="-799718" y="-3"/>
                    <a:chExt cx="5511792" cy="5324542"/>
                  </a:xfrm>
                </p:grpSpPr>
                <p:grpSp>
                  <p:nvGrpSpPr>
                    <p:cNvPr id="260" name="组合 259"/>
                    <p:cNvGrpSpPr/>
                    <p:nvPr/>
                  </p:nvGrpSpPr>
                  <p:grpSpPr>
                    <a:xfrm>
                      <a:off x="-799718" y="-3"/>
                      <a:ext cx="5511792" cy="5324542"/>
                      <a:chOff x="-723645" y="-3"/>
                      <a:chExt cx="4987484" cy="4793856"/>
                    </a:xfrm>
                  </p:grpSpPr>
                  <p:graphicFrame>
                    <p:nvGraphicFramePr>
                      <p:cNvPr id="265" name="图表 264"/>
                      <p:cNvGraphicFramePr/>
                      <p:nvPr>
                        <p:extLst/>
                      </p:nvPr>
                    </p:nvGraphicFramePr>
                    <p:xfrm>
                      <a:off x="-723645" y="-3"/>
                      <a:ext cx="4987484" cy="4793856"/>
                    </p:xfrm>
                    <a:graphic>
                      <a:graphicData uri="http://schemas.openxmlformats.org/drawingml/2006/chart">
                        <c:chart xmlns:c="http://schemas.openxmlformats.org/drawingml/2006/chart" xmlns:r="http://schemas.openxmlformats.org/officeDocument/2006/relationships" r:id="rId3"/>
                      </a:graphicData>
                    </a:graphic>
                  </p:graphicFrame>
                  <p:sp>
                    <p:nvSpPr>
                      <p:cNvPr id="266" name="文本框 18"/>
                      <p:cNvSpPr txBox="1"/>
                      <p:nvPr/>
                    </p:nvSpPr>
                    <p:spPr>
                      <a:xfrm>
                        <a:off x="406718" y="213038"/>
                        <a:ext cx="277771" cy="260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err="1"/>
                          <a:t>bc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67" name="文本框 19"/>
                      <p:cNvSpPr txBox="1"/>
                      <p:nvPr/>
                    </p:nvSpPr>
                    <p:spPr>
                      <a:xfrm>
                        <a:off x="1295403" y="63872"/>
                        <a:ext cx="277771" cy="260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68" name="文本框 20"/>
                      <p:cNvSpPr txBox="1"/>
                      <p:nvPr/>
                    </p:nvSpPr>
                    <p:spPr>
                      <a:xfrm>
                        <a:off x="1724645" y="255700"/>
                        <a:ext cx="277771" cy="260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c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261" name="文本框 39"/>
                    <p:cNvSpPr txBox="1"/>
                    <p:nvPr/>
                  </p:nvSpPr>
                  <p:spPr>
                    <a:xfrm>
                      <a:off x="2792804" y="204718"/>
                      <a:ext cx="306972" cy="2896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abc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262" name="文本框 40"/>
                    <p:cNvSpPr txBox="1"/>
                    <p:nvPr/>
                  </p:nvSpPr>
                  <p:spPr>
                    <a:xfrm>
                      <a:off x="3289502" y="217097"/>
                      <a:ext cx="306972" cy="2896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abc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263" name="文本框 41"/>
                    <p:cNvSpPr txBox="1"/>
                    <p:nvPr/>
                  </p:nvSpPr>
                  <p:spPr>
                    <a:xfrm>
                      <a:off x="3748573" y="280984"/>
                      <a:ext cx="306972" cy="2896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abc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264" name="文本框 42"/>
                    <p:cNvSpPr txBox="1"/>
                    <p:nvPr/>
                  </p:nvSpPr>
                  <p:spPr>
                    <a:xfrm>
                      <a:off x="4207935" y="116539"/>
                      <a:ext cx="306972" cy="2896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abc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258" name="文本框 63"/>
                  <p:cNvSpPr txBox="1"/>
                  <p:nvPr/>
                </p:nvSpPr>
                <p:spPr>
                  <a:xfrm>
                    <a:off x="960439" y="522068"/>
                    <a:ext cx="375394" cy="32168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d</a:t>
                    </a:r>
                    <a:endParaRPr lang="zh-CN" altLang="en-US" sz="1800" dirty="0"/>
                  </a:p>
                </p:txBody>
              </p:sp>
              <p:sp>
                <p:nvSpPr>
                  <p:cNvPr id="259" name="文本框 64"/>
                  <p:cNvSpPr txBox="1"/>
                  <p:nvPr/>
                </p:nvSpPr>
                <p:spPr>
                  <a:xfrm>
                    <a:off x="2323375" y="155421"/>
                    <a:ext cx="306972" cy="32168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 err="1" smtClean="0"/>
                      <a:t>abc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256" name="文本框 63"/>
                <p:cNvSpPr txBox="1"/>
                <p:nvPr/>
              </p:nvSpPr>
              <p:spPr>
                <a:xfrm>
                  <a:off x="2461635" y="1620400"/>
                  <a:ext cx="525693" cy="3398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800" dirty="0"/>
                    <a:t>d</a:t>
                  </a:r>
                  <a:endParaRPr lang="zh-CN" altLang="en-US" sz="1800" dirty="0"/>
                </a:p>
              </p:txBody>
            </p:sp>
          </p:grpSp>
          <p:sp>
            <p:nvSpPr>
              <p:cNvPr id="245" name="文本框 21"/>
              <p:cNvSpPr txBox="1"/>
              <p:nvPr/>
            </p:nvSpPr>
            <p:spPr>
              <a:xfrm>
                <a:off x="2095140" y="1334107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=98.61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46" name="文本框 21"/>
              <p:cNvSpPr txBox="1"/>
              <p:nvPr/>
            </p:nvSpPr>
            <p:spPr>
              <a:xfrm>
                <a:off x="2826888" y="534137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=110.67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10=6.03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=0.018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47" name="文本框 21"/>
              <p:cNvSpPr txBox="1"/>
              <p:nvPr/>
            </p:nvSpPr>
            <p:spPr>
              <a:xfrm>
                <a:off x="3954288" y="36695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=119.69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5=10.54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=0.0001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48" name="文本框 21"/>
              <p:cNvSpPr txBox="1"/>
              <p:nvPr/>
            </p:nvSpPr>
            <p:spPr>
              <a:xfrm>
                <a:off x="4650514" y="604475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=109.45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8=5.42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=0.017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49" name="文本框 21"/>
              <p:cNvSpPr txBox="1"/>
              <p:nvPr/>
            </p:nvSpPr>
            <p:spPr>
              <a:xfrm>
                <a:off x="6058133" y="-53772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=114.74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5=10.54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8=5.42</a:t>
                </a:r>
              </a:p>
              <a:p>
                <a:r>
                  <a:rPr lang="en-US" altLang="zh-CN" sz="1400" b="1" dirty="0" smtClean="0"/>
                  <a:t>I=−7.90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=0.0002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50" name="文本框 21"/>
              <p:cNvSpPr txBox="1"/>
              <p:nvPr/>
            </p:nvSpPr>
            <p:spPr>
              <a:xfrm>
                <a:off x="6757117" y="-53853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=111.57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5=10.54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10=6.03</a:t>
                </a:r>
              </a:p>
              <a:p>
                <a:r>
                  <a:rPr lang="en-US" altLang="zh-CN" sz="1400" b="1" dirty="0" smtClean="0"/>
                  <a:t>I=−10.09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=0.0075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51" name="文本框 21"/>
              <p:cNvSpPr txBox="1"/>
              <p:nvPr/>
            </p:nvSpPr>
            <p:spPr>
              <a:xfrm>
                <a:off x="7468242" y="-25299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=111.17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8=5.42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10=6.03</a:t>
                </a:r>
              </a:p>
              <a:p>
                <a:r>
                  <a:rPr lang="en-US" altLang="zh-CN" sz="1400" b="1" dirty="0" smtClean="0"/>
                  <a:t>I=−5.17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=0.0037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52" name="文本框 21"/>
              <p:cNvSpPr txBox="1"/>
              <p:nvPr/>
            </p:nvSpPr>
            <p:spPr>
              <a:xfrm>
                <a:off x="8158408" y="-447829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=118.82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5=10.54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8=5.42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10=6.03</a:t>
                </a:r>
              </a:p>
              <a:p>
                <a:r>
                  <a:rPr lang="en-US" altLang="zh-CN" sz="1400" b="1" dirty="0" smtClean="0"/>
                  <a:t>I=−11.89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=0.0001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53" name="文本框 21"/>
              <p:cNvSpPr txBox="1"/>
              <p:nvPr/>
            </p:nvSpPr>
            <p:spPr>
              <a:xfrm>
                <a:off x="3449235" y="1187580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=95.35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=0.51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54" name="文本框 21"/>
              <p:cNvSpPr txBox="1"/>
              <p:nvPr/>
            </p:nvSpPr>
            <p:spPr>
              <a:xfrm>
                <a:off x="5359818" y="416901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=114.26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7=5.42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=0.0019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</p:grpSp>
        <p:sp>
          <p:nvSpPr>
            <p:cNvPr id="298" name="文本框 297"/>
            <p:cNvSpPr txBox="1"/>
            <p:nvPr/>
          </p:nvSpPr>
          <p:spPr>
            <a:xfrm>
              <a:off x="-1536205" y="378913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5261473" y="612264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5 C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4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898022" y="357885"/>
            <a:ext cx="8179533" cy="4752723"/>
            <a:chOff x="6237797" y="4117087"/>
            <a:chExt cx="8179533" cy="4752723"/>
          </a:xfrm>
        </p:grpSpPr>
        <p:grpSp>
          <p:nvGrpSpPr>
            <p:cNvPr id="217" name="组合 216"/>
            <p:cNvGrpSpPr/>
            <p:nvPr/>
          </p:nvGrpSpPr>
          <p:grpSpPr>
            <a:xfrm>
              <a:off x="6237797" y="4704453"/>
              <a:ext cx="8179533" cy="4165357"/>
              <a:chOff x="2474099" y="73602"/>
              <a:chExt cx="7220192" cy="5863484"/>
            </a:xfrm>
          </p:grpSpPr>
          <p:grpSp>
            <p:nvGrpSpPr>
              <p:cNvPr id="218" name="组合 217"/>
              <p:cNvGrpSpPr/>
              <p:nvPr/>
            </p:nvGrpSpPr>
            <p:grpSpPr>
              <a:xfrm>
                <a:off x="2474099" y="833066"/>
                <a:ext cx="7220192" cy="5104020"/>
                <a:chOff x="101700" y="-47359"/>
                <a:chExt cx="5997842" cy="6604367"/>
              </a:xfrm>
            </p:grpSpPr>
            <p:grpSp>
              <p:nvGrpSpPr>
                <p:cNvPr id="229" name="组合 228"/>
                <p:cNvGrpSpPr/>
                <p:nvPr/>
              </p:nvGrpSpPr>
              <p:grpSpPr>
                <a:xfrm>
                  <a:off x="101700" y="-47359"/>
                  <a:ext cx="5997842" cy="6604367"/>
                  <a:chOff x="93646" y="-43126"/>
                  <a:chExt cx="5522835" cy="6014002"/>
                </a:xfrm>
              </p:grpSpPr>
              <p:grpSp>
                <p:nvGrpSpPr>
                  <p:cNvPr id="231" name="组合 230"/>
                  <p:cNvGrpSpPr/>
                  <p:nvPr/>
                </p:nvGrpSpPr>
                <p:grpSpPr>
                  <a:xfrm>
                    <a:off x="93646" y="-43126"/>
                    <a:ext cx="5522835" cy="6014002"/>
                    <a:chOff x="80098" y="-38916"/>
                    <a:chExt cx="4723801" cy="5426955"/>
                  </a:xfrm>
                </p:grpSpPr>
                <p:grpSp>
                  <p:nvGrpSpPr>
                    <p:cNvPr id="233" name="组合 232"/>
                    <p:cNvGrpSpPr/>
                    <p:nvPr/>
                  </p:nvGrpSpPr>
                  <p:grpSpPr>
                    <a:xfrm>
                      <a:off x="80098" y="-38916"/>
                      <a:ext cx="4723801" cy="5426955"/>
                      <a:chOff x="73761" y="-26509"/>
                      <a:chExt cx="4350062" cy="3696720"/>
                    </a:xfrm>
                  </p:grpSpPr>
                  <p:grpSp>
                    <p:nvGrpSpPr>
                      <p:cNvPr id="238" name="组合 237"/>
                      <p:cNvGrpSpPr/>
                      <p:nvPr/>
                    </p:nvGrpSpPr>
                    <p:grpSpPr>
                      <a:xfrm>
                        <a:off x="73761" y="-26509"/>
                        <a:ext cx="4318823" cy="3696720"/>
                        <a:chOff x="64900" y="-21253"/>
                        <a:chExt cx="3799979" cy="2963692"/>
                      </a:xfrm>
                    </p:grpSpPr>
                    <p:graphicFrame>
                      <p:nvGraphicFramePr>
                        <p:cNvPr id="242" name="图表 241"/>
                        <p:cNvGraphicFramePr/>
                        <p:nvPr>
                          <p:extLst/>
                        </p:nvPr>
                      </p:nvGraphicFramePr>
                      <p:xfrm>
                        <a:off x="64900" y="-21253"/>
                        <a:ext cx="3799979" cy="2963692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3"/>
                        </a:graphicData>
                      </a:graphic>
                    </p:graphicFrame>
                    <p:sp>
                      <p:nvSpPr>
                        <p:cNvPr id="243" name="文本框 15"/>
                        <p:cNvSpPr txBox="1"/>
                        <p:nvPr/>
                      </p:nvSpPr>
                      <p:spPr>
                        <a:xfrm>
                          <a:off x="1872733" y="150515"/>
                          <a:ext cx="324096" cy="2587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ab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239" name="文本框 35"/>
                      <p:cNvSpPr txBox="1"/>
                      <p:nvPr/>
                    </p:nvSpPr>
                    <p:spPr>
                      <a:xfrm>
                        <a:off x="2503527" y="141904"/>
                        <a:ext cx="368348" cy="3228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40" name="文本框 36"/>
                      <p:cNvSpPr txBox="1"/>
                      <p:nvPr/>
                    </p:nvSpPr>
                    <p:spPr>
                      <a:xfrm>
                        <a:off x="2895208" y="244679"/>
                        <a:ext cx="368348" cy="322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41" name="文本框 37"/>
                      <p:cNvSpPr txBox="1"/>
                      <p:nvPr/>
                    </p:nvSpPr>
                    <p:spPr>
                      <a:xfrm>
                        <a:off x="4055475" y="149738"/>
                        <a:ext cx="368348" cy="3228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234" name="文本框 55"/>
                    <p:cNvSpPr txBox="1"/>
                    <p:nvPr/>
                  </p:nvSpPr>
                  <p:spPr>
                    <a:xfrm>
                      <a:off x="1077509" y="544665"/>
                      <a:ext cx="368348" cy="4442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35" name="文本框 56"/>
                    <p:cNvSpPr txBox="1"/>
                    <p:nvPr/>
                  </p:nvSpPr>
                  <p:spPr>
                    <a:xfrm>
                      <a:off x="1537392" y="680481"/>
                      <a:ext cx="368348" cy="44420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zh-CN" alt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36" name="文本框 57"/>
                    <p:cNvSpPr txBox="1"/>
                    <p:nvPr/>
                  </p:nvSpPr>
                  <p:spPr>
                    <a:xfrm>
                      <a:off x="1913952" y="659323"/>
                      <a:ext cx="368348" cy="4442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smtClean="0"/>
                        <a:t>cd</a:t>
                      </a:r>
                      <a:endParaRPr lang="zh-CN" altLang="en-US" sz="1800" dirty="0"/>
                    </a:p>
                  </p:txBody>
                </p:sp>
                <p:sp>
                  <p:nvSpPr>
                    <p:cNvPr id="237" name="文本框 59"/>
                    <p:cNvSpPr txBox="1"/>
                    <p:nvPr/>
                  </p:nvSpPr>
                  <p:spPr>
                    <a:xfrm>
                      <a:off x="3540409" y="378109"/>
                      <a:ext cx="368348" cy="4442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 err="1" smtClean="0"/>
                        <a:t>bc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232" name="文本框 61"/>
                  <p:cNvSpPr txBox="1"/>
                  <p:nvPr/>
                </p:nvSpPr>
                <p:spPr>
                  <a:xfrm>
                    <a:off x="4662533" y="100425"/>
                    <a:ext cx="467655" cy="5251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/>
                      <a:t>a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230" name="文本框 72"/>
                <p:cNvSpPr txBox="1"/>
                <p:nvPr/>
              </p:nvSpPr>
              <p:spPr>
                <a:xfrm>
                  <a:off x="865524" y="698107"/>
                  <a:ext cx="428645" cy="5171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cd</a:t>
                  </a:r>
                  <a:endPara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9" name="文本框 21"/>
              <p:cNvSpPr txBox="1"/>
              <p:nvPr/>
            </p:nvSpPr>
            <p:spPr>
              <a:xfrm>
                <a:off x="3233913" y="1136555"/>
                <a:ext cx="465939" cy="4067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=9.44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0" name="文本框 21"/>
              <p:cNvSpPr txBox="1"/>
              <p:nvPr/>
            </p:nvSpPr>
            <p:spPr>
              <a:xfrm>
                <a:off x="3917235" y="785763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=9.99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=0.14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1" name="文本框 21"/>
              <p:cNvSpPr txBox="1"/>
              <p:nvPr/>
            </p:nvSpPr>
            <p:spPr>
              <a:xfrm>
                <a:off x="4550789" y="905437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=8.76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=0.20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2" name="文本框 21"/>
              <p:cNvSpPr txBox="1"/>
              <p:nvPr/>
            </p:nvSpPr>
            <p:spPr>
              <a:xfrm>
                <a:off x="5167894" y="864178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=9.57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=0.69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3" name="文本框 21"/>
              <p:cNvSpPr txBox="1"/>
              <p:nvPr/>
            </p:nvSpPr>
            <p:spPr>
              <a:xfrm>
                <a:off x="5737942" y="194852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=10.73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8=0.65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=0.010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4" name="文本框 21"/>
              <p:cNvSpPr txBox="1"/>
              <p:nvPr/>
            </p:nvSpPr>
            <p:spPr>
              <a:xfrm>
                <a:off x="6337285" y="118791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=10.86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7=0.71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5" name="文本框 21"/>
              <p:cNvSpPr txBox="1"/>
              <p:nvPr/>
            </p:nvSpPr>
            <p:spPr>
              <a:xfrm>
                <a:off x="6967099" y="284970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=10.58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8=0.65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6" name="文本框 21"/>
              <p:cNvSpPr txBox="1"/>
              <p:nvPr/>
            </p:nvSpPr>
            <p:spPr>
              <a:xfrm>
                <a:off x="7562554" y="611579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=10.10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=0.13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7" name="文本框 21"/>
              <p:cNvSpPr txBox="1"/>
              <p:nvPr/>
            </p:nvSpPr>
            <p:spPr>
              <a:xfrm>
                <a:off x="8153319" y="73602"/>
                <a:ext cx="465939" cy="4067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=11.35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8=0.65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=5.34E-04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28" name="文本框 21"/>
              <p:cNvSpPr txBox="1"/>
              <p:nvPr/>
            </p:nvSpPr>
            <p:spPr>
              <a:xfrm>
                <a:off x="8921204" y="125320"/>
                <a:ext cx="465939" cy="4067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=11.30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8=0.65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=6.97E-05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</p:grpSp>
        <p:sp>
          <p:nvSpPr>
            <p:cNvPr id="299" name="文本框 298"/>
            <p:cNvSpPr txBox="1"/>
            <p:nvPr/>
          </p:nvSpPr>
          <p:spPr>
            <a:xfrm>
              <a:off x="6847642" y="4117087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5261473" y="6122648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5 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99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689855" y="202787"/>
            <a:ext cx="8376996" cy="5793244"/>
            <a:chOff x="-1967747" y="9700755"/>
            <a:chExt cx="8376996" cy="5793244"/>
          </a:xfrm>
        </p:grpSpPr>
        <p:grpSp>
          <p:nvGrpSpPr>
            <p:cNvPr id="269" name="组合 268"/>
            <p:cNvGrpSpPr/>
            <p:nvPr/>
          </p:nvGrpSpPr>
          <p:grpSpPr>
            <a:xfrm>
              <a:off x="-1967747" y="9700755"/>
              <a:ext cx="8376996" cy="5793244"/>
              <a:chOff x="1817581" y="80521"/>
              <a:chExt cx="6697769" cy="4418241"/>
            </a:xfrm>
          </p:grpSpPr>
          <p:grpSp>
            <p:nvGrpSpPr>
              <p:cNvPr id="270" name="组合 269"/>
              <p:cNvGrpSpPr/>
              <p:nvPr/>
            </p:nvGrpSpPr>
            <p:grpSpPr>
              <a:xfrm>
                <a:off x="1817581" y="891863"/>
                <a:ext cx="6697769" cy="3606899"/>
                <a:chOff x="-722184" y="-3420"/>
                <a:chExt cx="5624027" cy="3536226"/>
              </a:xfrm>
            </p:grpSpPr>
            <p:grpSp>
              <p:nvGrpSpPr>
                <p:cNvPr id="281" name="组合 280"/>
                <p:cNvGrpSpPr/>
                <p:nvPr/>
              </p:nvGrpSpPr>
              <p:grpSpPr>
                <a:xfrm>
                  <a:off x="-722184" y="-3420"/>
                  <a:ext cx="5624027" cy="3536226"/>
                  <a:chOff x="-718164" y="-3307"/>
                  <a:chExt cx="5592724" cy="3419182"/>
                </a:xfrm>
              </p:grpSpPr>
              <p:grpSp>
                <p:nvGrpSpPr>
                  <p:cNvPr id="283" name="组合 282"/>
                  <p:cNvGrpSpPr/>
                  <p:nvPr/>
                </p:nvGrpSpPr>
                <p:grpSpPr>
                  <a:xfrm>
                    <a:off x="-718164" y="-3307"/>
                    <a:ext cx="5592724" cy="3419182"/>
                    <a:chOff x="-718164" y="-3307"/>
                    <a:chExt cx="5592724" cy="3419182"/>
                  </a:xfrm>
                </p:grpSpPr>
                <p:grpSp>
                  <p:nvGrpSpPr>
                    <p:cNvPr id="285" name="组合 284"/>
                    <p:cNvGrpSpPr/>
                    <p:nvPr/>
                  </p:nvGrpSpPr>
                  <p:grpSpPr>
                    <a:xfrm>
                      <a:off x="-718164" y="-3307"/>
                      <a:ext cx="5592724" cy="3419182"/>
                      <a:chOff x="-718164" y="-2819"/>
                      <a:chExt cx="5592724" cy="2914429"/>
                    </a:xfrm>
                  </p:grpSpPr>
                  <p:grpSp>
                    <p:nvGrpSpPr>
                      <p:cNvPr id="287" name="组合 286"/>
                      <p:cNvGrpSpPr/>
                      <p:nvPr/>
                    </p:nvGrpSpPr>
                    <p:grpSpPr>
                      <a:xfrm>
                        <a:off x="-718164" y="1"/>
                        <a:ext cx="5592724" cy="2911609"/>
                        <a:chOff x="-670286" y="1"/>
                        <a:chExt cx="5219874" cy="2884072"/>
                      </a:xfrm>
                    </p:grpSpPr>
                    <p:graphicFrame>
                      <p:nvGraphicFramePr>
                        <p:cNvPr id="292" name="图表 291"/>
                        <p:cNvGraphicFramePr/>
                        <p:nvPr>
                          <p:extLst/>
                        </p:nvPr>
                      </p:nvGraphicFramePr>
                      <p:xfrm>
                        <a:off x="-670286" y="1"/>
                        <a:ext cx="5219874" cy="2884072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3"/>
                        </a:graphicData>
                      </a:graphic>
                    </p:graphicFrame>
                    <p:sp>
                      <p:nvSpPr>
                        <p:cNvPr id="293" name="文本框 10"/>
                        <p:cNvSpPr txBox="1"/>
                        <p:nvPr/>
                      </p:nvSpPr>
                      <p:spPr>
                        <a:xfrm>
                          <a:off x="1372199" y="73235"/>
                          <a:ext cx="322507" cy="272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ab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94" name="文本框 11"/>
                        <p:cNvSpPr txBox="1"/>
                        <p:nvPr/>
                      </p:nvSpPr>
                      <p:spPr>
                        <a:xfrm>
                          <a:off x="1852913" y="73270"/>
                          <a:ext cx="322507" cy="272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 smtClean="0"/>
                            <a:t>b</a:t>
                          </a:r>
                          <a:endParaRPr lang="zh-CN" altLang="en-US" sz="1800" dirty="0"/>
                        </a:p>
                      </p:txBody>
                    </p:sp>
                    <p:sp>
                      <p:nvSpPr>
                        <p:cNvPr id="295" name="文本框 12"/>
                        <p:cNvSpPr txBox="1"/>
                        <p:nvPr/>
                      </p:nvSpPr>
                      <p:spPr>
                        <a:xfrm>
                          <a:off x="481361" y="156407"/>
                          <a:ext cx="322507" cy="272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  <p:txBody>
                        <a:bodyPr wrap="none" rtlCol="0" anchor="t">
                          <a:noAutofit/>
                        </a:bodyPr>
                        <a:lstStyle>
                          <a:lvl1pPr marL="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r>
                            <a:rPr lang="en-US" altLang="zh-CN" sz="1800" dirty="0"/>
                            <a:t>b</a:t>
                          </a:r>
                          <a:endParaRPr lang="zh-CN" altLang="en-US" sz="1800" dirty="0"/>
                        </a:p>
                      </p:txBody>
                    </p:sp>
                  </p:grpSp>
                  <p:sp>
                    <p:nvSpPr>
                      <p:cNvPr id="288" name="文本框 29"/>
                      <p:cNvSpPr txBox="1"/>
                      <p:nvPr/>
                    </p:nvSpPr>
                    <p:spPr>
                      <a:xfrm>
                        <a:off x="2443846" y="3030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89" name="文本框 30"/>
                      <p:cNvSpPr txBox="1"/>
                      <p:nvPr/>
                    </p:nvSpPr>
                    <p:spPr>
                      <a:xfrm>
                        <a:off x="4443410" y="-2819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/>
                          <a:t>a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90" name="文本框 31"/>
                      <p:cNvSpPr txBox="1"/>
                      <p:nvPr/>
                    </p:nvSpPr>
                    <p:spPr>
                      <a:xfrm>
                        <a:off x="3918256" y="22125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  <p:sp>
                    <p:nvSpPr>
                      <p:cNvPr id="291" name="文本框 32"/>
                      <p:cNvSpPr txBox="1"/>
                      <p:nvPr/>
                    </p:nvSpPr>
                    <p:spPr>
                      <a:xfrm>
                        <a:off x="3439095" y="105994"/>
                        <a:ext cx="324096" cy="258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tx1"/>
                      </a:fontRef>
                    </p:style>
                    <p:txBody>
                      <a:bodyPr wrap="none" rtlCol="0" anchor="t">
                        <a:noAutofit/>
                      </a:bodyPr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altLang="zh-CN" sz="1800" dirty="0" smtClean="0"/>
                          <a:t>ab</a:t>
                        </a:r>
                        <a:endParaRPr lang="zh-CN" altLang="en-US" sz="1800" dirty="0"/>
                      </a:p>
                    </p:txBody>
                  </p:sp>
                </p:grpSp>
                <p:sp>
                  <p:nvSpPr>
                    <p:cNvPr id="286" name="文本框 51"/>
                    <p:cNvSpPr txBox="1"/>
                    <p:nvPr/>
                  </p:nvSpPr>
                  <p:spPr>
                    <a:xfrm>
                      <a:off x="1005594" y="395772"/>
                      <a:ext cx="345543" cy="3232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 anchor="t">
                      <a:noAutofit/>
                    </a:bodyPr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800" dirty="0"/>
                        <a:t>c</a:t>
                      </a:r>
                      <a:endParaRPr lang="zh-CN" altLang="en-US" sz="1800" dirty="0"/>
                    </a:p>
                  </p:txBody>
                </p:sp>
              </p:grpSp>
              <p:sp>
                <p:nvSpPr>
                  <p:cNvPr id="284" name="文本框 52"/>
                  <p:cNvSpPr txBox="1"/>
                  <p:nvPr/>
                </p:nvSpPr>
                <p:spPr>
                  <a:xfrm>
                    <a:off x="2937723" y="31159"/>
                    <a:ext cx="324096" cy="3036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none" rtlCol="0" anchor="t">
                    <a:no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800" dirty="0" smtClean="0"/>
                      <a:t>ab</a:t>
                    </a:r>
                    <a:endParaRPr lang="zh-CN" altLang="en-US" sz="1800" dirty="0"/>
                  </a:p>
                </p:txBody>
              </p:sp>
            </p:grpSp>
            <p:sp>
              <p:nvSpPr>
                <p:cNvPr id="282" name="文本框 74"/>
                <p:cNvSpPr txBox="1"/>
                <p:nvPr/>
              </p:nvSpPr>
              <p:spPr>
                <a:xfrm>
                  <a:off x="20526" y="306746"/>
                  <a:ext cx="351055" cy="3340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800" dirty="0"/>
                    <a:t>c</a:t>
                  </a:r>
                  <a:endParaRPr lang="zh-CN" altLang="en-US" sz="1800" dirty="0"/>
                </a:p>
              </p:txBody>
            </p:sp>
          </p:grpSp>
          <p:sp>
            <p:nvSpPr>
              <p:cNvPr id="271" name="文本框 21"/>
              <p:cNvSpPr txBox="1"/>
              <p:nvPr/>
            </p:nvSpPr>
            <p:spPr>
              <a:xfrm>
                <a:off x="2557885" y="1055574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=16.09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2" name="文本框 21"/>
              <p:cNvSpPr txBox="1"/>
              <p:nvPr/>
            </p:nvSpPr>
            <p:spPr>
              <a:xfrm>
                <a:off x="3172192" y="574323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=18.93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=0.0093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3" name="文本框 21"/>
              <p:cNvSpPr txBox="1"/>
              <p:nvPr/>
            </p:nvSpPr>
            <p:spPr>
              <a:xfrm>
                <a:off x="3764587" y="1046784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=15.36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=0.47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4" name="文本框 21"/>
              <p:cNvSpPr txBox="1"/>
              <p:nvPr/>
            </p:nvSpPr>
            <p:spPr>
              <a:xfrm>
                <a:off x="4307037" y="485433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=19.40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5=1.66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=0.0045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5" name="文本框 21"/>
              <p:cNvSpPr txBox="1"/>
              <p:nvPr/>
            </p:nvSpPr>
            <p:spPr>
              <a:xfrm>
                <a:off x="4955061" y="440145"/>
                <a:ext cx="465939" cy="4067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=19.21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=0.011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6" name="文本框 21"/>
              <p:cNvSpPr txBox="1"/>
              <p:nvPr/>
            </p:nvSpPr>
            <p:spPr>
              <a:xfrm>
                <a:off x="5524215" y="397129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=19.93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7=1.92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=0.0036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7" name="文本框 21"/>
              <p:cNvSpPr txBox="1"/>
              <p:nvPr/>
            </p:nvSpPr>
            <p:spPr>
              <a:xfrm>
                <a:off x="6168037" y="269068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=20.70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5=1.92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=0.0002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8" name="文本框 21"/>
              <p:cNvSpPr txBox="1"/>
              <p:nvPr/>
            </p:nvSpPr>
            <p:spPr>
              <a:xfrm>
                <a:off x="6753589" y="289874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=19.37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5=1.92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=0.0038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79" name="文本框 21"/>
              <p:cNvSpPr txBox="1"/>
              <p:nvPr/>
            </p:nvSpPr>
            <p:spPr>
              <a:xfrm>
                <a:off x="7342189" y="288166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=20.09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=0.0032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  <p:sp>
            <p:nvSpPr>
              <p:cNvPr id="280" name="文本框 21"/>
              <p:cNvSpPr txBox="1"/>
              <p:nvPr/>
            </p:nvSpPr>
            <p:spPr>
              <a:xfrm>
                <a:off x="7973056" y="80521"/>
                <a:ext cx="465939" cy="40678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altLang="zh-CN" sz="1400" b="1" dirty="0"/>
                  <a:t>μ </a:t>
                </a:r>
                <a:r>
                  <a:rPr lang="en-US" altLang="zh-CN" sz="1400" b="1" dirty="0" smtClean="0"/>
                  <a:t>=20.70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5=1.92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8=1.56</a:t>
                </a:r>
              </a:p>
              <a:p>
                <a:r>
                  <a:rPr lang="en-US" altLang="zh-CN" sz="1400" b="1" i="1" kern="100" dirty="0">
                    <a:latin typeface="Times New Roman" panose="02020603050405020304" pitchFamily="18" charset="0"/>
                  </a:rPr>
                  <a:t>a</a:t>
                </a:r>
                <a:r>
                  <a:rPr lang="en-US" altLang="zh-CN" sz="1400" b="1" dirty="0" smtClean="0"/>
                  <a:t>10=1.42</a:t>
                </a:r>
              </a:p>
              <a:p>
                <a:r>
                  <a:rPr lang="en-US" altLang="zh-CN" sz="1400" b="1" i="1" dirty="0" smtClean="0"/>
                  <a:t>P</a:t>
                </a:r>
                <a:r>
                  <a:rPr lang="en-US" altLang="zh-CN" sz="1400" b="1" dirty="0" smtClean="0"/>
                  <a:t>=3.62E-05</a:t>
                </a:r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en-US" altLang="zh-CN" sz="1400" b="1" dirty="0" smtClean="0"/>
              </a:p>
              <a:p>
                <a:endParaRPr lang="zh-CN" altLang="en-US" sz="1400" b="1" dirty="0"/>
              </a:p>
            </p:txBody>
          </p:sp>
        </p:grpSp>
        <p:sp>
          <p:nvSpPr>
            <p:cNvPr id="300" name="文本框 299"/>
            <p:cNvSpPr txBox="1"/>
            <p:nvPr/>
          </p:nvSpPr>
          <p:spPr>
            <a:xfrm>
              <a:off x="-1478749" y="10226507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5261473" y="6122648"/>
            <a:ext cx="1654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5 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44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20215" y="-2525231"/>
            <a:ext cx="10293440" cy="9286873"/>
            <a:chOff x="720215" y="-2525231"/>
            <a:chExt cx="10293440" cy="9286873"/>
          </a:xfrm>
        </p:grpSpPr>
        <p:grpSp>
          <p:nvGrpSpPr>
            <p:cNvPr id="155" name="组合 154"/>
            <p:cNvGrpSpPr/>
            <p:nvPr/>
          </p:nvGrpSpPr>
          <p:grpSpPr>
            <a:xfrm>
              <a:off x="720215" y="102753"/>
              <a:ext cx="10293440" cy="6658889"/>
              <a:chOff x="720215" y="102753"/>
              <a:chExt cx="10293440" cy="6658889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988024" y="102753"/>
                <a:ext cx="9219600" cy="2198135"/>
                <a:chOff x="175224" y="1410853"/>
                <a:chExt cx="9219600" cy="2198135"/>
              </a:xfrm>
            </p:grpSpPr>
            <p:sp>
              <p:nvSpPr>
                <p:cNvPr id="3" name="文本框 2"/>
                <p:cNvSpPr txBox="1"/>
                <p:nvPr/>
              </p:nvSpPr>
              <p:spPr>
                <a:xfrm>
                  <a:off x="465822" y="1517033"/>
                  <a:ext cx="12426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andidate 6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43662" t="17579" r="33347" b="10883"/>
                <a:stretch/>
              </p:blipFill>
              <p:spPr>
                <a:xfrm>
                  <a:off x="3004185" y="2096404"/>
                  <a:ext cx="1905000" cy="1035590"/>
                </a:xfrm>
                <a:prstGeom prst="rect">
                  <a:avLst/>
                </a:prstGeom>
              </p:spPr>
            </p:pic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8655" t="16287" r="38596" b="3480"/>
                <a:stretch/>
              </p:blipFill>
              <p:spPr>
                <a:xfrm>
                  <a:off x="5035818" y="2089319"/>
                  <a:ext cx="1845897" cy="1023937"/>
                </a:xfrm>
                <a:prstGeom prst="rect">
                  <a:avLst/>
                </a:prstGeom>
              </p:spPr>
            </p:pic>
            <p:grpSp>
              <p:nvGrpSpPr>
                <p:cNvPr id="6" name="组合 5"/>
                <p:cNvGrpSpPr/>
                <p:nvPr/>
              </p:nvGrpSpPr>
              <p:grpSpPr>
                <a:xfrm>
                  <a:off x="1804915" y="1616577"/>
                  <a:ext cx="7589909" cy="171775"/>
                  <a:chOff x="2462140" y="4373569"/>
                  <a:chExt cx="7589909" cy="171775"/>
                </a:xfrm>
              </p:grpSpPr>
              <p:sp>
                <p:nvSpPr>
                  <p:cNvPr id="49" name="矩形 48"/>
                  <p:cNvSpPr/>
                  <p:nvPr/>
                </p:nvSpPr>
                <p:spPr>
                  <a:xfrm>
                    <a:off x="7083004" y="4373569"/>
                    <a:ext cx="217909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0" name="矩形 49"/>
                  <p:cNvSpPr/>
                  <p:nvPr/>
                </p:nvSpPr>
                <p:spPr>
                  <a:xfrm>
                    <a:off x="8297442" y="4373569"/>
                    <a:ext cx="189334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>
                    <a:off x="8773692" y="4373569"/>
                    <a:ext cx="189334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2" name="矩形 51"/>
                  <p:cNvSpPr/>
                  <p:nvPr/>
                </p:nvSpPr>
                <p:spPr>
                  <a:xfrm>
                    <a:off x="7552961" y="4373569"/>
                    <a:ext cx="400682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3" name="矩形 52"/>
                  <p:cNvSpPr/>
                  <p:nvPr/>
                </p:nvSpPr>
                <p:spPr>
                  <a:xfrm>
                    <a:off x="5943600" y="4373569"/>
                    <a:ext cx="795605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4" name="矩形 53"/>
                  <p:cNvSpPr/>
                  <p:nvPr/>
                </p:nvSpPr>
                <p:spPr>
                  <a:xfrm>
                    <a:off x="2749056" y="4374104"/>
                    <a:ext cx="3010394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5" name="矩形 54"/>
                  <p:cNvSpPr/>
                  <p:nvPr/>
                </p:nvSpPr>
                <p:spPr>
                  <a:xfrm>
                    <a:off x="2462140" y="4374104"/>
                    <a:ext cx="286916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6" name="矩形 55"/>
                  <p:cNvSpPr/>
                  <p:nvPr/>
                </p:nvSpPr>
                <p:spPr>
                  <a:xfrm>
                    <a:off x="5755442" y="4374104"/>
                    <a:ext cx="192166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7" name="矩形 56"/>
                  <p:cNvSpPr/>
                  <p:nvPr/>
                </p:nvSpPr>
                <p:spPr>
                  <a:xfrm>
                    <a:off x="6739204" y="4373569"/>
                    <a:ext cx="343799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8" name="矩形 57"/>
                  <p:cNvSpPr/>
                  <p:nvPr/>
                </p:nvSpPr>
                <p:spPr>
                  <a:xfrm>
                    <a:off x="7301514" y="4373569"/>
                    <a:ext cx="251447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9" name="矩形 58"/>
                  <p:cNvSpPr/>
                  <p:nvPr/>
                </p:nvSpPr>
                <p:spPr>
                  <a:xfrm>
                    <a:off x="7941472" y="4373569"/>
                    <a:ext cx="355970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0" name="矩形 59"/>
                  <p:cNvSpPr/>
                  <p:nvPr/>
                </p:nvSpPr>
                <p:spPr>
                  <a:xfrm>
                    <a:off x="8489450" y="4373569"/>
                    <a:ext cx="284241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1" name="矩形 60"/>
                  <p:cNvSpPr/>
                  <p:nvPr/>
                </p:nvSpPr>
                <p:spPr>
                  <a:xfrm>
                    <a:off x="8963026" y="4373569"/>
                    <a:ext cx="1089023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8" name="下箭头 7"/>
                <p:cNvSpPr/>
                <p:nvPr/>
              </p:nvSpPr>
              <p:spPr>
                <a:xfrm>
                  <a:off x="3779637" y="1810123"/>
                  <a:ext cx="45719" cy="24165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下箭头 8"/>
                <p:cNvSpPr/>
                <p:nvPr/>
              </p:nvSpPr>
              <p:spPr>
                <a:xfrm>
                  <a:off x="5661777" y="1817743"/>
                  <a:ext cx="45719" cy="24165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8590083" y="1581562"/>
                  <a:ext cx="527709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</a:t>
                  </a:r>
                  <a:r>
                    <a:rPr lang="en-US" altLang="zh-C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UTR</a:t>
                  </a:r>
                  <a:endParaRPr lang="zh-CN" altLang="en-US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1722558" y="1606962"/>
                  <a:ext cx="4860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zh-CN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 UTR</a:t>
                  </a:r>
                  <a:endPara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2000350" y="1410853"/>
                  <a:ext cx="4491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ATG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402" t="15966" r="46032" b="16937"/>
                <a:stretch/>
              </p:blipFill>
              <p:spPr>
                <a:xfrm>
                  <a:off x="1409700" y="2081864"/>
                  <a:ext cx="1152645" cy="1009650"/>
                </a:xfrm>
                <a:prstGeom prst="rect">
                  <a:avLst/>
                </a:prstGeom>
              </p:spPr>
            </p:pic>
            <p:sp>
              <p:nvSpPr>
                <p:cNvPr id="15" name="下箭头 14"/>
                <p:cNvSpPr/>
                <p:nvPr/>
              </p:nvSpPr>
              <p:spPr>
                <a:xfrm>
                  <a:off x="1966077" y="1808218"/>
                  <a:ext cx="45719" cy="24165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下箭头 16"/>
                <p:cNvSpPr/>
                <p:nvPr/>
              </p:nvSpPr>
              <p:spPr>
                <a:xfrm>
                  <a:off x="8395452" y="1808218"/>
                  <a:ext cx="45719" cy="24165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47661" t="35653" r="32363" b="11339"/>
                <a:stretch/>
              </p:blipFill>
              <p:spPr>
                <a:xfrm>
                  <a:off x="7611641" y="2081864"/>
                  <a:ext cx="1409700" cy="1009650"/>
                </a:xfrm>
                <a:prstGeom prst="rect">
                  <a:avLst/>
                </a:prstGeom>
              </p:spPr>
            </p:pic>
            <p:sp>
              <p:nvSpPr>
                <p:cNvPr id="20" name="文本框 19"/>
                <p:cNvSpPr txBox="1"/>
                <p:nvPr/>
              </p:nvSpPr>
              <p:spPr>
                <a:xfrm>
                  <a:off x="222250" y="1962150"/>
                  <a:ext cx="112723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candidate 6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175224" y="2224791"/>
                  <a:ext cx="115448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Nipponbare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矩形 21"/>
                <p:cNvSpPr/>
                <p:nvPr/>
              </p:nvSpPr>
              <p:spPr>
                <a:xfrm>
                  <a:off x="1000724" y="2169030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1010249" y="2626230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661634" y="2693421"/>
                  <a:ext cx="6174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</a:t>
                  </a:r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749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8135270" y="3148593"/>
                  <a:ext cx="670771" cy="276999"/>
                  <a:chOff x="8135270" y="3148593"/>
                  <a:chExt cx="670771" cy="276999"/>
                </a:xfrm>
              </p:grpSpPr>
              <p:sp>
                <p:nvSpPr>
                  <p:cNvPr id="45" name="文本框 44"/>
                  <p:cNvSpPr txBox="1"/>
                  <p:nvPr/>
                </p:nvSpPr>
                <p:spPr>
                  <a:xfrm>
                    <a:off x="8135270" y="3148593"/>
                    <a:ext cx="670771" cy="276999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       G</a:t>
                    </a:r>
                  </a:p>
                </p:txBody>
              </p:sp>
              <p:grpSp>
                <p:nvGrpSpPr>
                  <p:cNvPr id="46" name="组合 45"/>
                  <p:cNvGrpSpPr/>
                  <p:nvPr/>
                </p:nvGrpSpPr>
                <p:grpSpPr>
                  <a:xfrm>
                    <a:off x="8349740" y="3242407"/>
                    <a:ext cx="196208" cy="89647"/>
                    <a:chOff x="8362440" y="3242407"/>
                    <a:chExt cx="196208" cy="89647"/>
                  </a:xfrm>
                </p:grpSpPr>
                <p:sp>
                  <p:nvSpPr>
                    <p:cNvPr id="47" name="等腰三角形 46"/>
                    <p:cNvSpPr/>
                    <p:nvPr/>
                  </p:nvSpPr>
                  <p:spPr>
                    <a:xfrm rot="5400000">
                      <a:off x="8459147" y="3232553"/>
                      <a:ext cx="89647" cy="109355"/>
                    </a:xfrm>
                    <a:prstGeom prst="triangl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cxnSp>
                  <p:nvCxnSpPr>
                    <p:cNvPr id="48" name="直接连接符 47"/>
                    <p:cNvCxnSpPr/>
                    <p:nvPr/>
                  </p:nvCxnSpPr>
                  <p:spPr>
                    <a:xfrm rot="5400000">
                      <a:off x="8401893" y="3249456"/>
                      <a:ext cx="0" cy="78905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5224430" y="3128273"/>
                  <a:ext cx="1048948" cy="461665"/>
                  <a:chOff x="5370480" y="3140973"/>
                  <a:chExt cx="1048948" cy="461665"/>
                </a:xfrm>
              </p:grpSpPr>
              <p:sp>
                <p:nvSpPr>
                  <p:cNvPr id="39" name="文本框 38"/>
                  <p:cNvSpPr txBox="1"/>
                  <p:nvPr/>
                </p:nvSpPr>
                <p:spPr>
                  <a:xfrm>
                    <a:off x="5370480" y="3140973"/>
                    <a:ext cx="1048948" cy="461665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C        A</a:t>
                    </a:r>
                  </a:p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Ala       </a:t>
                    </a:r>
                    <a:r>
                      <a:rPr lang="en-US" altLang="zh-CN" sz="12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Glu</a:t>
                    </a:r>
                    <a:endPara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40" name="组合 39"/>
                  <p:cNvGrpSpPr/>
                  <p:nvPr/>
                </p:nvGrpSpPr>
                <p:grpSpPr>
                  <a:xfrm>
                    <a:off x="5701449" y="3234787"/>
                    <a:ext cx="237251" cy="89647"/>
                    <a:chOff x="8396472" y="3242407"/>
                    <a:chExt cx="181620" cy="89647"/>
                  </a:xfrm>
                </p:grpSpPr>
                <p:sp>
                  <p:nvSpPr>
                    <p:cNvPr id="43" name="等腰三角形 42"/>
                    <p:cNvSpPr/>
                    <p:nvPr/>
                  </p:nvSpPr>
                  <p:spPr>
                    <a:xfrm rot="5400000">
                      <a:off x="8478591" y="3232553"/>
                      <a:ext cx="89647" cy="109355"/>
                    </a:xfrm>
                    <a:prstGeom prst="triangl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cxnSp>
                  <p:nvCxnSpPr>
                    <p:cNvPr id="44" name="直接连接符 43"/>
                    <p:cNvCxnSpPr/>
                    <p:nvPr/>
                  </p:nvCxnSpPr>
                  <p:spPr>
                    <a:xfrm rot="5400000">
                      <a:off x="8435925" y="3249456"/>
                      <a:ext cx="0" cy="78905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1" name="等腰三角形 40"/>
                  <p:cNvSpPr/>
                  <p:nvPr/>
                </p:nvSpPr>
                <p:spPr>
                  <a:xfrm rot="5400000">
                    <a:off x="5832164" y="3415738"/>
                    <a:ext cx="89647" cy="109355"/>
                  </a:xfrm>
                  <a:prstGeom prst="triangl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  <p:cxnSp>
                <p:nvCxnSpPr>
                  <p:cNvPr id="42" name="直接连接符 41"/>
                  <p:cNvCxnSpPr/>
                  <p:nvPr/>
                </p:nvCxnSpPr>
                <p:spPr>
                  <a:xfrm rot="5400000">
                    <a:off x="5759331" y="3420252"/>
                    <a:ext cx="0" cy="10307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3363880" y="3147323"/>
                  <a:ext cx="1048948" cy="461665"/>
                  <a:chOff x="5376830" y="3140973"/>
                  <a:chExt cx="1048948" cy="461665"/>
                </a:xfrm>
              </p:grpSpPr>
              <p:sp>
                <p:nvSpPr>
                  <p:cNvPr id="33" name="文本框 32"/>
                  <p:cNvSpPr txBox="1"/>
                  <p:nvPr/>
                </p:nvSpPr>
                <p:spPr>
                  <a:xfrm>
                    <a:off x="5376830" y="3140973"/>
                    <a:ext cx="1048948" cy="461665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G        A</a:t>
                    </a:r>
                  </a:p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Ala       </a:t>
                    </a:r>
                    <a:r>
                      <a:rPr lang="en-US" altLang="zh-CN" sz="12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</a:t>
                    </a:r>
                    <a:endPara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34" name="组合 33"/>
                  <p:cNvGrpSpPr/>
                  <p:nvPr/>
                </p:nvGrpSpPr>
                <p:grpSpPr>
                  <a:xfrm>
                    <a:off x="5701449" y="3234787"/>
                    <a:ext cx="237251" cy="89647"/>
                    <a:chOff x="8396472" y="3242407"/>
                    <a:chExt cx="181620" cy="89647"/>
                  </a:xfrm>
                </p:grpSpPr>
                <p:sp>
                  <p:nvSpPr>
                    <p:cNvPr id="37" name="等腰三角形 36"/>
                    <p:cNvSpPr/>
                    <p:nvPr/>
                  </p:nvSpPr>
                  <p:spPr>
                    <a:xfrm rot="5400000">
                      <a:off x="8478591" y="3232553"/>
                      <a:ext cx="89647" cy="109355"/>
                    </a:xfrm>
                    <a:prstGeom prst="triangl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cxnSp>
                  <p:nvCxnSpPr>
                    <p:cNvPr id="38" name="直接连接符 37"/>
                    <p:cNvCxnSpPr/>
                    <p:nvPr/>
                  </p:nvCxnSpPr>
                  <p:spPr>
                    <a:xfrm rot="5400000">
                      <a:off x="8435925" y="3249456"/>
                      <a:ext cx="0" cy="78905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5" name="等腰三角形 34"/>
                  <p:cNvSpPr/>
                  <p:nvPr/>
                </p:nvSpPr>
                <p:spPr>
                  <a:xfrm rot="5400000">
                    <a:off x="5832164" y="3415738"/>
                    <a:ext cx="89647" cy="109355"/>
                  </a:xfrm>
                  <a:prstGeom prst="triangl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  <p:cxnSp>
                <p:nvCxnSpPr>
                  <p:cNvPr id="36" name="直接连接符 35"/>
                  <p:cNvCxnSpPr/>
                  <p:nvPr/>
                </p:nvCxnSpPr>
                <p:spPr>
                  <a:xfrm rot="5400000">
                    <a:off x="5759331" y="3420252"/>
                    <a:ext cx="0" cy="10307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" name="组合 27"/>
                <p:cNvGrpSpPr/>
                <p:nvPr/>
              </p:nvGrpSpPr>
              <p:grpSpPr>
                <a:xfrm>
                  <a:off x="1650650" y="3118113"/>
                  <a:ext cx="670771" cy="276999"/>
                  <a:chOff x="8135270" y="3148593"/>
                  <a:chExt cx="670771" cy="276999"/>
                </a:xfrm>
              </p:grpSpPr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8135270" y="3148593"/>
                    <a:ext cx="670771" cy="276999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       </a:t>
                    </a:r>
                    <a:r>
                      <a:rPr lang="en-US" altLang="zh-C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30" name="组合 29"/>
                  <p:cNvGrpSpPr/>
                  <p:nvPr/>
                </p:nvGrpSpPr>
                <p:grpSpPr>
                  <a:xfrm>
                    <a:off x="8349740" y="3242407"/>
                    <a:ext cx="196208" cy="89647"/>
                    <a:chOff x="8362440" y="3242407"/>
                    <a:chExt cx="196208" cy="89647"/>
                  </a:xfrm>
                </p:grpSpPr>
                <p:sp>
                  <p:nvSpPr>
                    <p:cNvPr id="31" name="等腰三角形 30"/>
                    <p:cNvSpPr/>
                    <p:nvPr/>
                  </p:nvSpPr>
                  <p:spPr>
                    <a:xfrm rot="5400000">
                      <a:off x="8459147" y="3232553"/>
                      <a:ext cx="89647" cy="109355"/>
                    </a:xfrm>
                    <a:prstGeom prst="triangl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cxnSp>
                  <p:nvCxnSpPr>
                    <p:cNvPr id="32" name="直接连接符 31"/>
                    <p:cNvCxnSpPr/>
                    <p:nvPr/>
                  </p:nvCxnSpPr>
                  <p:spPr>
                    <a:xfrm rot="5400000">
                      <a:off x="8401893" y="3249456"/>
                      <a:ext cx="0" cy="78905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2" name="组合 61"/>
              <p:cNvGrpSpPr/>
              <p:nvPr/>
            </p:nvGrpSpPr>
            <p:grpSpPr>
              <a:xfrm>
                <a:off x="1219200" y="2192238"/>
                <a:ext cx="9794455" cy="2225117"/>
                <a:chOff x="1041400" y="1140978"/>
                <a:chExt cx="9794455" cy="2225117"/>
              </a:xfrm>
            </p:grpSpPr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9726" t="33858" r="21681" b="29844"/>
                <a:stretch/>
              </p:blipFill>
              <p:spPr>
                <a:xfrm>
                  <a:off x="8906510" y="1849120"/>
                  <a:ext cx="1821796" cy="1019810"/>
                </a:xfrm>
                <a:prstGeom prst="rect">
                  <a:avLst/>
                </a:prstGeom>
              </p:spPr>
            </p:pic>
            <p:grpSp>
              <p:nvGrpSpPr>
                <p:cNvPr id="64" name="组合 63"/>
                <p:cNvGrpSpPr/>
                <p:nvPr/>
              </p:nvGrpSpPr>
              <p:grpSpPr>
                <a:xfrm>
                  <a:off x="2173622" y="1364430"/>
                  <a:ext cx="7958102" cy="174101"/>
                  <a:chOff x="2345567" y="3351928"/>
                  <a:chExt cx="7958102" cy="174101"/>
                </a:xfrm>
              </p:grpSpPr>
              <p:sp>
                <p:nvSpPr>
                  <p:cNvPr id="96" name="矩形 95"/>
                  <p:cNvSpPr/>
                  <p:nvPr/>
                </p:nvSpPr>
                <p:spPr>
                  <a:xfrm>
                    <a:off x="2479675" y="3352845"/>
                    <a:ext cx="390525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97" name="矩形 96"/>
                  <p:cNvSpPr/>
                  <p:nvPr/>
                </p:nvSpPr>
                <p:spPr>
                  <a:xfrm>
                    <a:off x="2867760" y="3353514"/>
                    <a:ext cx="1342289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" name="矩形 97"/>
                  <p:cNvSpPr/>
                  <p:nvPr/>
                </p:nvSpPr>
                <p:spPr>
                  <a:xfrm>
                    <a:off x="2345567" y="3354789"/>
                    <a:ext cx="144466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" name="矩形 98"/>
                  <p:cNvSpPr/>
                  <p:nvPr/>
                </p:nvSpPr>
                <p:spPr>
                  <a:xfrm>
                    <a:off x="4208463" y="3352839"/>
                    <a:ext cx="558800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0" name="矩形 99"/>
                  <p:cNvSpPr/>
                  <p:nvPr/>
                </p:nvSpPr>
                <p:spPr>
                  <a:xfrm>
                    <a:off x="4764845" y="3351928"/>
                    <a:ext cx="140530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1" name="矩形 100"/>
                  <p:cNvSpPr/>
                  <p:nvPr/>
                </p:nvSpPr>
                <p:spPr>
                  <a:xfrm>
                    <a:off x="4901371" y="3351928"/>
                    <a:ext cx="184979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2" name="矩形 101"/>
                  <p:cNvSpPr/>
                  <p:nvPr/>
                </p:nvSpPr>
                <p:spPr>
                  <a:xfrm>
                    <a:off x="5086350" y="3351928"/>
                    <a:ext cx="140530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" name="矩形 102"/>
                  <p:cNvSpPr/>
                  <p:nvPr/>
                </p:nvSpPr>
                <p:spPr>
                  <a:xfrm>
                    <a:off x="5221949" y="3351928"/>
                    <a:ext cx="66331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4" name="矩形 103"/>
                  <p:cNvSpPr/>
                  <p:nvPr/>
                </p:nvSpPr>
                <p:spPr>
                  <a:xfrm>
                    <a:off x="5295900" y="3351928"/>
                    <a:ext cx="252412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" name="矩形 104"/>
                  <p:cNvSpPr/>
                  <p:nvPr/>
                </p:nvSpPr>
                <p:spPr>
                  <a:xfrm>
                    <a:off x="5548312" y="3351928"/>
                    <a:ext cx="219076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6" name="矩形 105"/>
                  <p:cNvSpPr/>
                  <p:nvPr/>
                </p:nvSpPr>
                <p:spPr>
                  <a:xfrm>
                    <a:off x="5767387" y="3351928"/>
                    <a:ext cx="540543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7" name="矩形 106"/>
                  <p:cNvSpPr/>
                  <p:nvPr/>
                </p:nvSpPr>
                <p:spPr>
                  <a:xfrm>
                    <a:off x="6307930" y="3351928"/>
                    <a:ext cx="216695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8" name="矩形 107"/>
                  <p:cNvSpPr/>
                  <p:nvPr/>
                </p:nvSpPr>
                <p:spPr>
                  <a:xfrm>
                    <a:off x="6524626" y="3351928"/>
                    <a:ext cx="166688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9" name="矩形 108"/>
                  <p:cNvSpPr/>
                  <p:nvPr/>
                </p:nvSpPr>
                <p:spPr>
                  <a:xfrm>
                    <a:off x="6691673" y="3351928"/>
                    <a:ext cx="199666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10" name="矩形 109"/>
                  <p:cNvSpPr/>
                  <p:nvPr/>
                </p:nvSpPr>
                <p:spPr>
                  <a:xfrm>
                    <a:off x="6891339" y="3351928"/>
                    <a:ext cx="130967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" name="矩形 110"/>
                  <p:cNvSpPr/>
                  <p:nvPr/>
                </p:nvSpPr>
                <p:spPr>
                  <a:xfrm>
                    <a:off x="7022306" y="3351928"/>
                    <a:ext cx="104775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12" name="矩形 111"/>
                  <p:cNvSpPr/>
                  <p:nvPr/>
                </p:nvSpPr>
                <p:spPr>
                  <a:xfrm>
                    <a:off x="7127081" y="3351928"/>
                    <a:ext cx="330994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3" name="矩形 112"/>
                  <p:cNvSpPr/>
                  <p:nvPr/>
                </p:nvSpPr>
                <p:spPr>
                  <a:xfrm>
                    <a:off x="7458075" y="3351928"/>
                    <a:ext cx="147638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14" name="矩形 113"/>
                  <p:cNvSpPr/>
                  <p:nvPr/>
                </p:nvSpPr>
                <p:spPr>
                  <a:xfrm>
                    <a:off x="7605712" y="3351928"/>
                    <a:ext cx="1640681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5" name="矩形 114"/>
                  <p:cNvSpPr/>
                  <p:nvPr/>
                </p:nvSpPr>
                <p:spPr>
                  <a:xfrm>
                    <a:off x="9246393" y="3351928"/>
                    <a:ext cx="280988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16" name="矩形 115"/>
                  <p:cNvSpPr/>
                  <p:nvPr/>
                </p:nvSpPr>
                <p:spPr>
                  <a:xfrm>
                    <a:off x="9527381" y="3351928"/>
                    <a:ext cx="226219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7" name="矩形 116"/>
                  <p:cNvSpPr/>
                  <p:nvPr/>
                </p:nvSpPr>
                <p:spPr>
                  <a:xfrm>
                    <a:off x="9753600" y="3351928"/>
                    <a:ext cx="102394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18" name="矩形 117"/>
                  <p:cNvSpPr/>
                  <p:nvPr/>
                </p:nvSpPr>
                <p:spPr>
                  <a:xfrm>
                    <a:off x="9855994" y="3351928"/>
                    <a:ext cx="447675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5" name="下箭头 64"/>
                <p:cNvSpPr/>
                <p:nvPr/>
              </p:nvSpPr>
              <p:spPr>
                <a:xfrm rot="2940000">
                  <a:off x="9427299" y="1542729"/>
                  <a:ext cx="61422" cy="314915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下箭头 65"/>
                <p:cNvSpPr/>
                <p:nvPr/>
              </p:nvSpPr>
              <p:spPr>
                <a:xfrm rot="18000000">
                  <a:off x="9824939" y="1502790"/>
                  <a:ext cx="77149" cy="400901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1960683" y="1352962"/>
                  <a:ext cx="4860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zh-CN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 UTR</a:t>
                  </a:r>
                  <a:endPara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文本框 69"/>
                <p:cNvSpPr txBox="1"/>
                <p:nvPr/>
              </p:nvSpPr>
              <p:spPr>
                <a:xfrm>
                  <a:off x="9631483" y="1340262"/>
                  <a:ext cx="527709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</a:t>
                  </a:r>
                  <a:r>
                    <a:rPr lang="en-US" altLang="zh-CN" sz="9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UTR</a:t>
                  </a:r>
                  <a:endParaRPr lang="zh-CN" altLang="en-US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2244825" y="1140978"/>
                  <a:ext cx="461986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5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ATG</a:t>
                  </a:r>
                  <a:endParaRPr lang="zh-CN" alt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72" name="组合 71"/>
                <p:cNvGrpSpPr/>
                <p:nvPr/>
              </p:nvGrpSpPr>
              <p:grpSpPr>
                <a:xfrm>
                  <a:off x="8718540" y="2904430"/>
                  <a:ext cx="1048948" cy="461665"/>
                  <a:chOff x="6049930" y="3128273"/>
                  <a:chExt cx="1048948" cy="461665"/>
                </a:xfrm>
              </p:grpSpPr>
              <p:sp>
                <p:nvSpPr>
                  <p:cNvPr id="89" name="文本框 88"/>
                  <p:cNvSpPr txBox="1"/>
                  <p:nvPr/>
                </p:nvSpPr>
                <p:spPr>
                  <a:xfrm>
                    <a:off x="6049930" y="3128273"/>
                    <a:ext cx="1048948" cy="461665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C         A</a:t>
                    </a:r>
                  </a:p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</a:t>
                    </a:r>
                    <a:r>
                      <a:rPr lang="en-US" altLang="zh-CN" sz="12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Leu</a:t>
                    </a:r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  Ile</a:t>
                    </a:r>
                  </a:p>
                </p:txBody>
              </p:sp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6483108" y="3211279"/>
                    <a:ext cx="214965" cy="89647"/>
                    <a:chOff x="6483108" y="3211279"/>
                    <a:chExt cx="214965" cy="89647"/>
                  </a:xfrm>
                </p:grpSpPr>
                <p:sp>
                  <p:nvSpPr>
                    <p:cNvPr id="94" name="等腰三角形 93"/>
                    <p:cNvSpPr/>
                    <p:nvPr/>
                  </p:nvSpPr>
                  <p:spPr>
                    <a:xfrm rot="5400000">
                      <a:off x="6598572" y="3201425"/>
                      <a:ext cx="89647" cy="109355"/>
                    </a:xfrm>
                    <a:prstGeom prst="triangl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CN" sz="1200" dirty="0" smtClean="0"/>
                        <a:t>   </a:t>
                      </a:r>
                      <a:endParaRPr lang="zh-CN" altLang="en-US" sz="1200" dirty="0"/>
                    </a:p>
                  </p:txBody>
                </p:sp>
                <p:cxnSp>
                  <p:nvCxnSpPr>
                    <p:cNvPr id="95" name="直接连接符 94"/>
                    <p:cNvCxnSpPr/>
                    <p:nvPr/>
                  </p:nvCxnSpPr>
                  <p:spPr>
                    <a:xfrm rot="5400000">
                      <a:off x="6534645" y="3203082"/>
                      <a:ext cx="0" cy="103074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6492660" y="3406542"/>
                    <a:ext cx="212435" cy="89647"/>
                    <a:chOff x="6492660" y="3216042"/>
                    <a:chExt cx="212435" cy="89647"/>
                  </a:xfrm>
                </p:grpSpPr>
                <p:sp>
                  <p:nvSpPr>
                    <p:cNvPr id="92" name="等腰三角形 91"/>
                    <p:cNvSpPr/>
                    <p:nvPr/>
                  </p:nvSpPr>
                  <p:spPr>
                    <a:xfrm rot="5400000">
                      <a:off x="6605594" y="3206188"/>
                      <a:ext cx="89647" cy="109355"/>
                    </a:xfrm>
                    <a:prstGeom prst="triangl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CN" sz="1200" dirty="0" smtClean="0"/>
                        <a:t>   </a:t>
                      </a:r>
                      <a:endParaRPr lang="zh-CN" altLang="en-US" sz="1200" dirty="0"/>
                    </a:p>
                  </p:txBody>
                </p:sp>
                <p:cxnSp>
                  <p:nvCxnSpPr>
                    <p:cNvPr id="93" name="直接连接符 92"/>
                    <p:cNvCxnSpPr/>
                    <p:nvPr/>
                  </p:nvCxnSpPr>
                  <p:spPr>
                    <a:xfrm rot="5400000">
                      <a:off x="6544197" y="3210702"/>
                      <a:ext cx="0" cy="103074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73" name="组合 72"/>
                <p:cNvGrpSpPr/>
                <p:nvPr/>
              </p:nvGrpSpPr>
              <p:grpSpPr>
                <a:xfrm>
                  <a:off x="9786907" y="2899673"/>
                  <a:ext cx="1048948" cy="461665"/>
                  <a:chOff x="6049930" y="3128273"/>
                  <a:chExt cx="1048948" cy="461665"/>
                </a:xfrm>
                <a:noFill/>
              </p:grpSpPr>
              <p:sp>
                <p:nvSpPr>
                  <p:cNvPr id="82" name="文本框 81"/>
                  <p:cNvSpPr txBox="1"/>
                  <p:nvPr/>
                </p:nvSpPr>
                <p:spPr>
                  <a:xfrm>
                    <a:off x="6049930" y="3128273"/>
                    <a:ext cx="1048948" cy="461665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G       A</a:t>
                    </a:r>
                  </a:p>
                  <a:p>
                    <a:r>
                      <a:rPr lang="en-US" altLang="zh-CN" sz="12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Ser</a:t>
                    </a:r>
                    <a:r>
                      <a:rPr lang="en-US" altLang="zh-CN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   </a:t>
                    </a:r>
                    <a:r>
                      <a:rPr lang="en-US" altLang="zh-CN" sz="12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Asn</a:t>
                    </a:r>
                    <a:endPara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6393600" y="3216042"/>
                    <a:ext cx="204815" cy="89647"/>
                    <a:chOff x="6393600" y="3216042"/>
                    <a:chExt cx="204815" cy="89647"/>
                  </a:xfrm>
                  <a:grpFill/>
                </p:grpSpPr>
                <p:sp>
                  <p:nvSpPr>
                    <p:cNvPr id="87" name="等腰三角形 86"/>
                    <p:cNvSpPr/>
                    <p:nvPr/>
                  </p:nvSpPr>
                  <p:spPr>
                    <a:xfrm rot="5400000">
                      <a:off x="6498914" y="3206188"/>
                      <a:ext cx="89647" cy="109355"/>
                    </a:xfrm>
                    <a:prstGeom prst="triangl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CN" sz="1200" dirty="0" smtClean="0"/>
                        <a:t>   </a:t>
                      </a:r>
                      <a:endParaRPr lang="zh-CN" altLang="en-US" sz="1200" dirty="0"/>
                    </a:p>
                  </p:txBody>
                </p:sp>
                <p:cxnSp>
                  <p:nvCxnSpPr>
                    <p:cNvPr id="88" name="直接连接符 87"/>
                    <p:cNvCxnSpPr/>
                    <p:nvPr/>
                  </p:nvCxnSpPr>
                  <p:spPr>
                    <a:xfrm rot="5400000">
                      <a:off x="6445137" y="3210702"/>
                      <a:ext cx="0" cy="103074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4" name="组合 83"/>
                  <p:cNvGrpSpPr/>
                  <p:nvPr/>
                </p:nvGrpSpPr>
                <p:grpSpPr>
                  <a:xfrm>
                    <a:off x="6393600" y="3406542"/>
                    <a:ext cx="204815" cy="89647"/>
                    <a:chOff x="6393600" y="3216042"/>
                    <a:chExt cx="204815" cy="89647"/>
                  </a:xfrm>
                  <a:grpFill/>
                </p:grpSpPr>
                <p:sp>
                  <p:nvSpPr>
                    <p:cNvPr id="85" name="等腰三角形 84"/>
                    <p:cNvSpPr/>
                    <p:nvPr/>
                  </p:nvSpPr>
                  <p:spPr>
                    <a:xfrm rot="5400000">
                      <a:off x="6498914" y="3206188"/>
                      <a:ext cx="89647" cy="109355"/>
                    </a:xfrm>
                    <a:prstGeom prst="triangl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zh-CN" sz="1200" dirty="0" smtClean="0"/>
                        <a:t>   </a:t>
                      </a:r>
                      <a:endParaRPr lang="zh-CN" altLang="en-US" sz="1200" dirty="0"/>
                    </a:p>
                  </p:txBody>
                </p:sp>
                <p:cxnSp>
                  <p:nvCxnSpPr>
                    <p:cNvPr id="86" name="直接连接符 85"/>
                    <p:cNvCxnSpPr/>
                    <p:nvPr/>
                  </p:nvCxnSpPr>
                  <p:spPr>
                    <a:xfrm rot="5400000">
                      <a:off x="6445137" y="3210702"/>
                      <a:ext cx="0" cy="103074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4" name="等腰三角形 73"/>
                <p:cNvSpPr/>
                <p:nvPr/>
              </p:nvSpPr>
              <p:spPr>
                <a:xfrm rot="5400000">
                  <a:off x="10232382" y="2977582"/>
                  <a:ext cx="89647" cy="109355"/>
                </a:xfrm>
                <a:prstGeom prst="triangl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dirty="0" smtClean="0"/>
                    <a:t>   </a:t>
                  </a:r>
                  <a:endParaRPr lang="zh-CN" altLang="en-US" sz="1200" dirty="0"/>
                </a:p>
              </p:txBody>
            </p:sp>
            <p:sp>
              <p:nvSpPr>
                <p:cNvPr id="75" name="等腰三角形 74"/>
                <p:cNvSpPr/>
                <p:nvPr/>
              </p:nvSpPr>
              <p:spPr>
                <a:xfrm rot="5400000">
                  <a:off x="10238732" y="3168082"/>
                  <a:ext cx="89647" cy="109355"/>
                </a:xfrm>
                <a:prstGeom prst="triangl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dirty="0" smtClean="0"/>
                    <a:t>   </a:t>
                  </a:r>
                  <a:endParaRPr lang="zh-CN" altLang="en-US" sz="1200" dirty="0"/>
                </a:p>
              </p:txBody>
            </p:sp>
            <p:sp>
              <p:nvSpPr>
                <p:cNvPr id="76" name="文本框 75"/>
                <p:cNvSpPr txBox="1"/>
                <p:nvPr/>
              </p:nvSpPr>
              <p:spPr>
                <a:xfrm>
                  <a:off x="1041400" y="1279525"/>
                  <a:ext cx="94769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OsMPK9</a:t>
                  </a:r>
                  <a:endParaRPr lang="zh-CN" alt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文本框 76"/>
                <p:cNvSpPr txBox="1"/>
                <p:nvPr/>
              </p:nvSpPr>
              <p:spPr>
                <a:xfrm>
                  <a:off x="7861310" y="1760534"/>
                  <a:ext cx="94769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OsMPK9</a:t>
                  </a:r>
                  <a:endParaRPr lang="zh-CN" alt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文本框 77"/>
                <p:cNvSpPr txBox="1"/>
                <p:nvPr/>
              </p:nvSpPr>
              <p:spPr>
                <a:xfrm>
                  <a:off x="7635784" y="2023988"/>
                  <a:ext cx="115448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Nipponbare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9" name="文本框 78"/>
                <p:cNvSpPr txBox="1"/>
                <p:nvPr/>
              </p:nvSpPr>
              <p:spPr>
                <a:xfrm>
                  <a:off x="8158719" y="2495674"/>
                  <a:ext cx="6174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</a:t>
                  </a:r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749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0" name="矩形 79"/>
                <p:cNvSpPr/>
                <p:nvPr/>
              </p:nvSpPr>
              <p:spPr>
                <a:xfrm>
                  <a:off x="8482607" y="1967414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  <p:sp>
              <p:nvSpPr>
                <p:cNvPr id="81" name="矩形 80"/>
                <p:cNvSpPr/>
                <p:nvPr/>
              </p:nvSpPr>
              <p:spPr>
                <a:xfrm>
                  <a:off x="8492306" y="2404190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</p:grpSp>
          <p:grpSp>
            <p:nvGrpSpPr>
              <p:cNvPr id="119" name="组合 118"/>
              <p:cNvGrpSpPr/>
              <p:nvPr/>
            </p:nvGrpSpPr>
            <p:grpSpPr>
              <a:xfrm>
                <a:off x="1175816" y="4588907"/>
                <a:ext cx="5464065" cy="2172735"/>
                <a:chOff x="3730330" y="1709638"/>
                <a:chExt cx="5464065" cy="2172735"/>
              </a:xfrm>
            </p:grpSpPr>
            <p:grpSp>
              <p:nvGrpSpPr>
                <p:cNvPr id="120" name="组合 119"/>
                <p:cNvGrpSpPr/>
                <p:nvPr/>
              </p:nvGrpSpPr>
              <p:grpSpPr>
                <a:xfrm>
                  <a:off x="4757171" y="1891577"/>
                  <a:ext cx="4437224" cy="172720"/>
                  <a:chOff x="7062626" y="1794300"/>
                  <a:chExt cx="4437224" cy="172720"/>
                </a:xfrm>
              </p:grpSpPr>
              <p:sp>
                <p:nvSpPr>
                  <p:cNvPr id="140" name="矩形 139"/>
                  <p:cNvSpPr/>
                  <p:nvPr/>
                </p:nvSpPr>
                <p:spPr>
                  <a:xfrm>
                    <a:off x="7827800" y="1795780"/>
                    <a:ext cx="204950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1" name="矩形 140"/>
                  <p:cNvSpPr/>
                  <p:nvPr/>
                </p:nvSpPr>
                <p:spPr>
                  <a:xfrm>
                    <a:off x="8032751" y="1794300"/>
                    <a:ext cx="242094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2" name="矩形 141"/>
                  <p:cNvSpPr/>
                  <p:nvPr/>
                </p:nvSpPr>
                <p:spPr>
                  <a:xfrm>
                    <a:off x="8274845" y="1794300"/>
                    <a:ext cx="340518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3" name="矩形 142"/>
                  <p:cNvSpPr/>
                  <p:nvPr/>
                </p:nvSpPr>
                <p:spPr>
                  <a:xfrm>
                    <a:off x="8615363" y="1794300"/>
                    <a:ext cx="211931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4" name="矩形 143"/>
                  <p:cNvSpPr/>
                  <p:nvPr/>
                </p:nvSpPr>
                <p:spPr>
                  <a:xfrm>
                    <a:off x="8827294" y="1794300"/>
                    <a:ext cx="166687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5" name="矩形 144"/>
                  <p:cNvSpPr/>
                  <p:nvPr/>
                </p:nvSpPr>
                <p:spPr>
                  <a:xfrm>
                    <a:off x="8993981" y="1794300"/>
                    <a:ext cx="889794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6" name="矩形 145"/>
                  <p:cNvSpPr/>
                  <p:nvPr/>
                </p:nvSpPr>
                <p:spPr>
                  <a:xfrm>
                    <a:off x="9883775" y="1794300"/>
                    <a:ext cx="285750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7" name="矩形 146"/>
                  <p:cNvSpPr/>
                  <p:nvPr/>
                </p:nvSpPr>
                <p:spPr>
                  <a:xfrm>
                    <a:off x="10169525" y="1794300"/>
                    <a:ext cx="136525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8" name="矩形 147"/>
                  <p:cNvSpPr/>
                  <p:nvPr/>
                </p:nvSpPr>
                <p:spPr>
                  <a:xfrm>
                    <a:off x="10306049" y="1794300"/>
                    <a:ext cx="753269" cy="171240"/>
                  </a:xfrm>
                  <a:prstGeom prst="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9" name="矩形 148"/>
                  <p:cNvSpPr/>
                  <p:nvPr/>
                </p:nvSpPr>
                <p:spPr>
                  <a:xfrm>
                    <a:off x="11059318" y="1794300"/>
                    <a:ext cx="440532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0" name="矩形 149"/>
                  <p:cNvSpPr/>
                  <p:nvPr/>
                </p:nvSpPr>
                <p:spPr>
                  <a:xfrm>
                    <a:off x="7062626" y="1794300"/>
                    <a:ext cx="766119" cy="1712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pic>
              <p:nvPicPr>
                <p:cNvPr id="121" name="图片 120"/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33207" t="23805" r="47509" b="8134"/>
                <a:stretch/>
              </p:blipFill>
              <p:spPr>
                <a:xfrm>
                  <a:off x="5372886" y="2385059"/>
                  <a:ext cx="1533526" cy="998221"/>
                </a:xfrm>
                <a:prstGeom prst="rect">
                  <a:avLst/>
                </a:prstGeom>
              </p:spPr>
            </p:pic>
            <p:sp>
              <p:nvSpPr>
                <p:cNvPr id="122" name="下箭头 121"/>
                <p:cNvSpPr/>
                <p:nvPr/>
              </p:nvSpPr>
              <p:spPr>
                <a:xfrm>
                  <a:off x="6071352" y="2113018"/>
                  <a:ext cx="45719" cy="24165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文本框 123"/>
                <p:cNvSpPr txBox="1"/>
                <p:nvPr/>
              </p:nvSpPr>
              <p:spPr>
                <a:xfrm>
                  <a:off x="4880110" y="1869233"/>
                  <a:ext cx="4860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zh-CN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' UTR</a:t>
                  </a:r>
                  <a:endPara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5" name="文本框 124"/>
                <p:cNvSpPr txBox="1"/>
                <p:nvPr/>
              </p:nvSpPr>
              <p:spPr>
                <a:xfrm>
                  <a:off x="8704383" y="1883522"/>
                  <a:ext cx="48603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3' UTR</a:t>
                  </a:r>
                  <a:endParaRPr lang="zh-CN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6" name="文本框 125"/>
                <p:cNvSpPr txBox="1"/>
                <p:nvPr/>
              </p:nvSpPr>
              <p:spPr>
                <a:xfrm>
                  <a:off x="5435700" y="1709638"/>
                  <a:ext cx="4491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ATG</a:t>
                  </a:r>
                  <a:endParaRPr lang="zh-CN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7" name="文本框 126"/>
                <p:cNvSpPr txBox="1"/>
                <p:nvPr/>
              </p:nvSpPr>
              <p:spPr>
                <a:xfrm>
                  <a:off x="5662582" y="3420708"/>
                  <a:ext cx="1048948" cy="46166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G       C</a:t>
                  </a:r>
                </a:p>
                <a:p>
                  <a:r>
                    <a:rPr lang="en-US" altLang="zh-CN" sz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Arg</a:t>
                  </a:r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  </a:t>
                  </a:r>
                  <a:r>
                    <a:rPr lang="en-US" altLang="zh-CN" sz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Thr</a:t>
                  </a:r>
                  <a:endPara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28" name="组合 127"/>
                <p:cNvGrpSpPr/>
                <p:nvPr/>
              </p:nvGrpSpPr>
              <p:grpSpPr>
                <a:xfrm>
                  <a:off x="6009252" y="3510059"/>
                  <a:ext cx="215637" cy="89647"/>
                  <a:chOff x="9145368" y="4056159"/>
                  <a:chExt cx="215637" cy="89647"/>
                </a:xfrm>
              </p:grpSpPr>
              <p:cxnSp>
                <p:nvCxnSpPr>
                  <p:cNvPr id="138" name="直接连接符 137"/>
                  <p:cNvCxnSpPr/>
                  <p:nvPr/>
                </p:nvCxnSpPr>
                <p:spPr>
                  <a:xfrm rot="5400000">
                    <a:off x="9196905" y="4043199"/>
                    <a:ext cx="0" cy="10307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9" name="等腰三角形 138"/>
                  <p:cNvSpPr/>
                  <p:nvPr/>
                </p:nvSpPr>
                <p:spPr>
                  <a:xfrm rot="5400000">
                    <a:off x="9261504" y="4046305"/>
                    <a:ext cx="89647" cy="109355"/>
                  </a:xfrm>
                  <a:prstGeom prst="triangl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</p:grpSp>
            <p:grpSp>
              <p:nvGrpSpPr>
                <p:cNvPr id="129" name="组合 128"/>
                <p:cNvGrpSpPr/>
                <p:nvPr/>
              </p:nvGrpSpPr>
              <p:grpSpPr>
                <a:xfrm>
                  <a:off x="6011878" y="3705522"/>
                  <a:ext cx="215637" cy="89647"/>
                  <a:chOff x="9145368" y="4056159"/>
                  <a:chExt cx="215637" cy="89647"/>
                </a:xfrm>
              </p:grpSpPr>
              <p:cxnSp>
                <p:nvCxnSpPr>
                  <p:cNvPr id="136" name="直接连接符 135"/>
                  <p:cNvCxnSpPr/>
                  <p:nvPr/>
                </p:nvCxnSpPr>
                <p:spPr>
                  <a:xfrm rot="5400000">
                    <a:off x="9196905" y="4043199"/>
                    <a:ext cx="0" cy="10307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7" name="等腰三角形 136"/>
                  <p:cNvSpPr/>
                  <p:nvPr/>
                </p:nvSpPr>
                <p:spPr>
                  <a:xfrm rot="5400000">
                    <a:off x="9261504" y="4046305"/>
                    <a:ext cx="89647" cy="109355"/>
                  </a:xfrm>
                  <a:prstGeom prst="triangl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</p:grpSp>
            <p:sp>
              <p:nvSpPr>
                <p:cNvPr id="130" name="文本框 129"/>
                <p:cNvSpPr txBox="1"/>
                <p:nvPr/>
              </p:nvSpPr>
              <p:spPr>
                <a:xfrm>
                  <a:off x="3730330" y="1821837"/>
                  <a:ext cx="105028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OsMPK17</a:t>
                  </a:r>
                  <a:endParaRPr lang="zh-CN" alt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1" name="文本框 130"/>
                <p:cNvSpPr txBox="1"/>
                <p:nvPr/>
              </p:nvSpPr>
              <p:spPr>
                <a:xfrm>
                  <a:off x="4143284" y="2532323"/>
                  <a:ext cx="115448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Nipponbare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矩形 131"/>
                <p:cNvSpPr/>
                <p:nvPr/>
              </p:nvSpPr>
              <p:spPr>
                <a:xfrm>
                  <a:off x="4968056" y="2474375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  <p:sp>
              <p:nvSpPr>
                <p:cNvPr id="133" name="文本框 132"/>
                <p:cNvSpPr txBox="1"/>
                <p:nvPr/>
              </p:nvSpPr>
              <p:spPr>
                <a:xfrm>
                  <a:off x="4666219" y="3000834"/>
                  <a:ext cx="61747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</a:t>
                  </a:r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749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4" name="文本框 133"/>
                <p:cNvSpPr txBox="1"/>
                <p:nvPr/>
              </p:nvSpPr>
              <p:spPr>
                <a:xfrm>
                  <a:off x="4277718" y="2292685"/>
                  <a:ext cx="105028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OsMPK17</a:t>
                  </a:r>
                  <a:endParaRPr lang="zh-CN" alt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5" name="矩形 134"/>
                <p:cNvSpPr/>
                <p:nvPr/>
              </p:nvSpPr>
              <p:spPr>
                <a:xfrm>
                  <a:off x="4958531" y="2925225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</p:grpSp>
          <p:sp>
            <p:nvSpPr>
              <p:cNvPr id="152" name="文本框 151"/>
              <p:cNvSpPr txBox="1"/>
              <p:nvPr/>
            </p:nvSpPr>
            <p:spPr>
              <a:xfrm>
                <a:off x="720215" y="149145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782778" y="2295445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>
                <a:off x="806365" y="4677604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1432324" y="-2524017"/>
              <a:ext cx="8431505" cy="2072656"/>
              <a:chOff x="2117725" y="1813856"/>
              <a:chExt cx="4971438" cy="843415"/>
            </a:xfrm>
          </p:grpSpPr>
          <p:grpSp>
            <p:nvGrpSpPr>
              <p:cNvPr id="177" name="组合 176"/>
              <p:cNvGrpSpPr/>
              <p:nvPr/>
            </p:nvGrpSpPr>
            <p:grpSpPr>
              <a:xfrm>
                <a:off x="2117725" y="1813856"/>
                <a:ext cx="4971438" cy="843415"/>
                <a:chOff x="2898775" y="4252256"/>
                <a:chExt cx="4971438" cy="843415"/>
              </a:xfrm>
            </p:grpSpPr>
            <p:sp>
              <p:nvSpPr>
                <p:cNvPr id="181" name="矩形 180"/>
                <p:cNvSpPr/>
                <p:nvPr/>
              </p:nvSpPr>
              <p:spPr>
                <a:xfrm>
                  <a:off x="4051300" y="4665981"/>
                  <a:ext cx="3251200" cy="45719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2" name="文本框 181"/>
                <p:cNvSpPr txBox="1"/>
                <p:nvPr/>
              </p:nvSpPr>
              <p:spPr>
                <a:xfrm>
                  <a:off x="3179855" y="4572133"/>
                  <a:ext cx="407596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Chr.5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3" name="文本框 182"/>
                <p:cNvSpPr txBox="1"/>
                <p:nvPr/>
              </p:nvSpPr>
              <p:spPr>
                <a:xfrm>
                  <a:off x="4930543" y="4254134"/>
                  <a:ext cx="592812" cy="2630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RM3170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(15)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" name="文本框 183"/>
                <p:cNvSpPr txBox="1"/>
                <p:nvPr/>
              </p:nvSpPr>
              <p:spPr>
                <a:xfrm>
                  <a:off x="6444594" y="4254506"/>
                  <a:ext cx="555005" cy="2630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SSR1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(18)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85" name="直接连接符 184"/>
                <p:cNvCxnSpPr/>
                <p:nvPr/>
              </p:nvCxnSpPr>
              <p:spPr>
                <a:xfrm>
                  <a:off x="5213522" y="4503143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直接连接符 185"/>
                <p:cNvCxnSpPr/>
                <p:nvPr/>
              </p:nvCxnSpPr>
              <p:spPr>
                <a:xfrm>
                  <a:off x="6775622" y="4484093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7" name="文本框 186"/>
                <p:cNvSpPr txBox="1"/>
                <p:nvPr/>
              </p:nvSpPr>
              <p:spPr>
                <a:xfrm>
                  <a:off x="3009900" y="4252256"/>
                  <a:ext cx="993565" cy="2630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Markers</a:t>
                  </a:r>
                </a:p>
                <a:p>
                  <a:r>
                    <a:rPr lang="en-US" altLang="zh-CN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Recombinations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8" name="文本框 187"/>
                <p:cNvSpPr txBox="1"/>
                <p:nvPr/>
              </p:nvSpPr>
              <p:spPr>
                <a:xfrm>
                  <a:off x="5883816" y="4368770"/>
                  <a:ext cx="494514" cy="1502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qSSD5</a:t>
                  </a:r>
                  <a:endParaRPr lang="zh-CN" alt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9" name="下箭头 188"/>
                <p:cNvSpPr/>
                <p:nvPr/>
              </p:nvSpPr>
              <p:spPr>
                <a:xfrm>
                  <a:off x="6088381" y="4515264"/>
                  <a:ext cx="59382" cy="141192"/>
                </a:xfrm>
                <a:prstGeom prst="downArrow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90" name="直接箭头连接符 189"/>
                <p:cNvCxnSpPr/>
                <p:nvPr/>
              </p:nvCxnSpPr>
              <p:spPr>
                <a:xfrm flipV="1">
                  <a:off x="6301482" y="4808773"/>
                  <a:ext cx="451022" cy="9524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接箭头连接符 190"/>
                <p:cNvCxnSpPr/>
                <p:nvPr/>
              </p:nvCxnSpPr>
              <p:spPr>
                <a:xfrm flipH="1">
                  <a:off x="5220336" y="4827822"/>
                  <a:ext cx="577677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92" name="文本框 191"/>
                <p:cNvSpPr txBox="1"/>
                <p:nvPr/>
              </p:nvSpPr>
              <p:spPr>
                <a:xfrm>
                  <a:off x="5786239" y="4739204"/>
                  <a:ext cx="551224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1.46Mb</a:t>
                  </a:r>
                  <a:endPara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3" name="文本框 192"/>
                <p:cNvSpPr txBox="1"/>
                <p:nvPr/>
              </p:nvSpPr>
              <p:spPr>
                <a:xfrm>
                  <a:off x="2898775" y="4942646"/>
                  <a:ext cx="1012469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Genetic distance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4" name="文本框 193"/>
                <p:cNvSpPr txBox="1"/>
                <p:nvPr/>
              </p:nvSpPr>
              <p:spPr>
                <a:xfrm>
                  <a:off x="4965700" y="4935856"/>
                  <a:ext cx="604154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27.80Mb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5" name="文本框 194"/>
                <p:cNvSpPr txBox="1"/>
                <p:nvPr/>
              </p:nvSpPr>
              <p:spPr>
                <a:xfrm>
                  <a:off x="6470650" y="4945381"/>
                  <a:ext cx="604154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29.26Mb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6" name="文本框 195"/>
                <p:cNvSpPr txBox="1"/>
                <p:nvPr/>
              </p:nvSpPr>
              <p:spPr>
                <a:xfrm>
                  <a:off x="7417627" y="4344148"/>
                  <a:ext cx="452586" cy="1502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n=117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8" name="文本框 177"/>
              <p:cNvSpPr txBox="1"/>
              <p:nvPr/>
            </p:nvSpPr>
            <p:spPr>
              <a:xfrm>
                <a:off x="3299731" y="1815734"/>
                <a:ext cx="555005" cy="2630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SSR2</a:t>
                </a:r>
              </a:p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(27)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3317875" y="2506981"/>
                <a:ext cx="604154" cy="150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27.03Mb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0" name="直接连接符 179"/>
              <p:cNvCxnSpPr/>
              <p:nvPr/>
            </p:nvCxnSpPr>
            <p:spPr>
              <a:xfrm>
                <a:off x="3622847" y="2083793"/>
                <a:ext cx="0" cy="4498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7" name="文本框 196"/>
            <p:cNvSpPr txBox="1"/>
            <p:nvPr/>
          </p:nvSpPr>
          <p:spPr>
            <a:xfrm>
              <a:off x="725130" y="-252523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1" name="文本框 170"/>
          <p:cNvSpPr txBox="1"/>
          <p:nvPr/>
        </p:nvSpPr>
        <p:spPr>
          <a:xfrm>
            <a:off x="5261473" y="6485504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0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725130" y="2371235"/>
            <a:ext cx="9138699" cy="2073870"/>
            <a:chOff x="725130" y="-2525231"/>
            <a:chExt cx="9138699" cy="2073870"/>
          </a:xfrm>
        </p:grpSpPr>
        <p:grpSp>
          <p:nvGrpSpPr>
            <p:cNvPr id="176" name="组合 175"/>
            <p:cNvGrpSpPr/>
            <p:nvPr/>
          </p:nvGrpSpPr>
          <p:grpSpPr>
            <a:xfrm>
              <a:off x="1432324" y="-2524017"/>
              <a:ext cx="8431505" cy="2072656"/>
              <a:chOff x="2117725" y="1813856"/>
              <a:chExt cx="4971438" cy="843415"/>
            </a:xfrm>
          </p:grpSpPr>
          <p:grpSp>
            <p:nvGrpSpPr>
              <p:cNvPr id="177" name="组合 176"/>
              <p:cNvGrpSpPr/>
              <p:nvPr/>
            </p:nvGrpSpPr>
            <p:grpSpPr>
              <a:xfrm>
                <a:off x="2117725" y="1813856"/>
                <a:ext cx="4971438" cy="843415"/>
                <a:chOff x="2898775" y="4252256"/>
                <a:chExt cx="4971438" cy="843415"/>
              </a:xfrm>
            </p:grpSpPr>
            <p:sp>
              <p:nvSpPr>
                <p:cNvPr id="181" name="矩形 180"/>
                <p:cNvSpPr/>
                <p:nvPr/>
              </p:nvSpPr>
              <p:spPr>
                <a:xfrm>
                  <a:off x="4051300" y="4665981"/>
                  <a:ext cx="3251200" cy="45719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2" name="文本框 181"/>
                <p:cNvSpPr txBox="1"/>
                <p:nvPr/>
              </p:nvSpPr>
              <p:spPr>
                <a:xfrm>
                  <a:off x="3179855" y="4572133"/>
                  <a:ext cx="407596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Chr.5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3" name="文本框 182"/>
                <p:cNvSpPr txBox="1"/>
                <p:nvPr/>
              </p:nvSpPr>
              <p:spPr>
                <a:xfrm>
                  <a:off x="4930543" y="4254134"/>
                  <a:ext cx="592812" cy="2630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RM3170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(15)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" name="文本框 183"/>
                <p:cNvSpPr txBox="1"/>
                <p:nvPr/>
              </p:nvSpPr>
              <p:spPr>
                <a:xfrm>
                  <a:off x="6444594" y="4254506"/>
                  <a:ext cx="555005" cy="2630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SSR1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(18)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85" name="直接连接符 184"/>
                <p:cNvCxnSpPr/>
                <p:nvPr/>
              </p:nvCxnSpPr>
              <p:spPr>
                <a:xfrm>
                  <a:off x="5213522" y="4503143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直接连接符 185"/>
                <p:cNvCxnSpPr/>
                <p:nvPr/>
              </p:nvCxnSpPr>
              <p:spPr>
                <a:xfrm>
                  <a:off x="6775622" y="4484093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7" name="文本框 186"/>
                <p:cNvSpPr txBox="1"/>
                <p:nvPr/>
              </p:nvSpPr>
              <p:spPr>
                <a:xfrm>
                  <a:off x="3009900" y="4252256"/>
                  <a:ext cx="993565" cy="2630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Markers</a:t>
                  </a:r>
                </a:p>
                <a:p>
                  <a:r>
                    <a:rPr lang="en-US" altLang="zh-CN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Recombinations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8" name="文本框 187"/>
                <p:cNvSpPr txBox="1"/>
                <p:nvPr/>
              </p:nvSpPr>
              <p:spPr>
                <a:xfrm>
                  <a:off x="5883816" y="4368770"/>
                  <a:ext cx="494514" cy="1502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qSSD5</a:t>
                  </a:r>
                  <a:endParaRPr lang="zh-CN" alt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9" name="下箭头 188"/>
                <p:cNvSpPr/>
                <p:nvPr/>
              </p:nvSpPr>
              <p:spPr>
                <a:xfrm>
                  <a:off x="6088381" y="4515264"/>
                  <a:ext cx="59382" cy="141192"/>
                </a:xfrm>
                <a:prstGeom prst="downArrow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90" name="直接箭头连接符 189"/>
                <p:cNvCxnSpPr/>
                <p:nvPr/>
              </p:nvCxnSpPr>
              <p:spPr>
                <a:xfrm flipV="1">
                  <a:off x="6301482" y="4808773"/>
                  <a:ext cx="451022" cy="9524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接箭头连接符 190"/>
                <p:cNvCxnSpPr/>
                <p:nvPr/>
              </p:nvCxnSpPr>
              <p:spPr>
                <a:xfrm flipH="1">
                  <a:off x="5220336" y="4827822"/>
                  <a:ext cx="577677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92" name="文本框 191"/>
                <p:cNvSpPr txBox="1"/>
                <p:nvPr/>
              </p:nvSpPr>
              <p:spPr>
                <a:xfrm>
                  <a:off x="5786239" y="4739204"/>
                  <a:ext cx="551224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1.46Mb</a:t>
                  </a:r>
                  <a:endPara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3" name="文本框 192"/>
                <p:cNvSpPr txBox="1"/>
                <p:nvPr/>
              </p:nvSpPr>
              <p:spPr>
                <a:xfrm>
                  <a:off x="2898775" y="4942646"/>
                  <a:ext cx="1012469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Genetic distance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4" name="文本框 193"/>
                <p:cNvSpPr txBox="1"/>
                <p:nvPr/>
              </p:nvSpPr>
              <p:spPr>
                <a:xfrm>
                  <a:off x="4965700" y="4935856"/>
                  <a:ext cx="604154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27.80Mb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5" name="文本框 194"/>
                <p:cNvSpPr txBox="1"/>
                <p:nvPr/>
              </p:nvSpPr>
              <p:spPr>
                <a:xfrm>
                  <a:off x="6470650" y="4945381"/>
                  <a:ext cx="604154" cy="1502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29.26Mb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6" name="文本框 195"/>
                <p:cNvSpPr txBox="1"/>
                <p:nvPr/>
              </p:nvSpPr>
              <p:spPr>
                <a:xfrm>
                  <a:off x="7417627" y="4344148"/>
                  <a:ext cx="452586" cy="1502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n=117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8" name="文本框 177"/>
              <p:cNvSpPr txBox="1"/>
              <p:nvPr/>
            </p:nvSpPr>
            <p:spPr>
              <a:xfrm>
                <a:off x="3299731" y="1815734"/>
                <a:ext cx="555005" cy="2630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SSR2</a:t>
                </a:r>
              </a:p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(27)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3317875" y="2506981"/>
                <a:ext cx="604154" cy="150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27.03Mb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0" name="直接连接符 179"/>
              <p:cNvCxnSpPr/>
              <p:nvPr/>
            </p:nvCxnSpPr>
            <p:spPr>
              <a:xfrm>
                <a:off x="3622847" y="2083793"/>
                <a:ext cx="0" cy="4498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7" name="文本框 196"/>
            <p:cNvSpPr txBox="1"/>
            <p:nvPr/>
          </p:nvSpPr>
          <p:spPr>
            <a:xfrm>
              <a:off x="725130" y="-252523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1" name="文本框 170"/>
          <p:cNvSpPr txBox="1"/>
          <p:nvPr/>
        </p:nvSpPr>
        <p:spPr>
          <a:xfrm>
            <a:off x="4905873" y="5901304"/>
            <a:ext cx="1665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6 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10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6035" y="104032"/>
            <a:ext cx="9251589" cy="2196856"/>
            <a:chOff x="143235" y="1412132"/>
            <a:chExt cx="9251589" cy="2196856"/>
          </a:xfrm>
        </p:grpSpPr>
        <p:sp>
          <p:nvSpPr>
            <p:cNvPr id="3" name="文本框 2"/>
            <p:cNvSpPr txBox="1"/>
            <p:nvPr/>
          </p:nvSpPr>
          <p:spPr>
            <a:xfrm>
              <a:off x="588654" y="1503385"/>
              <a:ext cx="1242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andidate 6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/>
            <a:srcRect l="43662" t="17579" r="33347" b="10883"/>
            <a:stretch/>
          </p:blipFill>
          <p:spPr>
            <a:xfrm>
              <a:off x="3004185" y="2096404"/>
              <a:ext cx="1905000" cy="103559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 l="38655" t="16287" r="38596" b="3480"/>
            <a:stretch/>
          </p:blipFill>
          <p:spPr>
            <a:xfrm>
              <a:off x="5035818" y="2089319"/>
              <a:ext cx="1845897" cy="1023937"/>
            </a:xfrm>
            <a:prstGeom prst="rect">
              <a:avLst/>
            </a:prstGeom>
          </p:spPr>
        </p:pic>
        <p:grpSp>
          <p:nvGrpSpPr>
            <p:cNvPr id="6" name="组合 5"/>
            <p:cNvGrpSpPr/>
            <p:nvPr/>
          </p:nvGrpSpPr>
          <p:grpSpPr>
            <a:xfrm>
              <a:off x="1804915" y="1616577"/>
              <a:ext cx="7589909" cy="171775"/>
              <a:chOff x="2462140" y="4373569"/>
              <a:chExt cx="7589909" cy="171775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7083004" y="4373569"/>
                <a:ext cx="217909" cy="1712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8297442" y="4373569"/>
                <a:ext cx="189334" cy="1712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8773692" y="4373569"/>
                <a:ext cx="189334" cy="1712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7552961" y="4373569"/>
                <a:ext cx="400682" cy="1712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5943600" y="4373569"/>
                <a:ext cx="795605" cy="1712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2749056" y="4374104"/>
                <a:ext cx="3010394" cy="1712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462140" y="4374104"/>
                <a:ext cx="286916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5755442" y="4374104"/>
                <a:ext cx="192166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6739204" y="4373569"/>
                <a:ext cx="343799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301514" y="4373569"/>
                <a:ext cx="251447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7941472" y="4373569"/>
                <a:ext cx="355970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8489450" y="4373569"/>
                <a:ext cx="284241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8963026" y="4373569"/>
                <a:ext cx="1089023" cy="1712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下箭头 7"/>
            <p:cNvSpPr/>
            <p:nvPr/>
          </p:nvSpPr>
          <p:spPr>
            <a:xfrm>
              <a:off x="3779637" y="1810123"/>
              <a:ext cx="45719" cy="241650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下箭头 8"/>
            <p:cNvSpPr/>
            <p:nvPr/>
          </p:nvSpPr>
          <p:spPr>
            <a:xfrm>
              <a:off x="5661777" y="1817743"/>
              <a:ext cx="45719" cy="241650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590083" y="1581562"/>
              <a:ext cx="52770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'</a:t>
              </a:r>
              <a:r>
                <a:rPr lang="en-US" altLang="zh-CN" sz="9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UTR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19383" y="1606962"/>
              <a:ext cx="4860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altLang="zh-CN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' UTR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00350" y="1412132"/>
              <a:ext cx="4491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ATG</a:t>
              </a:r>
              <a:endPara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/>
            <a:srcRect l="36402" t="15966" r="46032" b="16937"/>
            <a:stretch/>
          </p:blipFill>
          <p:spPr>
            <a:xfrm>
              <a:off x="1409700" y="2081864"/>
              <a:ext cx="1152645" cy="1009650"/>
            </a:xfrm>
            <a:prstGeom prst="rect">
              <a:avLst/>
            </a:prstGeom>
          </p:spPr>
        </p:pic>
        <p:sp>
          <p:nvSpPr>
            <p:cNvPr id="15" name="下箭头 14"/>
            <p:cNvSpPr/>
            <p:nvPr/>
          </p:nvSpPr>
          <p:spPr>
            <a:xfrm>
              <a:off x="1966077" y="1808218"/>
              <a:ext cx="45719" cy="241650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下箭头 16"/>
            <p:cNvSpPr/>
            <p:nvPr/>
          </p:nvSpPr>
          <p:spPr>
            <a:xfrm>
              <a:off x="8395452" y="1808218"/>
              <a:ext cx="45719" cy="241650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/>
            <a:srcRect l="47661" t="35653" r="32363" b="11339"/>
            <a:stretch/>
          </p:blipFill>
          <p:spPr>
            <a:xfrm>
              <a:off x="7611641" y="2081864"/>
              <a:ext cx="1409700" cy="100965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208030" y="1967552"/>
              <a:ext cx="11272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candidate 6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3235" y="2224791"/>
              <a:ext cx="11544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Nipponbare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00724" y="2169030"/>
              <a:ext cx="4267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/>
                <a:t>｛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010249" y="2626230"/>
              <a:ext cx="4267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/>
                <a:t>｛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80739" y="2713750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lang="en-US" altLang="zh-CN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749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135270" y="3148593"/>
              <a:ext cx="670771" cy="276999"/>
              <a:chOff x="8135270" y="3148593"/>
              <a:chExt cx="670771" cy="276999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8135270" y="3148593"/>
                <a:ext cx="670771" cy="2769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G</a:t>
                </a: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8349740" y="3242407"/>
                <a:ext cx="196208" cy="89647"/>
                <a:chOff x="8362440" y="3242407"/>
                <a:chExt cx="196208" cy="89647"/>
              </a:xfrm>
            </p:grpSpPr>
            <p:sp>
              <p:nvSpPr>
                <p:cNvPr id="47" name="等腰三角形 46"/>
                <p:cNvSpPr/>
                <p:nvPr/>
              </p:nvSpPr>
              <p:spPr>
                <a:xfrm rot="5400000">
                  <a:off x="8459147" y="3232553"/>
                  <a:ext cx="89647" cy="109355"/>
                </a:xfrm>
                <a:prstGeom prst="triangl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 rot="5400000">
                  <a:off x="8401893" y="3249456"/>
                  <a:ext cx="0" cy="7890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组合 25"/>
            <p:cNvGrpSpPr/>
            <p:nvPr/>
          </p:nvGrpSpPr>
          <p:grpSpPr>
            <a:xfrm>
              <a:off x="5224430" y="3128273"/>
              <a:ext cx="1048948" cy="461665"/>
              <a:chOff x="5370480" y="3140973"/>
              <a:chExt cx="1048948" cy="461665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5370480" y="3140973"/>
                <a:ext cx="1048948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C        A</a:t>
                </a:r>
              </a:p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Ala       </a:t>
                </a:r>
                <a:r>
                  <a:rPr lang="en-US" altLang="zh-CN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Glu</a:t>
                </a:r>
                <a:endParaRPr lang="en-US" altLang="zh-CN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5701449" y="3234787"/>
                <a:ext cx="237251" cy="89647"/>
                <a:chOff x="8396472" y="3242407"/>
                <a:chExt cx="181620" cy="89647"/>
              </a:xfrm>
            </p:grpSpPr>
            <p:sp>
              <p:nvSpPr>
                <p:cNvPr id="43" name="等腰三角形 42"/>
                <p:cNvSpPr/>
                <p:nvPr/>
              </p:nvSpPr>
              <p:spPr>
                <a:xfrm rot="5400000">
                  <a:off x="8478591" y="3232553"/>
                  <a:ext cx="89647" cy="109355"/>
                </a:xfrm>
                <a:prstGeom prst="triangl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>
                <a:xfrm rot="5400000">
                  <a:off x="8435925" y="3249456"/>
                  <a:ext cx="0" cy="7890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等腰三角形 40"/>
              <p:cNvSpPr/>
              <p:nvPr/>
            </p:nvSpPr>
            <p:spPr>
              <a:xfrm rot="5400000">
                <a:off x="5832164" y="3415738"/>
                <a:ext cx="89647" cy="109355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 smtClean="0"/>
                  <a:t>   </a:t>
                </a:r>
                <a:endParaRPr lang="zh-CN" altLang="en-US" sz="1200" dirty="0"/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 rot="5400000">
                <a:off x="5759331" y="3420252"/>
                <a:ext cx="0" cy="103074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/>
          </p:nvGrpSpPr>
          <p:grpSpPr>
            <a:xfrm>
              <a:off x="3363880" y="3147323"/>
              <a:ext cx="1048948" cy="461665"/>
              <a:chOff x="5376830" y="3140973"/>
              <a:chExt cx="1048948" cy="461665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5376830" y="3140973"/>
                <a:ext cx="1048948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G        A</a:t>
                </a:r>
              </a:p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Ala       </a:t>
                </a:r>
                <a:r>
                  <a:rPr lang="en-US" altLang="zh-CN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</a:t>
                </a:r>
                <a:endParaRPr lang="en-US" altLang="zh-CN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5701449" y="3234787"/>
                <a:ext cx="237251" cy="89647"/>
                <a:chOff x="8396472" y="3242407"/>
                <a:chExt cx="181620" cy="89647"/>
              </a:xfrm>
            </p:grpSpPr>
            <p:sp>
              <p:nvSpPr>
                <p:cNvPr id="37" name="等腰三角形 36"/>
                <p:cNvSpPr/>
                <p:nvPr/>
              </p:nvSpPr>
              <p:spPr>
                <a:xfrm rot="5400000">
                  <a:off x="8478591" y="3232553"/>
                  <a:ext cx="89647" cy="109355"/>
                </a:xfrm>
                <a:prstGeom prst="triangl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 rot="5400000">
                  <a:off x="8435925" y="3249456"/>
                  <a:ext cx="0" cy="7890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等腰三角形 34"/>
              <p:cNvSpPr/>
              <p:nvPr/>
            </p:nvSpPr>
            <p:spPr>
              <a:xfrm rot="5400000">
                <a:off x="5832164" y="3415738"/>
                <a:ext cx="89647" cy="109355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 smtClean="0"/>
                  <a:t>   </a:t>
                </a:r>
                <a:endParaRPr lang="zh-CN" altLang="en-US" sz="1200" dirty="0"/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 rot="5400000">
                <a:off x="5759331" y="3420252"/>
                <a:ext cx="0" cy="103074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650650" y="3118113"/>
              <a:ext cx="670771" cy="276999"/>
              <a:chOff x="8135270" y="3148593"/>
              <a:chExt cx="670771" cy="276999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8135270" y="3148593"/>
                <a:ext cx="670771" cy="2769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   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altLang="zh-CN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8349740" y="3242407"/>
                <a:ext cx="196208" cy="89647"/>
                <a:chOff x="8362440" y="3242407"/>
                <a:chExt cx="196208" cy="89647"/>
              </a:xfrm>
            </p:grpSpPr>
            <p:sp>
              <p:nvSpPr>
                <p:cNvPr id="31" name="等腰三角形 30"/>
                <p:cNvSpPr/>
                <p:nvPr/>
              </p:nvSpPr>
              <p:spPr>
                <a:xfrm rot="5400000">
                  <a:off x="8459147" y="3232553"/>
                  <a:ext cx="89647" cy="109355"/>
                </a:xfrm>
                <a:prstGeom prst="triangl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>
                <a:xfrm rot="5400000">
                  <a:off x="8401893" y="3249456"/>
                  <a:ext cx="0" cy="78905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52" name="文本框 151"/>
          <p:cNvSpPr txBox="1"/>
          <p:nvPr/>
        </p:nvSpPr>
        <p:spPr>
          <a:xfrm>
            <a:off x="720215" y="14914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5261473" y="4219970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6 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54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782778" y="708896"/>
            <a:ext cx="10230877" cy="2222559"/>
            <a:chOff x="782778" y="2194796"/>
            <a:chExt cx="10230877" cy="2222559"/>
          </a:xfrm>
        </p:grpSpPr>
        <p:grpSp>
          <p:nvGrpSpPr>
            <p:cNvPr id="62" name="组合 61"/>
            <p:cNvGrpSpPr/>
            <p:nvPr/>
          </p:nvGrpSpPr>
          <p:grpSpPr>
            <a:xfrm>
              <a:off x="1250950" y="2194796"/>
              <a:ext cx="9762705" cy="2222559"/>
              <a:chOff x="1073150" y="1143536"/>
              <a:chExt cx="9762705" cy="2222559"/>
            </a:xfrm>
          </p:grpSpPr>
          <p:pic>
            <p:nvPicPr>
              <p:cNvPr id="63" name="图片 62"/>
              <p:cNvPicPr>
                <a:picLocks noChangeAspect="1"/>
              </p:cNvPicPr>
              <p:nvPr/>
            </p:nvPicPr>
            <p:blipFill rotWithShape="1">
              <a:blip r:embed="rId2"/>
              <a:srcRect l="49726" t="33858" r="21681" b="29844"/>
              <a:stretch/>
            </p:blipFill>
            <p:spPr>
              <a:xfrm>
                <a:off x="8906510" y="1849120"/>
                <a:ext cx="1821796" cy="1019810"/>
              </a:xfrm>
              <a:prstGeom prst="rect">
                <a:avLst/>
              </a:prstGeom>
            </p:spPr>
          </p:pic>
          <p:grpSp>
            <p:nvGrpSpPr>
              <p:cNvPr id="64" name="组合 63"/>
              <p:cNvGrpSpPr/>
              <p:nvPr/>
            </p:nvGrpSpPr>
            <p:grpSpPr>
              <a:xfrm>
                <a:off x="2173622" y="1364430"/>
                <a:ext cx="7958102" cy="174101"/>
                <a:chOff x="2345567" y="3351928"/>
                <a:chExt cx="7958102" cy="174101"/>
              </a:xfrm>
            </p:grpSpPr>
            <p:sp>
              <p:nvSpPr>
                <p:cNvPr id="96" name="矩形 95"/>
                <p:cNvSpPr/>
                <p:nvPr/>
              </p:nvSpPr>
              <p:spPr>
                <a:xfrm>
                  <a:off x="2479675" y="3352845"/>
                  <a:ext cx="390525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97" name="矩形 96"/>
                <p:cNvSpPr/>
                <p:nvPr/>
              </p:nvSpPr>
              <p:spPr>
                <a:xfrm>
                  <a:off x="2867760" y="3353514"/>
                  <a:ext cx="1342289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矩形 97"/>
                <p:cNvSpPr/>
                <p:nvPr/>
              </p:nvSpPr>
              <p:spPr>
                <a:xfrm>
                  <a:off x="2345567" y="3354789"/>
                  <a:ext cx="144466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/>
                <p:cNvSpPr/>
                <p:nvPr/>
              </p:nvSpPr>
              <p:spPr>
                <a:xfrm>
                  <a:off x="4208463" y="3352839"/>
                  <a:ext cx="558800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00" name="矩形 99"/>
                <p:cNvSpPr/>
                <p:nvPr/>
              </p:nvSpPr>
              <p:spPr>
                <a:xfrm>
                  <a:off x="4764845" y="3351928"/>
                  <a:ext cx="140530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100"/>
                <p:cNvSpPr/>
                <p:nvPr/>
              </p:nvSpPr>
              <p:spPr>
                <a:xfrm>
                  <a:off x="4901371" y="3351928"/>
                  <a:ext cx="184979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02" name="矩形 101"/>
                <p:cNvSpPr/>
                <p:nvPr/>
              </p:nvSpPr>
              <p:spPr>
                <a:xfrm>
                  <a:off x="5086350" y="3351928"/>
                  <a:ext cx="140530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矩形 102"/>
                <p:cNvSpPr/>
                <p:nvPr/>
              </p:nvSpPr>
              <p:spPr>
                <a:xfrm>
                  <a:off x="5221949" y="3351928"/>
                  <a:ext cx="66331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04" name="矩形 103"/>
                <p:cNvSpPr/>
                <p:nvPr/>
              </p:nvSpPr>
              <p:spPr>
                <a:xfrm>
                  <a:off x="5295900" y="3351928"/>
                  <a:ext cx="252412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矩形 104"/>
                <p:cNvSpPr/>
                <p:nvPr/>
              </p:nvSpPr>
              <p:spPr>
                <a:xfrm>
                  <a:off x="5548312" y="3351928"/>
                  <a:ext cx="219076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06" name="矩形 105"/>
                <p:cNvSpPr/>
                <p:nvPr/>
              </p:nvSpPr>
              <p:spPr>
                <a:xfrm>
                  <a:off x="5767387" y="3351928"/>
                  <a:ext cx="540543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>
                  <a:off x="6307930" y="3351928"/>
                  <a:ext cx="216695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08" name="矩形 107"/>
                <p:cNvSpPr/>
                <p:nvPr/>
              </p:nvSpPr>
              <p:spPr>
                <a:xfrm>
                  <a:off x="6524626" y="3351928"/>
                  <a:ext cx="166688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" name="矩形 108"/>
                <p:cNvSpPr/>
                <p:nvPr/>
              </p:nvSpPr>
              <p:spPr>
                <a:xfrm>
                  <a:off x="6691673" y="3351928"/>
                  <a:ext cx="199666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10" name="矩形 109"/>
                <p:cNvSpPr/>
                <p:nvPr/>
              </p:nvSpPr>
              <p:spPr>
                <a:xfrm>
                  <a:off x="6891339" y="3351928"/>
                  <a:ext cx="130967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矩形 110"/>
                <p:cNvSpPr/>
                <p:nvPr/>
              </p:nvSpPr>
              <p:spPr>
                <a:xfrm>
                  <a:off x="7022306" y="3351928"/>
                  <a:ext cx="104775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12" name="矩形 111"/>
                <p:cNvSpPr/>
                <p:nvPr/>
              </p:nvSpPr>
              <p:spPr>
                <a:xfrm>
                  <a:off x="7127081" y="3351928"/>
                  <a:ext cx="330994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矩形 112"/>
                <p:cNvSpPr/>
                <p:nvPr/>
              </p:nvSpPr>
              <p:spPr>
                <a:xfrm>
                  <a:off x="7458075" y="3351928"/>
                  <a:ext cx="147638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14" name="矩形 113"/>
                <p:cNvSpPr/>
                <p:nvPr/>
              </p:nvSpPr>
              <p:spPr>
                <a:xfrm>
                  <a:off x="7605712" y="3351928"/>
                  <a:ext cx="1640681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矩形 114"/>
                <p:cNvSpPr/>
                <p:nvPr/>
              </p:nvSpPr>
              <p:spPr>
                <a:xfrm>
                  <a:off x="9246393" y="3351928"/>
                  <a:ext cx="280988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16" name="矩形 115"/>
                <p:cNvSpPr/>
                <p:nvPr/>
              </p:nvSpPr>
              <p:spPr>
                <a:xfrm>
                  <a:off x="9527381" y="3351928"/>
                  <a:ext cx="226219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矩形 116"/>
                <p:cNvSpPr/>
                <p:nvPr/>
              </p:nvSpPr>
              <p:spPr>
                <a:xfrm>
                  <a:off x="9753600" y="3351928"/>
                  <a:ext cx="102394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18" name="矩形 117"/>
                <p:cNvSpPr/>
                <p:nvPr/>
              </p:nvSpPr>
              <p:spPr>
                <a:xfrm>
                  <a:off x="9855994" y="3351928"/>
                  <a:ext cx="447675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5" name="下箭头 64"/>
              <p:cNvSpPr/>
              <p:nvPr/>
            </p:nvSpPr>
            <p:spPr>
              <a:xfrm rot="2940000">
                <a:off x="9438463" y="1530828"/>
                <a:ext cx="45719" cy="338446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下箭头 65"/>
              <p:cNvSpPr/>
              <p:nvPr/>
            </p:nvSpPr>
            <p:spPr>
              <a:xfrm rot="18000000">
                <a:off x="9841088" y="1474901"/>
                <a:ext cx="45719" cy="441879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960683" y="1352962"/>
                <a:ext cx="48603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' UTR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9631483" y="1340262"/>
                <a:ext cx="52770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'</a:t>
                </a:r>
                <a:r>
                  <a:rPr lang="en-US" altLang="zh-CN" sz="9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UTR</a:t>
                </a:r>
                <a:endParaRPr lang="zh-CN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2254350" y="1143536"/>
                <a:ext cx="44916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ATG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8718540" y="2904430"/>
                <a:ext cx="1048948" cy="461665"/>
                <a:chOff x="6049930" y="3128273"/>
                <a:chExt cx="1048948" cy="461665"/>
              </a:xfrm>
            </p:grpSpPr>
            <p:sp>
              <p:nvSpPr>
                <p:cNvPr id="89" name="文本框 88"/>
                <p:cNvSpPr txBox="1"/>
                <p:nvPr/>
              </p:nvSpPr>
              <p:spPr>
                <a:xfrm>
                  <a:off x="6049930" y="3128273"/>
                  <a:ext cx="1048948" cy="46166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C         A</a:t>
                  </a:r>
                </a:p>
                <a:p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:r>
                    <a:rPr lang="en-US" altLang="zh-CN" sz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Leu</a:t>
                  </a:r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  Ile</a:t>
                  </a:r>
                </a:p>
              </p:txBody>
            </p:sp>
            <p:grpSp>
              <p:nvGrpSpPr>
                <p:cNvPr id="90" name="组合 89"/>
                <p:cNvGrpSpPr/>
                <p:nvPr/>
              </p:nvGrpSpPr>
              <p:grpSpPr>
                <a:xfrm>
                  <a:off x="6483108" y="3211279"/>
                  <a:ext cx="214965" cy="89647"/>
                  <a:chOff x="6483108" y="3211279"/>
                  <a:chExt cx="214965" cy="89647"/>
                </a:xfrm>
              </p:grpSpPr>
              <p:sp>
                <p:nvSpPr>
                  <p:cNvPr id="94" name="等腰三角形 93"/>
                  <p:cNvSpPr/>
                  <p:nvPr/>
                </p:nvSpPr>
                <p:spPr>
                  <a:xfrm rot="5400000">
                    <a:off x="6598572" y="3201425"/>
                    <a:ext cx="89647" cy="109355"/>
                  </a:xfrm>
                  <a:prstGeom prst="triangl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  <p:cxnSp>
                <p:nvCxnSpPr>
                  <p:cNvPr id="95" name="直接连接符 94"/>
                  <p:cNvCxnSpPr/>
                  <p:nvPr/>
                </p:nvCxnSpPr>
                <p:spPr>
                  <a:xfrm rot="5400000">
                    <a:off x="6534645" y="3203082"/>
                    <a:ext cx="0" cy="10307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1" name="组合 90"/>
                <p:cNvGrpSpPr/>
                <p:nvPr/>
              </p:nvGrpSpPr>
              <p:grpSpPr>
                <a:xfrm>
                  <a:off x="6492660" y="3406542"/>
                  <a:ext cx="212435" cy="89647"/>
                  <a:chOff x="6492660" y="3216042"/>
                  <a:chExt cx="212435" cy="89647"/>
                </a:xfrm>
              </p:grpSpPr>
              <p:sp>
                <p:nvSpPr>
                  <p:cNvPr id="92" name="等腰三角形 91"/>
                  <p:cNvSpPr/>
                  <p:nvPr/>
                </p:nvSpPr>
                <p:spPr>
                  <a:xfrm rot="5400000">
                    <a:off x="6605594" y="3206188"/>
                    <a:ext cx="89647" cy="109355"/>
                  </a:xfrm>
                  <a:prstGeom prst="triangl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  <p:cxnSp>
                <p:nvCxnSpPr>
                  <p:cNvPr id="93" name="直接连接符 92"/>
                  <p:cNvCxnSpPr/>
                  <p:nvPr/>
                </p:nvCxnSpPr>
                <p:spPr>
                  <a:xfrm rot="5400000">
                    <a:off x="6544197" y="3210702"/>
                    <a:ext cx="0" cy="10307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9786907" y="2899673"/>
                <a:ext cx="1048948" cy="461665"/>
                <a:chOff x="6049930" y="3128273"/>
                <a:chExt cx="1048948" cy="461665"/>
              </a:xfrm>
              <a:noFill/>
            </p:grpSpPr>
            <p:sp>
              <p:nvSpPr>
                <p:cNvPr id="82" name="文本框 81"/>
                <p:cNvSpPr txBox="1"/>
                <p:nvPr/>
              </p:nvSpPr>
              <p:spPr>
                <a:xfrm>
                  <a:off x="6049930" y="3128273"/>
                  <a:ext cx="1048948" cy="461665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G       A</a:t>
                  </a:r>
                </a:p>
                <a:p>
                  <a:r>
                    <a:rPr lang="en-US" altLang="zh-CN" sz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Ser</a:t>
                  </a:r>
                  <a:r>
                    <a:rPr lang="en-US" altLang="zh-CN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   </a:t>
                  </a:r>
                  <a:r>
                    <a:rPr lang="en-US" altLang="zh-CN" sz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Asn</a:t>
                  </a:r>
                  <a:endPara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83" name="组合 82"/>
                <p:cNvGrpSpPr/>
                <p:nvPr/>
              </p:nvGrpSpPr>
              <p:grpSpPr>
                <a:xfrm>
                  <a:off x="6393600" y="3216042"/>
                  <a:ext cx="204815" cy="89647"/>
                  <a:chOff x="6393600" y="3216042"/>
                  <a:chExt cx="204815" cy="89647"/>
                </a:xfrm>
                <a:grpFill/>
              </p:grpSpPr>
              <p:sp>
                <p:nvSpPr>
                  <p:cNvPr id="87" name="等腰三角形 86"/>
                  <p:cNvSpPr/>
                  <p:nvPr/>
                </p:nvSpPr>
                <p:spPr>
                  <a:xfrm rot="5400000">
                    <a:off x="6498914" y="3206188"/>
                    <a:ext cx="89647" cy="109355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  <p:cxnSp>
                <p:nvCxnSpPr>
                  <p:cNvPr id="88" name="直接连接符 87"/>
                  <p:cNvCxnSpPr/>
                  <p:nvPr/>
                </p:nvCxnSpPr>
                <p:spPr>
                  <a:xfrm rot="5400000">
                    <a:off x="6445137" y="3210702"/>
                    <a:ext cx="0" cy="103074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4" name="组合 83"/>
                <p:cNvGrpSpPr/>
                <p:nvPr/>
              </p:nvGrpSpPr>
              <p:grpSpPr>
                <a:xfrm>
                  <a:off x="6393600" y="3406542"/>
                  <a:ext cx="204815" cy="89647"/>
                  <a:chOff x="6393600" y="3216042"/>
                  <a:chExt cx="204815" cy="89647"/>
                </a:xfrm>
                <a:grpFill/>
              </p:grpSpPr>
              <p:sp>
                <p:nvSpPr>
                  <p:cNvPr id="85" name="等腰三角形 84"/>
                  <p:cNvSpPr/>
                  <p:nvPr/>
                </p:nvSpPr>
                <p:spPr>
                  <a:xfrm rot="5400000">
                    <a:off x="6498914" y="3206188"/>
                    <a:ext cx="89647" cy="109355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200" dirty="0" smtClean="0"/>
                      <a:t>   </a:t>
                    </a:r>
                    <a:endParaRPr lang="zh-CN" altLang="en-US" sz="1200" dirty="0"/>
                  </a:p>
                </p:txBody>
              </p:sp>
              <p:cxnSp>
                <p:nvCxnSpPr>
                  <p:cNvPr id="86" name="直接连接符 85"/>
                  <p:cNvCxnSpPr/>
                  <p:nvPr/>
                </p:nvCxnSpPr>
                <p:spPr>
                  <a:xfrm rot="5400000">
                    <a:off x="6445137" y="3210702"/>
                    <a:ext cx="0" cy="103074"/>
                  </a:xfrm>
                  <a:prstGeom prst="line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74" name="等腰三角形 73"/>
              <p:cNvSpPr/>
              <p:nvPr/>
            </p:nvSpPr>
            <p:spPr>
              <a:xfrm rot="5400000">
                <a:off x="10232382" y="2977582"/>
                <a:ext cx="89647" cy="109355"/>
              </a:xfrm>
              <a:prstGeom prst="triangl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 smtClean="0"/>
                  <a:t>   </a:t>
                </a:r>
                <a:endParaRPr lang="zh-CN" altLang="en-US" sz="1200" dirty="0"/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10238732" y="3168082"/>
                <a:ext cx="89647" cy="109355"/>
              </a:xfrm>
              <a:prstGeom prst="triangl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 smtClean="0"/>
                  <a:t>   </a:t>
                </a:r>
                <a:endParaRPr lang="zh-CN" altLang="en-US" sz="1200" dirty="0"/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073150" y="1302081"/>
                <a:ext cx="9589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OsMPK9</a:t>
                </a:r>
                <a:endParaRPr lang="zh-CN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7958832" y="1760534"/>
                <a:ext cx="9476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OsMPK9</a:t>
                </a:r>
                <a:endParaRPr lang="zh-CN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7646017" y="2011619"/>
                <a:ext cx="11544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Nipponbare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8193975" y="2510601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749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8482607" y="1967414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8492306" y="2404190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</p:grpSp>
        <p:sp>
          <p:nvSpPr>
            <p:cNvPr id="153" name="文本框 152"/>
            <p:cNvSpPr txBox="1"/>
            <p:nvPr/>
          </p:nvSpPr>
          <p:spPr>
            <a:xfrm>
              <a:off x="782778" y="2295445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1" name="文本框 170"/>
          <p:cNvSpPr txBox="1"/>
          <p:nvPr/>
        </p:nvSpPr>
        <p:spPr>
          <a:xfrm>
            <a:off x="5261473" y="4409054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6 C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54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96423" y="1782208"/>
            <a:ext cx="5833516" cy="2236235"/>
            <a:chOff x="806365" y="4525407"/>
            <a:chExt cx="5833516" cy="2236235"/>
          </a:xfrm>
        </p:grpSpPr>
        <p:grpSp>
          <p:nvGrpSpPr>
            <p:cNvPr id="119" name="组合 118"/>
            <p:cNvGrpSpPr/>
            <p:nvPr/>
          </p:nvGrpSpPr>
          <p:grpSpPr>
            <a:xfrm>
              <a:off x="1205956" y="4525407"/>
              <a:ext cx="5433925" cy="2236235"/>
              <a:chOff x="3760470" y="1646138"/>
              <a:chExt cx="5433925" cy="2236235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4757171" y="1891577"/>
                <a:ext cx="4437224" cy="172720"/>
                <a:chOff x="7062626" y="1794300"/>
                <a:chExt cx="4437224" cy="172720"/>
              </a:xfrm>
            </p:grpSpPr>
            <p:sp>
              <p:nvSpPr>
                <p:cNvPr id="140" name="矩形 139"/>
                <p:cNvSpPr/>
                <p:nvPr/>
              </p:nvSpPr>
              <p:spPr>
                <a:xfrm>
                  <a:off x="7827800" y="1795780"/>
                  <a:ext cx="204950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41" name="矩形 140"/>
                <p:cNvSpPr/>
                <p:nvPr/>
              </p:nvSpPr>
              <p:spPr>
                <a:xfrm>
                  <a:off x="8032751" y="1794300"/>
                  <a:ext cx="242094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2" name="矩形 141"/>
                <p:cNvSpPr/>
                <p:nvPr/>
              </p:nvSpPr>
              <p:spPr>
                <a:xfrm>
                  <a:off x="8274845" y="1794300"/>
                  <a:ext cx="340518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43" name="矩形 142"/>
                <p:cNvSpPr/>
                <p:nvPr/>
              </p:nvSpPr>
              <p:spPr>
                <a:xfrm>
                  <a:off x="8615363" y="1794300"/>
                  <a:ext cx="211931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4" name="矩形 143"/>
                <p:cNvSpPr/>
                <p:nvPr/>
              </p:nvSpPr>
              <p:spPr>
                <a:xfrm>
                  <a:off x="8827294" y="1794300"/>
                  <a:ext cx="166687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45" name="矩形 144"/>
                <p:cNvSpPr/>
                <p:nvPr/>
              </p:nvSpPr>
              <p:spPr>
                <a:xfrm>
                  <a:off x="8993981" y="1794300"/>
                  <a:ext cx="889794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6" name="矩形 145"/>
                <p:cNvSpPr/>
                <p:nvPr/>
              </p:nvSpPr>
              <p:spPr>
                <a:xfrm>
                  <a:off x="9883775" y="1794300"/>
                  <a:ext cx="285750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47" name="矩形 146"/>
                <p:cNvSpPr/>
                <p:nvPr/>
              </p:nvSpPr>
              <p:spPr>
                <a:xfrm>
                  <a:off x="10169525" y="1794300"/>
                  <a:ext cx="136525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8" name="矩形 147"/>
                <p:cNvSpPr/>
                <p:nvPr/>
              </p:nvSpPr>
              <p:spPr>
                <a:xfrm>
                  <a:off x="10306049" y="1794300"/>
                  <a:ext cx="753269" cy="171240"/>
                </a:xfrm>
                <a:prstGeom prst="rect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49" name="矩形 148"/>
                <p:cNvSpPr/>
                <p:nvPr/>
              </p:nvSpPr>
              <p:spPr>
                <a:xfrm>
                  <a:off x="11059318" y="1794300"/>
                  <a:ext cx="440532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0" name="矩形 149"/>
                <p:cNvSpPr/>
                <p:nvPr/>
              </p:nvSpPr>
              <p:spPr>
                <a:xfrm>
                  <a:off x="7062626" y="1794300"/>
                  <a:ext cx="766119" cy="171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pic>
            <p:nvPicPr>
              <p:cNvPr id="121" name="图片 120"/>
              <p:cNvPicPr>
                <a:picLocks noChangeAspect="1"/>
              </p:cNvPicPr>
              <p:nvPr/>
            </p:nvPicPr>
            <p:blipFill rotWithShape="1">
              <a:blip r:embed="rId2"/>
              <a:srcRect l="33207" t="23805" r="47509" b="8134"/>
              <a:stretch/>
            </p:blipFill>
            <p:spPr>
              <a:xfrm>
                <a:off x="5372886" y="2385059"/>
                <a:ext cx="1533526" cy="998221"/>
              </a:xfrm>
              <a:prstGeom prst="rect">
                <a:avLst/>
              </a:prstGeom>
            </p:spPr>
          </p:pic>
          <p:sp>
            <p:nvSpPr>
              <p:cNvPr id="122" name="下箭头 121"/>
              <p:cNvSpPr/>
              <p:nvPr/>
            </p:nvSpPr>
            <p:spPr>
              <a:xfrm>
                <a:off x="6071352" y="2113018"/>
                <a:ext cx="45719" cy="241650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4880110" y="1869233"/>
                <a:ext cx="48603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' UTR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8704383" y="1883522"/>
                <a:ext cx="48603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3' UTR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文本框 125"/>
              <p:cNvSpPr txBox="1"/>
              <p:nvPr/>
            </p:nvSpPr>
            <p:spPr>
              <a:xfrm>
                <a:off x="5435700" y="1646138"/>
                <a:ext cx="44916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ATG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文本框 126"/>
              <p:cNvSpPr txBox="1"/>
              <p:nvPr/>
            </p:nvSpPr>
            <p:spPr>
              <a:xfrm>
                <a:off x="5662582" y="3420708"/>
                <a:ext cx="1048948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G       C</a:t>
                </a:r>
              </a:p>
              <a:p>
                <a:r>
                  <a:rPr lang="en-US" altLang="zh-CN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Arg</a:t>
                </a:r>
                <a:r>
                  <a:rPr lang="en-US" altLang="zh-CN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altLang="zh-CN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</a:t>
                </a:r>
                <a:endParaRPr lang="en-US" altLang="zh-CN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28" name="组合 127"/>
              <p:cNvGrpSpPr/>
              <p:nvPr/>
            </p:nvGrpSpPr>
            <p:grpSpPr>
              <a:xfrm>
                <a:off x="6009252" y="3510059"/>
                <a:ext cx="215637" cy="89647"/>
                <a:chOff x="9145368" y="4056159"/>
                <a:chExt cx="215637" cy="89647"/>
              </a:xfrm>
            </p:grpSpPr>
            <p:cxnSp>
              <p:nvCxnSpPr>
                <p:cNvPr id="138" name="直接连接符 137"/>
                <p:cNvCxnSpPr/>
                <p:nvPr/>
              </p:nvCxnSpPr>
              <p:spPr>
                <a:xfrm rot="5400000">
                  <a:off x="9196905" y="4043199"/>
                  <a:ext cx="0" cy="1030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9" name="等腰三角形 138"/>
                <p:cNvSpPr/>
                <p:nvPr/>
              </p:nvSpPr>
              <p:spPr>
                <a:xfrm rot="5400000">
                  <a:off x="9261504" y="4046305"/>
                  <a:ext cx="89647" cy="109355"/>
                </a:xfrm>
                <a:prstGeom prst="triangl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dirty="0" smtClean="0"/>
                    <a:t>   </a:t>
                  </a:r>
                  <a:endParaRPr lang="zh-CN" altLang="en-US" sz="1200" dirty="0"/>
                </a:p>
              </p:txBody>
            </p:sp>
          </p:grpSp>
          <p:grpSp>
            <p:nvGrpSpPr>
              <p:cNvPr id="129" name="组合 128"/>
              <p:cNvGrpSpPr/>
              <p:nvPr/>
            </p:nvGrpSpPr>
            <p:grpSpPr>
              <a:xfrm>
                <a:off x="6011878" y="3705522"/>
                <a:ext cx="215637" cy="89647"/>
                <a:chOff x="9145368" y="4056159"/>
                <a:chExt cx="215637" cy="89647"/>
              </a:xfrm>
            </p:grpSpPr>
            <p:cxnSp>
              <p:nvCxnSpPr>
                <p:cNvPr id="136" name="直接连接符 135"/>
                <p:cNvCxnSpPr/>
                <p:nvPr/>
              </p:nvCxnSpPr>
              <p:spPr>
                <a:xfrm rot="5400000">
                  <a:off x="9196905" y="4043199"/>
                  <a:ext cx="0" cy="1030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等腰三角形 136"/>
                <p:cNvSpPr/>
                <p:nvPr/>
              </p:nvSpPr>
              <p:spPr>
                <a:xfrm rot="5400000">
                  <a:off x="9261504" y="4046305"/>
                  <a:ext cx="89647" cy="109355"/>
                </a:xfrm>
                <a:prstGeom prst="triangl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dirty="0" smtClean="0"/>
                    <a:t>   </a:t>
                  </a:r>
                  <a:endParaRPr lang="zh-CN" altLang="en-US" sz="1200" dirty="0"/>
                </a:p>
              </p:txBody>
            </p:sp>
          </p:grpSp>
          <p:sp>
            <p:nvSpPr>
              <p:cNvPr id="130" name="文本框 129"/>
              <p:cNvSpPr txBox="1"/>
              <p:nvPr/>
            </p:nvSpPr>
            <p:spPr>
              <a:xfrm>
                <a:off x="3760470" y="1822785"/>
                <a:ext cx="10615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OsMPK17</a:t>
                </a:r>
                <a:endParaRPr lang="zh-CN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文本框 130"/>
              <p:cNvSpPr txBox="1"/>
              <p:nvPr/>
            </p:nvSpPr>
            <p:spPr>
              <a:xfrm>
                <a:off x="4086134" y="2545023"/>
                <a:ext cx="11544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Nipponbare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4968056" y="2474375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  <p:sp>
            <p:nvSpPr>
              <p:cNvPr id="133" name="文本框 132"/>
              <p:cNvSpPr txBox="1"/>
              <p:nvPr/>
            </p:nvSpPr>
            <p:spPr>
              <a:xfrm>
                <a:off x="4532869" y="2991309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749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4184650" y="2292685"/>
                <a:ext cx="10502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OsMPK17</a:t>
                </a:r>
                <a:endParaRPr lang="zh-CN" alt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>
                <a:off x="4958531" y="2925225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</p:grpSp>
        <p:sp>
          <p:nvSpPr>
            <p:cNvPr id="154" name="文本框 153"/>
            <p:cNvSpPr txBox="1"/>
            <p:nvPr/>
          </p:nvSpPr>
          <p:spPr>
            <a:xfrm>
              <a:off x="806365" y="467760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1" name="文本框 170"/>
          <p:cNvSpPr txBox="1"/>
          <p:nvPr/>
        </p:nvSpPr>
        <p:spPr>
          <a:xfrm>
            <a:off x="5261473" y="5251790"/>
            <a:ext cx="1675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6 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5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521654" y="505461"/>
            <a:ext cx="9305281" cy="5062437"/>
            <a:chOff x="521654" y="505461"/>
            <a:chExt cx="9305281" cy="5062437"/>
          </a:xfrm>
        </p:grpSpPr>
        <p:grpSp>
          <p:nvGrpSpPr>
            <p:cNvPr id="38" name="组合 37"/>
            <p:cNvGrpSpPr/>
            <p:nvPr/>
          </p:nvGrpSpPr>
          <p:grpSpPr>
            <a:xfrm>
              <a:off x="521654" y="505461"/>
              <a:ext cx="9305281" cy="5062437"/>
              <a:chOff x="521654" y="505461"/>
              <a:chExt cx="9305281" cy="5062437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1383650" y="558418"/>
                <a:ext cx="8050170" cy="3186063"/>
                <a:chOff x="2166364" y="1583887"/>
                <a:chExt cx="4408601" cy="2336652"/>
              </a:xfrm>
            </p:grpSpPr>
            <p:grpSp>
              <p:nvGrpSpPr>
                <p:cNvPr id="81" name="组合 80"/>
                <p:cNvGrpSpPr/>
                <p:nvPr/>
              </p:nvGrpSpPr>
              <p:grpSpPr>
                <a:xfrm>
                  <a:off x="2166364" y="1583887"/>
                  <a:ext cx="4408601" cy="2336652"/>
                  <a:chOff x="2166364" y="1583887"/>
                  <a:chExt cx="4408601" cy="2336652"/>
                </a:xfrm>
              </p:grpSpPr>
              <p:grpSp>
                <p:nvGrpSpPr>
                  <p:cNvPr id="3" name="组合 2"/>
                  <p:cNvGrpSpPr/>
                  <p:nvPr/>
                </p:nvGrpSpPr>
                <p:grpSpPr>
                  <a:xfrm>
                    <a:off x="2166364" y="1583887"/>
                    <a:ext cx="4408601" cy="1165386"/>
                    <a:chOff x="2166364" y="1583887"/>
                    <a:chExt cx="4408601" cy="1165386"/>
                  </a:xfrm>
                </p:grpSpPr>
                <p:grpSp>
                  <p:nvGrpSpPr>
                    <p:cNvPr id="4" name="组合 3"/>
                    <p:cNvGrpSpPr/>
                    <p:nvPr/>
                  </p:nvGrpSpPr>
                  <p:grpSpPr>
                    <a:xfrm>
                      <a:off x="2166364" y="1583887"/>
                      <a:ext cx="4408601" cy="1165386"/>
                      <a:chOff x="2947414" y="4022287"/>
                      <a:chExt cx="4408601" cy="1165386"/>
                    </a:xfrm>
                  </p:grpSpPr>
                  <p:sp>
                    <p:nvSpPr>
                      <p:cNvPr id="9" name="文本框 8"/>
                      <p:cNvSpPr txBox="1"/>
                      <p:nvPr/>
                    </p:nvSpPr>
                    <p:spPr>
                      <a:xfrm>
                        <a:off x="3342530" y="4606642"/>
                        <a:ext cx="378573" cy="27086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Chr.8</a:t>
                        </a:r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" name="文本框 9"/>
                      <p:cNvSpPr txBox="1"/>
                      <p:nvPr/>
                    </p:nvSpPr>
                    <p:spPr>
                      <a:xfrm>
                        <a:off x="4731045" y="4023496"/>
                        <a:ext cx="550600" cy="47401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RM1235</a:t>
                        </a:r>
                      </a:p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    (1)</a:t>
                        </a:r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" name="文本框 10"/>
                      <p:cNvSpPr txBox="1"/>
                      <p:nvPr/>
                    </p:nvSpPr>
                    <p:spPr>
                      <a:xfrm>
                        <a:off x="6742208" y="4022287"/>
                        <a:ext cx="613807" cy="47401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RM22617</a:t>
                        </a:r>
                      </a:p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    (-1)</a:t>
                        </a:r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12" name="直接连接符 11"/>
                      <p:cNvCxnSpPr/>
                      <p:nvPr/>
                    </p:nvCxnSpPr>
                    <p:spPr>
                      <a:xfrm>
                        <a:off x="5021117" y="4503143"/>
                        <a:ext cx="0" cy="449857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" name="直接连接符 12"/>
                      <p:cNvCxnSpPr/>
                      <p:nvPr/>
                    </p:nvCxnSpPr>
                    <p:spPr>
                      <a:xfrm>
                        <a:off x="7045498" y="4484093"/>
                        <a:ext cx="0" cy="449857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" name="文本框 13"/>
                      <p:cNvSpPr txBox="1"/>
                      <p:nvPr/>
                    </p:nvSpPr>
                    <p:spPr>
                      <a:xfrm>
                        <a:off x="2947414" y="4034923"/>
                        <a:ext cx="1165108" cy="6771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        Markers</a:t>
                        </a:r>
                      </a:p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Electrophoresis band</a:t>
                        </a:r>
                      </a:p>
                      <a:p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0" name="文本框 19"/>
                      <p:cNvSpPr txBox="1"/>
                      <p:nvPr/>
                    </p:nvSpPr>
                    <p:spPr>
                      <a:xfrm>
                        <a:off x="3058740" y="4916806"/>
                        <a:ext cx="975489" cy="27086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Physical distance</a:t>
                        </a:r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1" name="文本框 20"/>
                      <p:cNvSpPr txBox="1"/>
                      <p:nvPr/>
                    </p:nvSpPr>
                    <p:spPr>
                      <a:xfrm>
                        <a:off x="4767220" y="4914901"/>
                        <a:ext cx="529531" cy="27086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1.20 Mb</a:t>
                        </a:r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" name="文本框 21"/>
                      <p:cNvSpPr txBox="1"/>
                      <p:nvPr/>
                    </p:nvSpPr>
                    <p:spPr>
                      <a:xfrm>
                        <a:off x="6746880" y="4882509"/>
                        <a:ext cx="529531" cy="27086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zh-CN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6.79 Mb</a:t>
                        </a:r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5" name="文本框 4"/>
                    <p:cNvSpPr txBox="1"/>
                    <p:nvPr/>
                  </p:nvSpPr>
                  <p:spPr>
                    <a:xfrm>
                      <a:off x="3317704" y="1595257"/>
                      <a:ext cx="582203" cy="474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RM152</a:t>
                      </a:r>
                    </a:p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(-1)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" name="文本框 5"/>
                    <p:cNvSpPr txBox="1"/>
                    <p:nvPr/>
                  </p:nvSpPr>
                  <p:spPr>
                    <a:xfrm>
                      <a:off x="3389163" y="2460409"/>
                      <a:ext cx="529531" cy="27086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 Mb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7" name="直接连接符 6"/>
                    <p:cNvCxnSpPr/>
                    <p:nvPr/>
                  </p:nvCxnSpPr>
                  <p:spPr>
                    <a:xfrm>
                      <a:off x="3654597" y="2083793"/>
                      <a:ext cx="0" cy="449857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" name="组合 50"/>
                  <p:cNvGrpSpPr/>
                  <p:nvPr/>
                </p:nvGrpSpPr>
                <p:grpSpPr>
                  <a:xfrm>
                    <a:off x="3407796" y="3409005"/>
                    <a:ext cx="2399618" cy="60966"/>
                    <a:chOff x="3415416" y="2748605"/>
                    <a:chExt cx="2399618" cy="60966"/>
                  </a:xfrm>
                </p:grpSpPr>
                <p:sp>
                  <p:nvSpPr>
                    <p:cNvPr id="54" name="矩形 53"/>
                    <p:cNvSpPr/>
                    <p:nvPr/>
                  </p:nvSpPr>
                  <p:spPr>
                    <a:xfrm>
                      <a:off x="3910797" y="2748611"/>
                      <a:ext cx="740772" cy="6096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5" name="矩形 54"/>
                    <p:cNvSpPr/>
                    <p:nvPr/>
                  </p:nvSpPr>
                  <p:spPr>
                    <a:xfrm>
                      <a:off x="3415416" y="2748605"/>
                      <a:ext cx="489898" cy="6096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7" name="矩形 56"/>
                    <p:cNvSpPr/>
                    <p:nvPr/>
                  </p:nvSpPr>
                  <p:spPr>
                    <a:xfrm>
                      <a:off x="4654445" y="2748606"/>
                      <a:ext cx="1160589" cy="6047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</p:grpSp>
              <p:grpSp>
                <p:nvGrpSpPr>
                  <p:cNvPr id="46" name="组合 45"/>
                  <p:cNvGrpSpPr/>
                  <p:nvPr/>
                </p:nvGrpSpPr>
                <p:grpSpPr>
                  <a:xfrm>
                    <a:off x="3413022" y="2266005"/>
                    <a:ext cx="1641692" cy="60966"/>
                    <a:chOff x="3413022" y="2748605"/>
                    <a:chExt cx="1641692" cy="60966"/>
                  </a:xfrm>
                </p:grpSpPr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3910797" y="2748611"/>
                      <a:ext cx="290526" cy="6096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2" name="矩形 41"/>
                    <p:cNvSpPr/>
                    <p:nvPr/>
                  </p:nvSpPr>
                  <p:spPr>
                    <a:xfrm>
                      <a:off x="3413022" y="2748605"/>
                      <a:ext cx="494899" cy="6096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3" name="矩形 42"/>
                    <p:cNvSpPr/>
                    <p:nvPr/>
                  </p:nvSpPr>
                  <p:spPr>
                    <a:xfrm>
                      <a:off x="4188221" y="2748605"/>
                      <a:ext cx="866493" cy="6096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</p:grpSp>
              <p:sp>
                <p:nvSpPr>
                  <p:cNvPr id="64" name="矩形 63"/>
                  <p:cNvSpPr/>
                  <p:nvPr/>
                </p:nvSpPr>
                <p:spPr>
                  <a:xfrm>
                    <a:off x="5282420" y="2266213"/>
                    <a:ext cx="1215558" cy="6096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65" name="矩形 64"/>
                  <p:cNvSpPr/>
                  <p:nvPr/>
                </p:nvSpPr>
                <p:spPr>
                  <a:xfrm>
                    <a:off x="4958671" y="2266213"/>
                    <a:ext cx="322220" cy="6096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66" name="文本框 65"/>
                  <p:cNvSpPr txBox="1"/>
                  <p:nvPr/>
                </p:nvSpPr>
                <p:spPr>
                  <a:xfrm>
                    <a:off x="4689211" y="2790719"/>
                    <a:ext cx="545894" cy="47401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RM1148</a:t>
                    </a:r>
                  </a:p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(-1)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67" name="直接连接符 66"/>
                  <p:cNvCxnSpPr/>
                  <p:nvPr/>
                </p:nvCxnSpPr>
                <p:spPr>
                  <a:xfrm>
                    <a:off x="4957299" y="3234413"/>
                    <a:ext cx="0" cy="44985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文本框 67"/>
                  <p:cNvSpPr txBox="1"/>
                  <p:nvPr/>
                </p:nvSpPr>
                <p:spPr>
                  <a:xfrm>
                    <a:off x="5195434" y="2795351"/>
                    <a:ext cx="550600" cy="47401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RM5432</a:t>
                    </a:r>
                  </a:p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(-1)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69" name="直接连接符 68"/>
                  <p:cNvCxnSpPr/>
                  <p:nvPr/>
                </p:nvCxnSpPr>
                <p:spPr>
                  <a:xfrm>
                    <a:off x="5481181" y="3234413"/>
                    <a:ext cx="0" cy="44985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文本框 69"/>
                  <p:cNvSpPr txBox="1"/>
                  <p:nvPr/>
                </p:nvSpPr>
                <p:spPr>
                  <a:xfrm>
                    <a:off x="3987451" y="2798284"/>
                    <a:ext cx="550600" cy="47401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RM1235</a:t>
                    </a:r>
                  </a:p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(1)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71" name="直接连接符 70"/>
                  <p:cNvCxnSpPr/>
                  <p:nvPr/>
                </p:nvCxnSpPr>
                <p:spPr>
                  <a:xfrm>
                    <a:off x="4252435" y="3262986"/>
                    <a:ext cx="0" cy="44985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连接符 71"/>
                  <p:cNvCxnSpPr/>
                  <p:nvPr/>
                </p:nvCxnSpPr>
                <p:spPr>
                  <a:xfrm>
                    <a:off x="3666650" y="3258225"/>
                    <a:ext cx="0" cy="44985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文本框 72"/>
                  <p:cNvSpPr txBox="1"/>
                  <p:nvPr/>
                </p:nvSpPr>
                <p:spPr>
                  <a:xfrm>
                    <a:off x="3323061" y="2792700"/>
                    <a:ext cx="582203" cy="47401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RM152</a:t>
                    </a:r>
                  </a:p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 (-1)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" name="文本框 73"/>
                  <p:cNvSpPr txBox="1"/>
                  <p:nvPr/>
                </p:nvSpPr>
                <p:spPr>
                  <a:xfrm>
                    <a:off x="3403368" y="3647444"/>
                    <a:ext cx="529531" cy="2708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0.68 Mb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5" name="文本框 74"/>
                  <p:cNvSpPr txBox="1"/>
                  <p:nvPr/>
                </p:nvSpPr>
                <p:spPr>
                  <a:xfrm>
                    <a:off x="4017966" y="3649672"/>
                    <a:ext cx="529531" cy="2708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1.20 Mb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6" name="文本框 75"/>
                  <p:cNvSpPr txBox="1"/>
                  <p:nvPr/>
                </p:nvSpPr>
                <p:spPr>
                  <a:xfrm>
                    <a:off x="4707568" y="3639825"/>
                    <a:ext cx="529531" cy="2708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3.73 Mb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7" name="文本框 76"/>
                  <p:cNvSpPr txBox="1"/>
                  <p:nvPr/>
                </p:nvSpPr>
                <p:spPr>
                  <a:xfrm>
                    <a:off x="5283515" y="3632207"/>
                    <a:ext cx="529531" cy="2708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4.37 Mb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8" name="下箭头 87"/>
                <p:cNvSpPr/>
                <p:nvPr/>
              </p:nvSpPr>
              <p:spPr>
                <a:xfrm>
                  <a:off x="4644391" y="1959527"/>
                  <a:ext cx="45719" cy="289009"/>
                </a:xfrm>
                <a:prstGeom prst="downArrow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文本框 88"/>
                <p:cNvSpPr txBox="1"/>
                <p:nvPr/>
              </p:nvSpPr>
              <p:spPr>
                <a:xfrm>
                  <a:off x="4465256" y="1682108"/>
                  <a:ext cx="459301" cy="2708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qSSD8</a:t>
                  </a:r>
                  <a:endParaRPr lang="zh-CN" alt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文本框 89"/>
                <p:cNvSpPr txBox="1"/>
                <p:nvPr/>
              </p:nvSpPr>
              <p:spPr>
                <a:xfrm>
                  <a:off x="4295685" y="3035933"/>
                  <a:ext cx="459301" cy="2708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qSSD8</a:t>
                  </a:r>
                  <a:endParaRPr lang="zh-CN" alt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下箭头 90"/>
                <p:cNvSpPr/>
                <p:nvPr/>
              </p:nvSpPr>
              <p:spPr>
                <a:xfrm>
                  <a:off x="4459459" y="3258984"/>
                  <a:ext cx="51581" cy="142551"/>
                </a:xfrm>
                <a:prstGeom prst="downArrow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521654" y="3868968"/>
                <a:ext cx="9305281" cy="1698930"/>
                <a:chOff x="928823" y="537585"/>
                <a:chExt cx="9305281" cy="1698930"/>
              </a:xfrm>
            </p:grpSpPr>
            <p:pic>
              <p:nvPicPr>
                <p:cNvPr id="48" name="图片 47"/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21585" b="5252"/>
                <a:stretch/>
              </p:blipFill>
              <p:spPr>
                <a:xfrm>
                  <a:off x="2110295" y="1147083"/>
                  <a:ext cx="8123809" cy="1038226"/>
                </a:xfrm>
                <a:prstGeom prst="rect">
                  <a:avLst/>
                </a:prstGeom>
              </p:spPr>
            </p:pic>
            <p:sp>
              <p:nvSpPr>
                <p:cNvPr id="49" name="文本框 48"/>
                <p:cNvSpPr txBox="1"/>
                <p:nvPr/>
              </p:nvSpPr>
              <p:spPr>
                <a:xfrm>
                  <a:off x="5810745" y="537585"/>
                  <a:ext cx="145103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 -1088 base</a:t>
                  </a:r>
                  <a:endPara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下箭头 49"/>
                <p:cNvSpPr/>
                <p:nvPr/>
              </p:nvSpPr>
              <p:spPr>
                <a:xfrm>
                  <a:off x="6522202" y="861163"/>
                  <a:ext cx="45719" cy="24165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文本框 51"/>
                <p:cNvSpPr txBox="1"/>
                <p:nvPr/>
              </p:nvSpPr>
              <p:spPr>
                <a:xfrm>
                  <a:off x="1076788" y="1055565"/>
                  <a:ext cx="10021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q-AL" altLang="zh-CN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OsSAUR32</a:t>
                  </a:r>
                  <a:endParaRPr lang="zh-CN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文本框 52"/>
                <p:cNvSpPr txBox="1"/>
                <p:nvPr/>
              </p:nvSpPr>
              <p:spPr>
                <a:xfrm>
                  <a:off x="928823" y="1346235"/>
                  <a:ext cx="103265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Nipponbare</a:t>
                  </a:r>
                  <a:endParaRPr lang="zh-CN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文本框 55"/>
                <p:cNvSpPr txBox="1"/>
                <p:nvPr/>
              </p:nvSpPr>
              <p:spPr>
                <a:xfrm>
                  <a:off x="1231322" y="1793427"/>
                  <a:ext cx="56297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</a:t>
                  </a:r>
                  <a:r>
                    <a:rPr lang="en-US" altLang="zh-CN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749</a:t>
                  </a:r>
                  <a:endParaRPr lang="zh-CN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1697632" y="1280136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  <p:sp>
              <p:nvSpPr>
                <p:cNvPr id="59" name="矩形 58"/>
                <p:cNvSpPr/>
                <p:nvPr/>
              </p:nvSpPr>
              <p:spPr>
                <a:xfrm>
                  <a:off x="1707157" y="1713295"/>
                  <a:ext cx="42672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2800" dirty="0"/>
                    <a:t>｛</a:t>
                  </a:r>
                </a:p>
              </p:txBody>
            </p:sp>
          </p:grpSp>
          <p:sp>
            <p:nvSpPr>
              <p:cNvPr id="2" name="文本框 1"/>
              <p:cNvSpPr txBox="1"/>
              <p:nvPr/>
            </p:nvSpPr>
            <p:spPr>
              <a:xfrm>
                <a:off x="645570" y="505461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329392" y="2211637"/>
                <a:ext cx="2127504" cy="923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Markers</a:t>
                </a:r>
              </a:p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Electrophoresis band</a:t>
                </a:r>
              </a:p>
              <a:p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 flipH="1">
                <a:off x="7078336" y="1539456"/>
                <a:ext cx="4763" cy="11312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flipH="1">
                <a:off x="4563736" y="1568031"/>
                <a:ext cx="4763" cy="11312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直接箭头连接符 81"/>
              <p:cNvCxnSpPr/>
              <p:nvPr/>
            </p:nvCxnSpPr>
            <p:spPr>
              <a:xfrm flipV="1">
                <a:off x="6195203" y="1654930"/>
                <a:ext cx="859949" cy="470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直接箭头连接符 82"/>
              <p:cNvCxnSpPr/>
              <p:nvPr/>
            </p:nvCxnSpPr>
            <p:spPr>
              <a:xfrm flipH="1" flipV="1">
                <a:off x="4573827" y="1659529"/>
                <a:ext cx="934786" cy="486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文本框 83"/>
              <p:cNvSpPr txBox="1"/>
              <p:nvPr/>
            </p:nvSpPr>
            <p:spPr>
              <a:xfrm>
                <a:off x="5484798" y="1521132"/>
                <a:ext cx="7938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3.06 Mb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 flipH="1">
                <a:off x="4536071" y="3130131"/>
                <a:ext cx="3853" cy="10575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flipH="1">
                <a:off x="5912758" y="3128863"/>
                <a:ext cx="4763" cy="11312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直接箭头连接符 86"/>
              <p:cNvCxnSpPr/>
              <p:nvPr/>
            </p:nvCxnSpPr>
            <p:spPr>
              <a:xfrm flipV="1">
                <a:off x="5479240" y="3197769"/>
                <a:ext cx="419249" cy="173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文本框 92"/>
              <p:cNvSpPr txBox="1"/>
              <p:nvPr/>
            </p:nvSpPr>
            <p:spPr>
              <a:xfrm>
                <a:off x="4786298" y="3090035"/>
                <a:ext cx="7938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1.53 Mb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4" name="直接箭头连接符 93"/>
              <p:cNvCxnSpPr/>
              <p:nvPr/>
            </p:nvCxnSpPr>
            <p:spPr>
              <a:xfrm flipH="1">
                <a:off x="4575305" y="3202060"/>
                <a:ext cx="285172" cy="98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5" name="文本框 94"/>
              <p:cNvSpPr txBox="1"/>
              <p:nvPr/>
            </p:nvSpPr>
            <p:spPr>
              <a:xfrm>
                <a:off x="2076564" y="2841095"/>
                <a:ext cx="691280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Chr.8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文本框 95"/>
              <p:cNvSpPr txBox="1"/>
              <p:nvPr/>
            </p:nvSpPr>
            <p:spPr>
              <a:xfrm>
                <a:off x="1577408" y="3340209"/>
                <a:ext cx="17812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Physical distance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7" name="文本框 96"/>
            <p:cNvSpPr txBox="1"/>
            <p:nvPr/>
          </p:nvSpPr>
          <p:spPr>
            <a:xfrm>
              <a:off x="615181" y="399433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4666387" y="5992017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4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68084" y="505461"/>
            <a:ext cx="8788250" cy="3239020"/>
            <a:chOff x="645570" y="505461"/>
            <a:chExt cx="8788250" cy="3239020"/>
          </a:xfrm>
        </p:grpSpPr>
        <p:grpSp>
          <p:nvGrpSpPr>
            <p:cNvPr id="92" name="组合 91"/>
            <p:cNvGrpSpPr/>
            <p:nvPr/>
          </p:nvGrpSpPr>
          <p:grpSpPr>
            <a:xfrm>
              <a:off x="1383650" y="558418"/>
              <a:ext cx="8050170" cy="3186063"/>
              <a:chOff x="2166364" y="1583887"/>
              <a:chExt cx="4408601" cy="2336652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2166364" y="1583887"/>
                <a:ext cx="4408601" cy="2336652"/>
                <a:chOff x="2166364" y="1583887"/>
                <a:chExt cx="4408601" cy="2336652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2166364" y="1583887"/>
                  <a:ext cx="4408601" cy="1165386"/>
                  <a:chOff x="2166364" y="1583887"/>
                  <a:chExt cx="4408601" cy="1165386"/>
                </a:xfrm>
              </p:grpSpPr>
              <p:grpSp>
                <p:nvGrpSpPr>
                  <p:cNvPr id="4" name="组合 3"/>
                  <p:cNvGrpSpPr/>
                  <p:nvPr/>
                </p:nvGrpSpPr>
                <p:grpSpPr>
                  <a:xfrm>
                    <a:off x="2166364" y="1583887"/>
                    <a:ext cx="4408601" cy="1165386"/>
                    <a:chOff x="2947414" y="4022287"/>
                    <a:chExt cx="4408601" cy="1165386"/>
                  </a:xfrm>
                </p:grpSpPr>
                <p:sp>
                  <p:nvSpPr>
                    <p:cNvPr id="9" name="文本框 8"/>
                    <p:cNvSpPr txBox="1"/>
                    <p:nvPr/>
                  </p:nvSpPr>
                  <p:spPr>
                    <a:xfrm>
                      <a:off x="3342530" y="4606642"/>
                      <a:ext cx="378573" cy="27086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Chr.8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0" name="文本框 9"/>
                    <p:cNvSpPr txBox="1"/>
                    <p:nvPr/>
                  </p:nvSpPr>
                  <p:spPr>
                    <a:xfrm>
                      <a:off x="4731045" y="4023496"/>
                      <a:ext cx="550600" cy="474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RM1235</a:t>
                      </a:r>
                    </a:p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(1)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1" name="文本框 10"/>
                    <p:cNvSpPr txBox="1"/>
                    <p:nvPr/>
                  </p:nvSpPr>
                  <p:spPr>
                    <a:xfrm>
                      <a:off x="6742208" y="4022287"/>
                      <a:ext cx="613807" cy="474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RM22617</a:t>
                      </a:r>
                    </a:p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(-1)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2" name="直接连接符 11"/>
                    <p:cNvCxnSpPr/>
                    <p:nvPr/>
                  </p:nvCxnSpPr>
                  <p:spPr>
                    <a:xfrm>
                      <a:off x="5021117" y="4503143"/>
                      <a:ext cx="0" cy="449857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" name="直接连接符 12"/>
                    <p:cNvCxnSpPr/>
                    <p:nvPr/>
                  </p:nvCxnSpPr>
                  <p:spPr>
                    <a:xfrm>
                      <a:off x="7045498" y="4484093"/>
                      <a:ext cx="0" cy="449857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" name="文本框 13"/>
                    <p:cNvSpPr txBox="1"/>
                    <p:nvPr/>
                  </p:nvSpPr>
                  <p:spPr>
                    <a:xfrm>
                      <a:off x="2947414" y="4034923"/>
                      <a:ext cx="1165108" cy="67716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Markers</a:t>
                      </a:r>
                    </a:p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Electrophoresis band</a:t>
                      </a:r>
                    </a:p>
                    <a:p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" name="文本框 19"/>
                    <p:cNvSpPr txBox="1"/>
                    <p:nvPr/>
                  </p:nvSpPr>
                  <p:spPr>
                    <a:xfrm>
                      <a:off x="3058740" y="4916806"/>
                      <a:ext cx="975489" cy="27086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distance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1" name="文本框 20"/>
                    <p:cNvSpPr txBox="1"/>
                    <p:nvPr/>
                  </p:nvSpPr>
                  <p:spPr>
                    <a:xfrm>
                      <a:off x="4767220" y="4914901"/>
                      <a:ext cx="529531" cy="27086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 Mb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2" name="文本框 21"/>
                    <p:cNvSpPr txBox="1"/>
                    <p:nvPr/>
                  </p:nvSpPr>
                  <p:spPr>
                    <a:xfrm>
                      <a:off x="6746880" y="4882509"/>
                      <a:ext cx="529531" cy="27086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6.79 Mb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" name="文本框 4"/>
                  <p:cNvSpPr txBox="1"/>
                  <p:nvPr/>
                </p:nvSpPr>
                <p:spPr>
                  <a:xfrm>
                    <a:off x="3317704" y="1595257"/>
                    <a:ext cx="582203" cy="47401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RM152</a:t>
                    </a:r>
                  </a:p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   (-1)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" name="文本框 5"/>
                  <p:cNvSpPr txBox="1"/>
                  <p:nvPr/>
                </p:nvSpPr>
                <p:spPr>
                  <a:xfrm>
                    <a:off x="3389163" y="2460409"/>
                    <a:ext cx="529531" cy="2708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0.68 Mb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7" name="直接连接符 6"/>
                  <p:cNvCxnSpPr/>
                  <p:nvPr/>
                </p:nvCxnSpPr>
                <p:spPr>
                  <a:xfrm>
                    <a:off x="3654597" y="2083793"/>
                    <a:ext cx="0" cy="44985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1" name="组合 50"/>
                <p:cNvGrpSpPr/>
                <p:nvPr/>
              </p:nvGrpSpPr>
              <p:grpSpPr>
                <a:xfrm>
                  <a:off x="3407796" y="3409005"/>
                  <a:ext cx="2399618" cy="60966"/>
                  <a:chOff x="3415416" y="2748605"/>
                  <a:chExt cx="2399618" cy="60966"/>
                </a:xfrm>
              </p:grpSpPr>
              <p:sp>
                <p:nvSpPr>
                  <p:cNvPr id="54" name="矩形 53"/>
                  <p:cNvSpPr/>
                  <p:nvPr/>
                </p:nvSpPr>
                <p:spPr>
                  <a:xfrm>
                    <a:off x="3910797" y="2748611"/>
                    <a:ext cx="740772" cy="6096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5" name="矩形 54"/>
                  <p:cNvSpPr/>
                  <p:nvPr/>
                </p:nvSpPr>
                <p:spPr>
                  <a:xfrm>
                    <a:off x="3415416" y="2748605"/>
                    <a:ext cx="489898" cy="6096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57" name="矩形 56"/>
                  <p:cNvSpPr/>
                  <p:nvPr/>
                </p:nvSpPr>
                <p:spPr>
                  <a:xfrm>
                    <a:off x="4654445" y="2748606"/>
                    <a:ext cx="1160589" cy="6047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grpSp>
              <p:nvGrpSpPr>
                <p:cNvPr id="46" name="组合 45"/>
                <p:cNvGrpSpPr/>
                <p:nvPr/>
              </p:nvGrpSpPr>
              <p:grpSpPr>
                <a:xfrm>
                  <a:off x="3413022" y="2266005"/>
                  <a:ext cx="1641692" cy="60966"/>
                  <a:chOff x="3413022" y="2748605"/>
                  <a:chExt cx="1641692" cy="60966"/>
                </a:xfrm>
              </p:grpSpPr>
              <p:sp>
                <p:nvSpPr>
                  <p:cNvPr id="41" name="矩形 40"/>
                  <p:cNvSpPr/>
                  <p:nvPr/>
                </p:nvSpPr>
                <p:spPr>
                  <a:xfrm>
                    <a:off x="3910797" y="2748611"/>
                    <a:ext cx="290526" cy="6096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3413022" y="2748605"/>
                    <a:ext cx="494899" cy="6096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43" name="矩形 42"/>
                  <p:cNvSpPr/>
                  <p:nvPr/>
                </p:nvSpPr>
                <p:spPr>
                  <a:xfrm>
                    <a:off x="4188221" y="2748605"/>
                    <a:ext cx="866493" cy="6096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64" name="矩形 63"/>
                <p:cNvSpPr/>
                <p:nvPr/>
              </p:nvSpPr>
              <p:spPr>
                <a:xfrm>
                  <a:off x="5282420" y="2266213"/>
                  <a:ext cx="1215558" cy="609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5" name="矩形 64"/>
                <p:cNvSpPr/>
                <p:nvPr/>
              </p:nvSpPr>
              <p:spPr>
                <a:xfrm>
                  <a:off x="4958671" y="2266213"/>
                  <a:ext cx="322220" cy="6096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6" name="文本框 65"/>
                <p:cNvSpPr txBox="1"/>
                <p:nvPr/>
              </p:nvSpPr>
              <p:spPr>
                <a:xfrm>
                  <a:off x="4689211" y="2790719"/>
                  <a:ext cx="545894" cy="4740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RM1148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(-1)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7" name="直接连接符 66"/>
                <p:cNvCxnSpPr/>
                <p:nvPr/>
              </p:nvCxnSpPr>
              <p:spPr>
                <a:xfrm>
                  <a:off x="4957299" y="3234413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8" name="文本框 67"/>
                <p:cNvSpPr txBox="1"/>
                <p:nvPr/>
              </p:nvSpPr>
              <p:spPr>
                <a:xfrm>
                  <a:off x="5195434" y="2795351"/>
                  <a:ext cx="550600" cy="4740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RM5432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(-1)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>
                <a:xfrm>
                  <a:off x="5481181" y="3234413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0" name="文本框 69"/>
                <p:cNvSpPr txBox="1"/>
                <p:nvPr/>
              </p:nvSpPr>
              <p:spPr>
                <a:xfrm>
                  <a:off x="3987451" y="2798284"/>
                  <a:ext cx="550600" cy="4740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RM1235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(1)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1" name="直接连接符 70"/>
                <p:cNvCxnSpPr/>
                <p:nvPr/>
              </p:nvCxnSpPr>
              <p:spPr>
                <a:xfrm>
                  <a:off x="4252435" y="3262986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/>
                <p:nvPr/>
              </p:nvCxnSpPr>
              <p:spPr>
                <a:xfrm>
                  <a:off x="3666650" y="3258225"/>
                  <a:ext cx="0" cy="44985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3" name="文本框 72"/>
                <p:cNvSpPr txBox="1"/>
                <p:nvPr/>
              </p:nvSpPr>
              <p:spPr>
                <a:xfrm>
                  <a:off x="3323061" y="2792700"/>
                  <a:ext cx="582203" cy="4740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RM152</a:t>
                  </a:r>
                </a:p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 (-1)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文本框 73"/>
                <p:cNvSpPr txBox="1"/>
                <p:nvPr/>
              </p:nvSpPr>
              <p:spPr>
                <a:xfrm>
                  <a:off x="3403368" y="3647444"/>
                  <a:ext cx="529531" cy="2708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0.68 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文本框 74"/>
                <p:cNvSpPr txBox="1"/>
                <p:nvPr/>
              </p:nvSpPr>
              <p:spPr>
                <a:xfrm>
                  <a:off x="4017966" y="3649672"/>
                  <a:ext cx="529531" cy="2708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1.20 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文本框 75"/>
                <p:cNvSpPr txBox="1"/>
                <p:nvPr/>
              </p:nvSpPr>
              <p:spPr>
                <a:xfrm>
                  <a:off x="4707568" y="3639825"/>
                  <a:ext cx="529531" cy="2708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3.73 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文本框 76"/>
                <p:cNvSpPr txBox="1"/>
                <p:nvPr/>
              </p:nvSpPr>
              <p:spPr>
                <a:xfrm>
                  <a:off x="5283515" y="3632207"/>
                  <a:ext cx="529531" cy="2708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4.37 Mb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8" name="下箭头 87"/>
              <p:cNvSpPr/>
              <p:nvPr/>
            </p:nvSpPr>
            <p:spPr>
              <a:xfrm>
                <a:off x="4644391" y="1959527"/>
                <a:ext cx="45719" cy="289009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4465256" y="1682108"/>
                <a:ext cx="459301" cy="270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qSSD8</a:t>
                </a:r>
                <a:endParaRPr lang="zh-CN" alt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文本框 89"/>
              <p:cNvSpPr txBox="1"/>
              <p:nvPr/>
            </p:nvSpPr>
            <p:spPr>
              <a:xfrm>
                <a:off x="4295685" y="3035933"/>
                <a:ext cx="459301" cy="270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qSSD8</a:t>
                </a:r>
                <a:endParaRPr lang="zh-CN" alt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下箭头 90"/>
              <p:cNvSpPr/>
              <p:nvPr/>
            </p:nvSpPr>
            <p:spPr>
              <a:xfrm>
                <a:off x="4459459" y="3258984"/>
                <a:ext cx="51581" cy="142551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645570" y="50546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329392" y="2211637"/>
              <a:ext cx="2127504" cy="923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Markers</a:t>
              </a:r>
            </a:p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Electrophoresis band</a:t>
              </a:r>
            </a:p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 flipH="1">
              <a:off x="7078336" y="1539456"/>
              <a:ext cx="4763" cy="1131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H="1">
              <a:off x="4563736" y="1568031"/>
              <a:ext cx="4763" cy="1131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/>
            <p:nvPr/>
          </p:nvCxnSpPr>
          <p:spPr>
            <a:xfrm flipV="1">
              <a:off x="6195203" y="1654930"/>
              <a:ext cx="859949" cy="47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直接箭头连接符 82"/>
            <p:cNvCxnSpPr/>
            <p:nvPr/>
          </p:nvCxnSpPr>
          <p:spPr>
            <a:xfrm flipH="1" flipV="1">
              <a:off x="4573827" y="1659529"/>
              <a:ext cx="934786" cy="48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文本框 83"/>
            <p:cNvSpPr txBox="1"/>
            <p:nvPr/>
          </p:nvSpPr>
          <p:spPr>
            <a:xfrm>
              <a:off x="5484798" y="1521132"/>
              <a:ext cx="7938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3.06 Mb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5" name="直接连接符 84"/>
            <p:cNvCxnSpPr/>
            <p:nvPr/>
          </p:nvCxnSpPr>
          <p:spPr>
            <a:xfrm flipH="1">
              <a:off x="4536071" y="3130131"/>
              <a:ext cx="3853" cy="10575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H="1">
              <a:off x="5912758" y="3128863"/>
              <a:ext cx="4763" cy="1131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直接箭头连接符 86"/>
            <p:cNvCxnSpPr/>
            <p:nvPr/>
          </p:nvCxnSpPr>
          <p:spPr>
            <a:xfrm flipV="1">
              <a:off x="5479240" y="3197769"/>
              <a:ext cx="419249" cy="17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文本框 92"/>
            <p:cNvSpPr txBox="1"/>
            <p:nvPr/>
          </p:nvSpPr>
          <p:spPr>
            <a:xfrm>
              <a:off x="4786298" y="3090035"/>
              <a:ext cx="7938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1.53 Mb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4" name="直接箭头连接符 93"/>
            <p:cNvCxnSpPr/>
            <p:nvPr/>
          </p:nvCxnSpPr>
          <p:spPr>
            <a:xfrm flipH="1">
              <a:off x="4575305" y="3202060"/>
              <a:ext cx="285172" cy="98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文本框 94"/>
            <p:cNvSpPr txBox="1"/>
            <p:nvPr/>
          </p:nvSpPr>
          <p:spPr>
            <a:xfrm>
              <a:off x="2076564" y="2841095"/>
              <a:ext cx="69128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Chr.8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577408" y="3340209"/>
              <a:ext cx="1781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Physical distance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4956673" y="4758303"/>
            <a:ext cx="1665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7 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6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45769" y="719368"/>
            <a:ext cx="9305281" cy="1698930"/>
            <a:chOff x="521654" y="3868968"/>
            <a:chExt cx="9305281" cy="1698930"/>
          </a:xfrm>
        </p:grpSpPr>
        <p:grpSp>
          <p:nvGrpSpPr>
            <p:cNvPr id="47" name="组合 46"/>
            <p:cNvGrpSpPr/>
            <p:nvPr/>
          </p:nvGrpSpPr>
          <p:grpSpPr>
            <a:xfrm>
              <a:off x="521654" y="3868968"/>
              <a:ext cx="9305281" cy="1698930"/>
              <a:chOff x="928823" y="537585"/>
              <a:chExt cx="9305281" cy="1698930"/>
            </a:xfrm>
          </p:grpSpPr>
          <p:pic>
            <p:nvPicPr>
              <p:cNvPr id="48" name="图片 47"/>
              <p:cNvPicPr>
                <a:picLocks noChangeAspect="1"/>
              </p:cNvPicPr>
              <p:nvPr/>
            </p:nvPicPr>
            <p:blipFill rotWithShape="1">
              <a:blip r:embed="rId2"/>
              <a:srcRect t="21585" b="5252"/>
              <a:stretch/>
            </p:blipFill>
            <p:spPr>
              <a:xfrm>
                <a:off x="2110295" y="1147083"/>
                <a:ext cx="8123809" cy="1038226"/>
              </a:xfrm>
              <a:prstGeom prst="rect">
                <a:avLst/>
              </a:prstGeom>
            </p:spPr>
          </p:pic>
          <p:sp>
            <p:nvSpPr>
              <p:cNvPr id="49" name="文本框 48"/>
              <p:cNvSpPr txBox="1"/>
              <p:nvPr/>
            </p:nvSpPr>
            <p:spPr>
              <a:xfrm>
                <a:off x="5810745" y="537585"/>
                <a:ext cx="14510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-1088 base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下箭头 49"/>
              <p:cNvSpPr/>
              <p:nvPr/>
            </p:nvSpPr>
            <p:spPr>
              <a:xfrm>
                <a:off x="6522202" y="861163"/>
                <a:ext cx="45719" cy="241650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076788" y="1055565"/>
                <a:ext cx="10021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q-AL" altLang="zh-CN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OsSAUR32</a:t>
                </a:r>
                <a:endParaRPr lang="zh-CN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928823" y="1346235"/>
                <a:ext cx="10326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Nipponbare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231322" y="1793427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US" altLang="zh-CN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749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697632" y="1280136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7157" y="1713295"/>
                <a:ext cx="4267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/>
                  <a:t>｛</a:t>
                </a:r>
              </a:p>
            </p:txBody>
          </p:sp>
        </p:grpSp>
        <p:sp>
          <p:nvSpPr>
            <p:cNvPr id="97" name="文本框 96"/>
            <p:cNvSpPr txBox="1"/>
            <p:nvPr/>
          </p:nvSpPr>
          <p:spPr>
            <a:xfrm>
              <a:off x="615181" y="399433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5188902" y="372778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Fig. 7 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57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495800" y="2486445"/>
            <a:ext cx="5107897" cy="1402601"/>
            <a:chOff x="4495800" y="2486445"/>
            <a:chExt cx="5107897" cy="1402601"/>
          </a:xfrm>
        </p:grpSpPr>
        <p:graphicFrame>
          <p:nvGraphicFramePr>
            <p:cNvPr id="67" name="图表 66"/>
            <p:cNvGraphicFramePr>
              <a:graphicFrameLocks/>
            </p:cNvGraphicFramePr>
            <p:nvPr>
              <p:extLst/>
            </p:nvPr>
          </p:nvGraphicFramePr>
          <p:xfrm>
            <a:off x="7246648" y="2880050"/>
            <a:ext cx="1702341" cy="10089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50" name="组合 149"/>
            <p:cNvGrpSpPr/>
            <p:nvPr/>
          </p:nvGrpSpPr>
          <p:grpSpPr>
            <a:xfrm>
              <a:off x="4495800" y="2486445"/>
              <a:ext cx="5107897" cy="1348502"/>
              <a:chOff x="4495800" y="2486445"/>
              <a:chExt cx="5107897" cy="1348502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4914900" y="2527300"/>
                <a:ext cx="247650" cy="1333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5556250" y="2527299"/>
                <a:ext cx="1981200" cy="13335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rot="5400000">
                <a:off x="5203825" y="2486025"/>
                <a:ext cx="133349" cy="2159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等腰三角形 4"/>
              <p:cNvSpPr/>
              <p:nvPr/>
            </p:nvSpPr>
            <p:spPr>
              <a:xfrm rot="5400000" flipV="1">
                <a:off x="5405437" y="2509837"/>
                <a:ext cx="133350" cy="168275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5683250" y="2532061"/>
                <a:ext cx="0" cy="1333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5848350" y="2530474"/>
                <a:ext cx="0" cy="1333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833938" y="2660649"/>
                <a:ext cx="849312" cy="373064"/>
              </a:xfrm>
              <a:prstGeom prst="line">
                <a:avLst/>
              </a:prstGeom>
              <a:ln cmpd="sng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矩形 12"/>
              <p:cNvSpPr/>
              <p:nvPr/>
            </p:nvSpPr>
            <p:spPr>
              <a:xfrm>
                <a:off x="4833938" y="3100388"/>
                <a:ext cx="1843087" cy="666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850607" y="3403602"/>
                <a:ext cx="1843087" cy="666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833938" y="3673478"/>
                <a:ext cx="1843087" cy="6667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 rot="16200000">
                <a:off x="4895410" y="2795729"/>
                <a:ext cx="5501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RM5348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 rot="16200000">
                <a:off x="5314515" y="2790965"/>
                <a:ext cx="5501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RM8207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 rot="16200000">
                <a:off x="5695519" y="2790960"/>
                <a:ext cx="5501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RM3311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 rot="16200000">
                <a:off x="6043186" y="2790959"/>
                <a:ext cx="55015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RM4455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5848350" y="2660649"/>
                <a:ext cx="876300" cy="37306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171098" y="3095627"/>
                <a:ext cx="3357" cy="714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5604490" y="3100389"/>
                <a:ext cx="3357" cy="714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6347445" y="3090861"/>
                <a:ext cx="3357" cy="714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5968818" y="3095622"/>
                <a:ext cx="3357" cy="714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矩形 47"/>
              <p:cNvSpPr/>
              <p:nvPr/>
            </p:nvSpPr>
            <p:spPr>
              <a:xfrm>
                <a:off x="5387974" y="3403603"/>
                <a:ext cx="785816" cy="6667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5387974" y="3174708"/>
                <a:ext cx="0" cy="2146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6173790" y="3169943"/>
                <a:ext cx="0" cy="2146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" name="矩形 52"/>
              <p:cNvSpPr/>
              <p:nvPr/>
            </p:nvSpPr>
            <p:spPr>
              <a:xfrm>
                <a:off x="5790407" y="3675062"/>
                <a:ext cx="383384" cy="6667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5" name="直接连接符 54"/>
              <p:cNvCxnSpPr/>
              <p:nvPr/>
            </p:nvCxnSpPr>
            <p:spPr>
              <a:xfrm>
                <a:off x="5790407" y="3167063"/>
                <a:ext cx="0" cy="5064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直接箭头连接符 69"/>
              <p:cNvCxnSpPr/>
              <p:nvPr/>
            </p:nvCxnSpPr>
            <p:spPr>
              <a:xfrm flipV="1">
                <a:off x="5378450" y="3505200"/>
                <a:ext cx="411957" cy="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文本框 73"/>
              <p:cNvSpPr txBox="1"/>
              <p:nvPr/>
            </p:nvSpPr>
            <p:spPr>
              <a:xfrm>
                <a:off x="5340350" y="3498853"/>
                <a:ext cx="53251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1.05 Mb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4495800" y="2486445"/>
                <a:ext cx="46679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Chr.10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794500" y="3022603"/>
                <a:ext cx="6832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Nipponbare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6972300" y="3321053"/>
                <a:ext cx="29367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6972300" y="3619503"/>
                <a:ext cx="29367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>
              <a:xfrm>
                <a:off x="7404100" y="2959898"/>
                <a:ext cx="1230310" cy="1031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7404100" y="2952750"/>
                <a:ext cx="0" cy="79739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直接连接符 109"/>
              <p:cNvCxnSpPr/>
              <p:nvPr/>
            </p:nvCxnSpPr>
            <p:spPr>
              <a:xfrm>
                <a:off x="7975448" y="2921065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/>
              <p:cNvCxnSpPr/>
              <p:nvPr/>
            </p:nvCxnSpPr>
            <p:spPr>
              <a:xfrm>
                <a:off x="8112768" y="2923446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接连接符 112"/>
              <p:cNvCxnSpPr/>
              <p:nvPr/>
            </p:nvCxnSpPr>
            <p:spPr>
              <a:xfrm>
                <a:off x="7831786" y="2920271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/>
              <p:cNvCxnSpPr/>
              <p:nvPr/>
            </p:nvCxnSpPr>
            <p:spPr>
              <a:xfrm>
                <a:off x="7690495" y="2920271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/>
              <p:cNvCxnSpPr/>
              <p:nvPr/>
            </p:nvCxnSpPr>
            <p:spPr>
              <a:xfrm>
                <a:off x="7548414" y="2920271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接连接符 115"/>
              <p:cNvCxnSpPr/>
              <p:nvPr/>
            </p:nvCxnSpPr>
            <p:spPr>
              <a:xfrm>
                <a:off x="8258021" y="2923446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/>
              <p:cNvCxnSpPr/>
              <p:nvPr/>
            </p:nvCxnSpPr>
            <p:spPr>
              <a:xfrm>
                <a:off x="8399309" y="2926621"/>
                <a:ext cx="0" cy="3882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8" name="文本框 117"/>
              <p:cNvSpPr txBox="1"/>
              <p:nvPr/>
            </p:nvSpPr>
            <p:spPr>
              <a:xfrm>
                <a:off x="7292752" y="2773363"/>
                <a:ext cx="23596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7411812" y="2766213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文本框 119"/>
              <p:cNvSpPr txBox="1"/>
              <p:nvPr/>
            </p:nvSpPr>
            <p:spPr>
              <a:xfrm>
                <a:off x="7557071" y="2766207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文本框 120"/>
              <p:cNvSpPr txBox="1"/>
              <p:nvPr/>
            </p:nvSpPr>
            <p:spPr>
              <a:xfrm>
                <a:off x="7695184" y="2770969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7830917" y="2770970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文本框 122"/>
              <p:cNvSpPr txBox="1"/>
              <p:nvPr/>
            </p:nvSpPr>
            <p:spPr>
              <a:xfrm>
                <a:off x="7973792" y="2775722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8116667" y="2770956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8257157" y="2775714"/>
                <a:ext cx="2872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文本框 125"/>
              <p:cNvSpPr txBox="1"/>
              <p:nvPr/>
            </p:nvSpPr>
            <p:spPr>
              <a:xfrm>
                <a:off x="5346700" y="3206753"/>
                <a:ext cx="52770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qSSD10</a:t>
                </a:r>
                <a:endParaRPr lang="zh-CN" altLang="en-US" sz="8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8151659" y="3027682"/>
                <a:ext cx="52770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=49.75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8314854" y="3309622"/>
                <a:ext cx="107273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 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=59.97 </a:t>
                </a:r>
                <a:r>
                  <a:rPr lang="en-US" altLang="zh-CN" sz="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=5.98E-04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8235320" y="3591721"/>
                <a:ext cx="87395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 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=50.05 </a:t>
                </a:r>
                <a:r>
                  <a:rPr lang="en-US" altLang="zh-CN" sz="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=0.91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7261389" y="2639062"/>
                <a:ext cx="234230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Seed-set </a:t>
                </a: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density 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spikelets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</a:t>
                </a: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n-US" altLang="zh-CN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cm panicle length)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43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1698</Words>
  <Application>Microsoft Office PowerPoint</Application>
  <PresentationFormat>宽屏</PresentationFormat>
  <Paragraphs>1003</Paragraphs>
  <Slides>27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Arial Unicode MS</vt:lpstr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Windows User</cp:lastModifiedBy>
  <cp:revision>86</cp:revision>
  <dcterms:created xsi:type="dcterms:W3CDTF">2020-12-18T09:33:59Z</dcterms:created>
  <dcterms:modified xsi:type="dcterms:W3CDTF">2021-01-12T01:12:50Z</dcterms:modified>
</cp:coreProperties>
</file>