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6" r:id="rId3"/>
    <p:sldId id="257" r:id="rId4"/>
    <p:sldId id="258" r:id="rId5"/>
    <p:sldId id="260" r:id="rId6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3" autoAdjust="0"/>
    <p:restoredTop sz="94660"/>
  </p:normalViewPr>
  <p:slideViewPr>
    <p:cSldViewPr snapToGrid="0" showGuides="1">
      <p:cViewPr varScale="1">
        <p:scale>
          <a:sx n="80" d="100"/>
          <a:sy n="80" d="100"/>
        </p:scale>
        <p:origin x="3066" y="96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7AD49-379E-486A-8447-73411A82D61B}" type="datetimeFigureOut">
              <a:rPr kumimoji="1" lang="ja-JP" altLang="en-US" smtClean="0"/>
              <a:t>2020/12/19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0384C-DDFF-4EBF-A9B1-E09425769E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0478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7AD49-379E-486A-8447-73411A82D61B}" type="datetimeFigureOut">
              <a:rPr kumimoji="1" lang="ja-JP" altLang="en-US" smtClean="0"/>
              <a:t>2020/12/19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0384C-DDFF-4EBF-A9B1-E09425769E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7335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7AD49-379E-486A-8447-73411A82D61B}" type="datetimeFigureOut">
              <a:rPr kumimoji="1" lang="ja-JP" altLang="en-US" smtClean="0"/>
              <a:t>2020/12/19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0384C-DDFF-4EBF-A9B1-E09425769E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138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7AD49-379E-486A-8447-73411A82D61B}" type="datetimeFigureOut">
              <a:rPr kumimoji="1" lang="ja-JP" altLang="en-US" smtClean="0"/>
              <a:t>2020/12/19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0384C-DDFF-4EBF-A9B1-E09425769E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4906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7AD49-379E-486A-8447-73411A82D61B}" type="datetimeFigureOut">
              <a:rPr kumimoji="1" lang="ja-JP" altLang="en-US" smtClean="0"/>
              <a:t>2020/12/19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0384C-DDFF-4EBF-A9B1-E09425769E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954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7AD49-379E-486A-8447-73411A82D61B}" type="datetimeFigureOut">
              <a:rPr kumimoji="1" lang="ja-JP" altLang="en-US" smtClean="0"/>
              <a:t>2020/12/19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0384C-DDFF-4EBF-A9B1-E09425769E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0617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7AD49-379E-486A-8447-73411A82D61B}" type="datetimeFigureOut">
              <a:rPr kumimoji="1" lang="ja-JP" altLang="en-US" smtClean="0"/>
              <a:t>2020/12/19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0384C-DDFF-4EBF-A9B1-E09425769E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3892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7AD49-379E-486A-8447-73411A82D61B}" type="datetimeFigureOut">
              <a:rPr kumimoji="1" lang="ja-JP" altLang="en-US" smtClean="0"/>
              <a:t>2020/12/19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0384C-DDFF-4EBF-A9B1-E09425769E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4557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7AD49-379E-486A-8447-73411A82D61B}" type="datetimeFigureOut">
              <a:rPr kumimoji="1" lang="ja-JP" altLang="en-US" smtClean="0"/>
              <a:t>2020/12/19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0384C-DDFF-4EBF-A9B1-E09425769E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942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7AD49-379E-486A-8447-73411A82D61B}" type="datetimeFigureOut">
              <a:rPr kumimoji="1" lang="ja-JP" altLang="en-US" smtClean="0"/>
              <a:t>2020/12/19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0384C-DDFF-4EBF-A9B1-E09425769E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0950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7AD49-379E-486A-8447-73411A82D61B}" type="datetimeFigureOut">
              <a:rPr kumimoji="1" lang="ja-JP" altLang="en-US" smtClean="0"/>
              <a:t>2020/12/19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0384C-DDFF-4EBF-A9B1-E09425769E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2076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A7AD49-379E-486A-8447-73411A82D61B}" type="datetimeFigureOut">
              <a:rPr kumimoji="1" lang="ja-JP" altLang="en-US" smtClean="0"/>
              <a:t>2020/12/19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B0384C-DDFF-4EBF-A9B1-E09425769E6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0099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rolahdieki@med.osaka-cu.ac.jp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5579" y="404447"/>
            <a:ext cx="5765799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BMC Gastroenterology</a:t>
            </a:r>
          </a:p>
          <a:p>
            <a:endParaRPr lang="en-US" b="1" dirty="0"/>
          </a:p>
          <a:p>
            <a:r>
              <a:rPr lang="en-US" b="1" dirty="0"/>
              <a:t>Validation of a novel cutoff point for the Fibrosis-4 Index modified by age in patients with fatty liver diseases</a:t>
            </a:r>
            <a:endParaRPr lang="en-US" dirty="0"/>
          </a:p>
          <a:p>
            <a:r>
              <a:rPr lang="en-US" b="1" dirty="0"/>
              <a:t> </a:t>
            </a:r>
            <a:endParaRPr lang="en-US" dirty="0"/>
          </a:p>
          <a:p>
            <a:r>
              <a:rPr lang="en-US" dirty="0"/>
              <a:t>Hideki Fujii</a:t>
            </a:r>
            <a:r>
              <a:rPr lang="en-US" baseline="30000" dirty="0"/>
              <a:t>1</a:t>
            </a:r>
            <a:r>
              <a:rPr lang="en-US" dirty="0"/>
              <a:t>, Shinya Fukumoto</a:t>
            </a:r>
            <a:r>
              <a:rPr lang="en-US" baseline="30000" dirty="0"/>
              <a:t>1</a:t>
            </a:r>
            <a:r>
              <a:rPr lang="en-US" dirty="0"/>
              <a:t>, Masaru Enomoto</a:t>
            </a:r>
            <a:r>
              <a:rPr lang="en-US" baseline="30000" dirty="0"/>
              <a:t>2</a:t>
            </a:r>
            <a:r>
              <a:rPr lang="en-US" dirty="0"/>
              <a:t>, Sawako Uchida-Kobayashi</a:t>
            </a:r>
            <a:r>
              <a:rPr lang="en-US" baseline="30000" dirty="0"/>
              <a:t>2</a:t>
            </a:r>
            <a:r>
              <a:rPr lang="en-US" dirty="0"/>
              <a:t>, Tatsuo Kimura</a:t>
            </a:r>
            <a:r>
              <a:rPr lang="en-US" baseline="30000" dirty="0"/>
              <a:t>1</a:t>
            </a:r>
            <a:r>
              <a:rPr lang="en-US" dirty="0"/>
              <a:t>, Akihiro Tamori</a:t>
            </a:r>
            <a:r>
              <a:rPr lang="en-US" baseline="30000" dirty="0"/>
              <a:t>2</a:t>
            </a:r>
            <a:r>
              <a:rPr lang="en-US" dirty="0"/>
              <a:t>, Yuji Nadatani</a:t>
            </a:r>
            <a:r>
              <a:rPr lang="en-US" baseline="30000" dirty="0"/>
              <a:t>1</a:t>
            </a:r>
            <a:r>
              <a:rPr lang="en-US" dirty="0"/>
              <a:t>, Shingo Takashima</a:t>
            </a:r>
            <a:r>
              <a:rPr lang="en-US" baseline="30000" dirty="0"/>
              <a:t>1</a:t>
            </a:r>
            <a:r>
              <a:rPr lang="en-US" dirty="0"/>
              <a:t>, Naoki Nishimoto</a:t>
            </a:r>
            <a:r>
              <a:rPr lang="en-US" baseline="30000" dirty="0"/>
              <a:t>3</a:t>
            </a:r>
            <a:r>
              <a:rPr lang="en-US" dirty="0"/>
              <a:t>, and </a:t>
            </a:r>
            <a:r>
              <a:rPr lang="en-US" dirty="0" err="1"/>
              <a:t>Norifumi</a:t>
            </a:r>
            <a:r>
              <a:rPr lang="en-US" dirty="0"/>
              <a:t> Kawada</a:t>
            </a:r>
            <a:r>
              <a:rPr lang="en-US" baseline="30000" dirty="0"/>
              <a:t>2</a:t>
            </a:r>
            <a:endParaRPr lang="en-US" dirty="0"/>
          </a:p>
          <a:p>
            <a:endParaRPr lang="en-US" dirty="0"/>
          </a:p>
          <a:p>
            <a:r>
              <a:rPr lang="en-US" dirty="0"/>
              <a:t>Departments of </a:t>
            </a:r>
            <a:r>
              <a:rPr lang="en-US" baseline="30000" dirty="0"/>
              <a:t>1</a:t>
            </a:r>
            <a:r>
              <a:rPr lang="en-US" dirty="0"/>
              <a:t>Premier Preventive Medicine and </a:t>
            </a:r>
            <a:r>
              <a:rPr lang="en-US" baseline="30000" dirty="0"/>
              <a:t>2</a:t>
            </a:r>
            <a:r>
              <a:rPr lang="en-US" dirty="0"/>
              <a:t>Hepatology, Graduate School of Medicine, Osaka City University, Osaka, Japan</a:t>
            </a:r>
          </a:p>
          <a:p>
            <a:r>
              <a:rPr lang="en-US" baseline="30000" dirty="0"/>
              <a:t>3</a:t>
            </a:r>
            <a:r>
              <a:rPr lang="en-US" dirty="0"/>
              <a:t>Division of Data Management, Division of Biostatistics, Clinical Research and Medical Innovation Center, Hokkaido University Hospital, Sapporo, Japan</a:t>
            </a:r>
          </a:p>
          <a:p>
            <a:r>
              <a:rPr lang="en-US" dirty="0"/>
              <a:t> </a:t>
            </a:r>
          </a:p>
          <a:p>
            <a:r>
              <a:rPr lang="en-US" b="1" dirty="0"/>
              <a:t>Address correspondence to: </a:t>
            </a:r>
            <a:r>
              <a:rPr lang="en-US" dirty="0"/>
              <a:t>Hideki </a:t>
            </a:r>
            <a:r>
              <a:rPr lang="en-US" dirty="0" err="1"/>
              <a:t>Fujii</a:t>
            </a:r>
            <a:r>
              <a:rPr lang="en-US" dirty="0"/>
              <a:t>, M.D., Department of Premier Preventive Medicine, Graduate School of Medicine, Osaka City University, 1-4-3, </a:t>
            </a:r>
            <a:r>
              <a:rPr lang="en-US" dirty="0" err="1"/>
              <a:t>Asahimachi</a:t>
            </a:r>
            <a:r>
              <a:rPr lang="en-US" dirty="0"/>
              <a:t>, Abeno, Osaka 545-8585, Japan</a:t>
            </a:r>
          </a:p>
          <a:p>
            <a:r>
              <a:rPr lang="en-US" dirty="0"/>
              <a:t>Tel: +81-6-6645-3905</a:t>
            </a:r>
          </a:p>
          <a:p>
            <a:r>
              <a:rPr lang="en-US" dirty="0"/>
              <a:t>Email: </a:t>
            </a:r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rolahdieki@med.osaka-cu.ac.jp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0323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4D7B7A37-833A-40C4-9327-5CB3E4D38334}"/>
              </a:ext>
            </a:extLst>
          </p:cNvPr>
          <p:cNvGrpSpPr/>
          <p:nvPr/>
        </p:nvGrpSpPr>
        <p:grpSpPr>
          <a:xfrm rot="16200000">
            <a:off x="-1143027" y="1819227"/>
            <a:ext cx="9142464" cy="6381326"/>
            <a:chOff x="165861" y="209555"/>
            <a:chExt cx="9142464" cy="6381326"/>
          </a:xfrm>
        </p:grpSpPr>
        <p:grpSp>
          <p:nvGrpSpPr>
            <p:cNvPr id="10" name="グループ化 9">
              <a:extLst>
                <a:ext uri="{FF2B5EF4-FFF2-40B4-BE49-F238E27FC236}">
                  <a16:creationId xmlns:a16="http://schemas.microsoft.com/office/drawing/2014/main" id="{053E4EE5-766E-45B3-BE1F-DA34508802DF}"/>
                </a:ext>
              </a:extLst>
            </p:cNvPr>
            <p:cNvGrpSpPr/>
            <p:nvPr/>
          </p:nvGrpSpPr>
          <p:grpSpPr>
            <a:xfrm>
              <a:off x="165861" y="267117"/>
              <a:ext cx="9142464" cy="6323764"/>
              <a:chOff x="165861" y="267117"/>
              <a:chExt cx="9142464" cy="6323764"/>
            </a:xfrm>
          </p:grpSpPr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62F3C8E4-050C-4F89-AFE1-3506708282E9}"/>
                  </a:ext>
                </a:extLst>
              </p:cNvPr>
              <p:cNvSpPr txBox="1"/>
              <p:nvPr/>
            </p:nvSpPr>
            <p:spPr>
              <a:xfrm>
                <a:off x="276736" y="591823"/>
                <a:ext cx="844926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1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Variables</a:t>
                </a:r>
                <a:endParaRPr kumimoji="1" lang="ja-JP" altLang="en-US" sz="1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テキスト ボックス 12">
                <a:extLst>
                  <a:ext uri="{FF2B5EF4-FFF2-40B4-BE49-F238E27FC236}">
                    <a16:creationId xmlns:a16="http://schemas.microsoft.com/office/drawing/2014/main" id="{F6DA7DE9-8E8A-4195-98E8-350AB0FDA710}"/>
                  </a:ext>
                </a:extLst>
              </p:cNvPr>
              <p:cNvSpPr txBox="1"/>
              <p:nvPr/>
            </p:nvSpPr>
            <p:spPr>
              <a:xfrm>
                <a:off x="189635" y="820070"/>
                <a:ext cx="1569660" cy="57708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Number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Age (years)</a:t>
                </a:r>
                <a:endParaRPr kumimoji="1" lang="en-US" altLang="ja-JP" sz="900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Sex (Female/Male)</a:t>
                </a:r>
                <a:endParaRPr kumimoji="1" lang="en-US" altLang="ja-JP" sz="900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BMI (kg/m</a:t>
                </a:r>
                <a:r>
                  <a:rPr kumimoji="1" lang="en-US" altLang="ja-JP" sz="9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kumimoji="1" lang="en-US" altLang="ja-JP" sz="900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Waist circumference (cm)</a:t>
                </a:r>
                <a:r>
                  <a:rPr kumimoji="1" lang="en-US" altLang="ja-JP" sz="9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endPara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Smoking status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(Never/Past/Current)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Alcohol intake (g/day)</a:t>
                </a:r>
                <a:endParaRPr kumimoji="1" lang="en-US" altLang="ja-JP" sz="900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Hypertension 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(Presence/Absence)</a:t>
                </a:r>
                <a:endParaRPr kumimoji="1" lang="en-US" altLang="ja-JP" sz="900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DM 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(Presence/Absence)</a:t>
                </a:r>
                <a:endParaRPr kumimoji="1" lang="en-US" altLang="ja-JP" sz="900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Dyslipidemia 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(Presence/Absence)</a:t>
                </a:r>
                <a:endParaRPr kumimoji="1" lang="en-US" altLang="ja-JP" sz="900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Antihypertensive 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medication (+/-)</a:t>
                </a:r>
                <a:endParaRPr kumimoji="1" lang="en-US" altLang="ja-JP" sz="900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Antidiabetic 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medication (+/-)</a:t>
                </a:r>
                <a:endParaRPr kumimoji="1" lang="en-US" altLang="ja-JP" sz="900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Lipid-lowering 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medication (+/-)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Systolic blood pressure 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(mmHg)</a:t>
                </a:r>
                <a:endParaRPr kumimoji="1" lang="en-US" altLang="ja-JP" sz="900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TC (mg/dL)</a:t>
                </a:r>
                <a:endParaRPr kumimoji="1" lang="en-US" altLang="ja-JP" sz="900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TG (mg/dL)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HDL-C (mg/dL)</a:t>
                </a:r>
                <a:endParaRPr kumimoji="1" lang="en-US" altLang="ja-JP" sz="900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LDL-C (mg/dL)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Non-HDL-C (mg/dL)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Uric acid (mg/dL)</a:t>
                </a:r>
                <a:endParaRPr kumimoji="1" lang="en-US" altLang="ja-JP" sz="900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AST (U/L)</a:t>
                </a:r>
                <a:endParaRPr kumimoji="1" lang="en-US" altLang="ja-JP" sz="900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ALT (U/L)</a:t>
                </a:r>
                <a:endParaRPr kumimoji="1" lang="en-US" altLang="ja-JP" sz="900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Symbol" panose="05050102010706020507" pitchFamily="18" charset="2"/>
                    <a:ea typeface="メイリオ" panose="020B0604030504040204" pitchFamily="50" charset="-128"/>
                    <a:cs typeface="Arial" panose="020B0604020202020204" pitchFamily="34" charset="0"/>
                  </a:rPr>
                  <a:t>g</a:t>
                </a:r>
                <a:r>
                  <a:rPr lang="el-GR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altLang="ja-JP" sz="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glutamyltransferase</a:t>
                </a:r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 (U/L)</a:t>
                </a:r>
                <a:endParaRPr kumimoji="1" lang="en-US" altLang="ja-JP" sz="900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Total bilirubin (mg/dL)</a:t>
                </a:r>
                <a:endParaRPr kumimoji="1" lang="en-US" altLang="ja-JP" sz="900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Albumin (g/dL)</a:t>
                </a:r>
                <a:endParaRPr kumimoji="1" lang="en-US" altLang="ja-JP" sz="900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Platelet count (×10</a:t>
                </a:r>
                <a:r>
                  <a:rPr kumimoji="1" lang="en-US" altLang="ja-JP" sz="9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9</a:t>
                </a:r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/L)</a:t>
                </a:r>
                <a:endParaRPr kumimoji="1" lang="en-US" altLang="ja-JP" sz="900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Fasting plasma glucose 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(mg/dL)</a:t>
                </a:r>
                <a:endParaRPr kumimoji="1" lang="en-US" altLang="ja-JP" sz="900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HbA1C (%)</a:t>
                </a:r>
                <a:endParaRPr kumimoji="1" lang="en-US" altLang="ja-JP" sz="900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Creatinine (mg/dL)</a:t>
                </a:r>
                <a:endParaRPr kumimoji="1" lang="en-US" altLang="ja-JP" sz="900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eGFR</a:t>
                </a:r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 (ml/min/1.73 m</a:t>
                </a:r>
                <a:r>
                  <a:rPr kumimoji="1" lang="en-US" altLang="ja-JP" sz="9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FIB-4 index</a:t>
                </a:r>
                <a:endParaRPr kumimoji="1" lang="en-US" altLang="ja-JP" sz="900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APRI</a:t>
                </a:r>
              </a:p>
            </p:txBody>
          </p:sp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A361CE8D-5307-4455-858E-D48883AA7569}"/>
                  </a:ext>
                </a:extLst>
              </p:cNvPr>
              <p:cNvSpPr txBox="1"/>
              <p:nvPr/>
            </p:nvSpPr>
            <p:spPr>
              <a:xfrm>
                <a:off x="1590187" y="591823"/>
                <a:ext cx="1152685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1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Total</a:t>
                </a:r>
                <a:endParaRPr kumimoji="1" lang="ja-JP" altLang="en-US" sz="1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5" name="直線コネクタ 14">
                <a:extLst>
                  <a:ext uri="{FF2B5EF4-FFF2-40B4-BE49-F238E27FC236}">
                    <a16:creationId xmlns:a16="http://schemas.microsoft.com/office/drawing/2014/main" id="{587B9484-205F-47C3-ABBA-8AD2A10CAF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861" y="833442"/>
                <a:ext cx="9108000" cy="0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テキスト ボックス 15">
                <a:extLst>
                  <a:ext uri="{FF2B5EF4-FFF2-40B4-BE49-F238E27FC236}">
                    <a16:creationId xmlns:a16="http://schemas.microsoft.com/office/drawing/2014/main" id="{61CD73AB-46D5-4148-BC4F-0C170748BA44}"/>
                  </a:ext>
                </a:extLst>
              </p:cNvPr>
              <p:cNvSpPr txBox="1"/>
              <p:nvPr/>
            </p:nvSpPr>
            <p:spPr>
              <a:xfrm>
                <a:off x="2258325" y="267117"/>
                <a:ext cx="5245100" cy="2617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1101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Clinical characteristic of patients</a:t>
                </a:r>
                <a:endParaRPr kumimoji="1" lang="ja-JP" altLang="en-US" sz="1101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テキスト ボックス 16">
                <a:extLst>
                  <a:ext uri="{FF2B5EF4-FFF2-40B4-BE49-F238E27FC236}">
                    <a16:creationId xmlns:a16="http://schemas.microsoft.com/office/drawing/2014/main" id="{F97E46C4-FB15-4719-AF7A-13FB69FECFEF}"/>
                  </a:ext>
                </a:extLst>
              </p:cNvPr>
              <p:cNvSpPr txBox="1"/>
              <p:nvPr/>
            </p:nvSpPr>
            <p:spPr>
              <a:xfrm>
                <a:off x="1785345" y="820070"/>
                <a:ext cx="1574536" cy="5770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21,801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50.5 (12.0)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11,821/9,980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22.7 (3.5)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82.6 (9.8)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58.4%/28.8%/15.8%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12,733/5,608/3,455</a:t>
                </a:r>
                <a:r>
                  <a:rPr kumimoji="1" lang="en-US" altLang="ja-JP" sz="9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endPara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4.3 (0-50)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21.2%/78.8%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4,626/17,175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7.3%/92.7%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1,584/20,217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39.8%/60.2%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8,667/13,134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12.4%/87.6%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2,712/19,086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3.3%/96.7%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729/21,067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10.1%/89.9%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2,193/19,605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118.7 (15.6)</a:t>
                </a:r>
              </a:p>
              <a:p>
                <a:endPara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201 (34.4)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97.3 (79.0)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60.8 (15.8)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115.8 (30.1)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139.9 (34.1)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5.2 (1.4)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21.7 (9.4)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21.3 (16.2)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33.1 (44.8)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0.81 (0.34)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4.28 (0.25)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234 (54.7)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101 (17.2)</a:t>
                </a:r>
              </a:p>
              <a:p>
                <a:endPara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5.7 (0.58)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0.73 (0.22)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80.2 (15.6)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1.15 (0.59)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0.33 (0.19)</a:t>
                </a:r>
              </a:p>
            </p:txBody>
          </p:sp>
          <p:cxnSp>
            <p:nvCxnSpPr>
              <p:cNvPr id="18" name="直線コネクタ 17">
                <a:extLst>
                  <a:ext uri="{FF2B5EF4-FFF2-40B4-BE49-F238E27FC236}">
                    <a16:creationId xmlns:a16="http://schemas.microsoft.com/office/drawing/2014/main" id="{DF55D9E4-CC47-4754-9219-628B85184DD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89635" y="6567135"/>
                <a:ext cx="9108000" cy="0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テキスト ボックス 18">
                <a:extLst>
                  <a:ext uri="{FF2B5EF4-FFF2-40B4-BE49-F238E27FC236}">
                    <a16:creationId xmlns:a16="http://schemas.microsoft.com/office/drawing/2014/main" id="{E83B8830-872A-4FD9-8F3A-8F74C1456275}"/>
                  </a:ext>
                </a:extLst>
              </p:cNvPr>
              <p:cNvSpPr txBox="1"/>
              <p:nvPr/>
            </p:nvSpPr>
            <p:spPr>
              <a:xfrm>
                <a:off x="2874941" y="591823"/>
                <a:ext cx="929309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1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Non-MAFLD</a:t>
                </a:r>
                <a:endParaRPr kumimoji="1" lang="ja-JP" altLang="en-US" sz="1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テキスト ボックス 19">
                <a:extLst>
                  <a:ext uri="{FF2B5EF4-FFF2-40B4-BE49-F238E27FC236}">
                    <a16:creationId xmlns:a16="http://schemas.microsoft.com/office/drawing/2014/main" id="{F9713463-F7AF-47F9-9E93-694689D43080}"/>
                  </a:ext>
                </a:extLst>
              </p:cNvPr>
              <p:cNvSpPr txBox="1"/>
              <p:nvPr/>
            </p:nvSpPr>
            <p:spPr>
              <a:xfrm>
                <a:off x="3963510" y="591823"/>
                <a:ext cx="929309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1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MAFLD</a:t>
                </a:r>
                <a:endParaRPr kumimoji="1" lang="ja-JP" altLang="en-US" sz="1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テキスト ボックス 20">
                <a:extLst>
                  <a:ext uri="{FF2B5EF4-FFF2-40B4-BE49-F238E27FC236}">
                    <a16:creationId xmlns:a16="http://schemas.microsoft.com/office/drawing/2014/main" id="{51E299D7-1C70-45F4-8D45-1F837116AE42}"/>
                  </a:ext>
                </a:extLst>
              </p:cNvPr>
              <p:cNvSpPr txBox="1"/>
              <p:nvPr/>
            </p:nvSpPr>
            <p:spPr>
              <a:xfrm>
                <a:off x="5063498" y="591823"/>
                <a:ext cx="929309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10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kumimoji="1" lang="en-US" altLang="ja-JP" sz="1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1" lang="en-US" altLang="ja-JP" sz="1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value</a:t>
                </a:r>
                <a:r>
                  <a:rPr kumimoji="1" lang="en-US" altLang="ja-JP" sz="1000" b="1" baseline="30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endParaRPr kumimoji="1" lang="ja-JP" altLang="en-US" sz="1000" b="1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テキスト ボックス 21">
                <a:extLst>
                  <a:ext uri="{FF2B5EF4-FFF2-40B4-BE49-F238E27FC236}">
                    <a16:creationId xmlns:a16="http://schemas.microsoft.com/office/drawing/2014/main" id="{805A941F-4082-433F-AACA-0017CAFF7706}"/>
                  </a:ext>
                </a:extLst>
              </p:cNvPr>
              <p:cNvSpPr txBox="1"/>
              <p:nvPr/>
            </p:nvSpPr>
            <p:spPr>
              <a:xfrm>
                <a:off x="6155024" y="591823"/>
                <a:ext cx="929309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1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Non-NAFLD</a:t>
                </a:r>
                <a:endParaRPr kumimoji="1" lang="ja-JP" altLang="en-US" sz="1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テキスト ボックス 22">
                <a:extLst>
                  <a:ext uri="{FF2B5EF4-FFF2-40B4-BE49-F238E27FC236}">
                    <a16:creationId xmlns:a16="http://schemas.microsoft.com/office/drawing/2014/main" id="{E61F09AE-2843-43A4-A503-B618C31B1604}"/>
                  </a:ext>
                </a:extLst>
              </p:cNvPr>
              <p:cNvSpPr txBox="1"/>
              <p:nvPr/>
            </p:nvSpPr>
            <p:spPr>
              <a:xfrm>
                <a:off x="7210935" y="591823"/>
                <a:ext cx="929309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1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NAFLD</a:t>
                </a:r>
                <a:endParaRPr kumimoji="1" lang="ja-JP" altLang="en-US" sz="1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テキスト ボックス 23">
                <a:extLst>
                  <a:ext uri="{FF2B5EF4-FFF2-40B4-BE49-F238E27FC236}">
                    <a16:creationId xmlns:a16="http://schemas.microsoft.com/office/drawing/2014/main" id="{D3D8BAE7-D6FB-4B96-9376-29D1FC29472C}"/>
                  </a:ext>
                </a:extLst>
              </p:cNvPr>
              <p:cNvSpPr txBox="1"/>
              <p:nvPr/>
            </p:nvSpPr>
            <p:spPr>
              <a:xfrm>
                <a:off x="8379016" y="591823"/>
                <a:ext cx="929309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sz="10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kumimoji="1" lang="en-US" altLang="ja-JP" sz="1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1" lang="en-US" altLang="ja-JP" sz="1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value</a:t>
                </a:r>
                <a:r>
                  <a:rPr kumimoji="1" lang="en-US" altLang="ja-JP" sz="1000" b="1" baseline="30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endParaRPr kumimoji="1" lang="ja-JP" altLang="en-US" sz="1000" b="1" baseline="30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テキスト ボックス 24">
                <a:extLst>
                  <a:ext uri="{FF2B5EF4-FFF2-40B4-BE49-F238E27FC236}">
                    <a16:creationId xmlns:a16="http://schemas.microsoft.com/office/drawing/2014/main" id="{56E2A413-D476-4E43-849D-5C7B39F90656}"/>
                  </a:ext>
                </a:extLst>
              </p:cNvPr>
              <p:cNvSpPr txBox="1"/>
              <p:nvPr/>
            </p:nvSpPr>
            <p:spPr>
              <a:xfrm>
                <a:off x="2964652" y="820070"/>
                <a:ext cx="1574536" cy="5770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16,242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49.5 (12.1)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10,004/6,238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21.5 (2.7)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79.4 (8.0)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62.6%/23.2%/14.2%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10,170/3,762/2,308</a:t>
                </a:r>
                <a:r>
                  <a:rPr kumimoji="1" lang="en-US" altLang="ja-JP" sz="9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endPara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10.9 (14.8)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15.0%/85.0%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2,438/13,804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3.4%/96.6%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551/15,691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29.7%/70.3%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4,816/11,426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8.5%/91.5%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1,386/14,854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1.7%/98.3%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271/15,968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7.3%/92.7%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1,189/15,052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116.1 (15.0)</a:t>
                </a:r>
              </a:p>
              <a:p>
                <a:endPara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199 (33.7)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80.4 (54.7)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64.3 (15.3)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112.8 (29.1)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134.9 (32.2)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4.9 (1.3)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20.3 (7.3)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17.4 (9.8)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27.2 (33.8)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0.81 (0.34)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4.26 (0.25)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232 (54.6)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98.3 (12.8)</a:t>
                </a:r>
              </a:p>
              <a:p>
                <a:endPara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5.6 (0.42)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0.71 (0.23)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80.9 (15.5)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1.15 (0.58)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0.31 (0.16)</a:t>
                </a:r>
              </a:p>
            </p:txBody>
          </p:sp>
          <p:sp>
            <p:nvSpPr>
              <p:cNvPr id="26" name="テキスト ボックス 25">
                <a:extLst>
                  <a:ext uri="{FF2B5EF4-FFF2-40B4-BE49-F238E27FC236}">
                    <a16:creationId xmlns:a16="http://schemas.microsoft.com/office/drawing/2014/main" id="{F2CD8A15-1EBB-4313-9A03-996824FEFAF2}"/>
                  </a:ext>
                </a:extLst>
              </p:cNvPr>
              <p:cNvSpPr txBox="1"/>
              <p:nvPr/>
            </p:nvSpPr>
            <p:spPr>
              <a:xfrm>
                <a:off x="4134695" y="820070"/>
                <a:ext cx="1574536" cy="5770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5,559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53.3 (10.9)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1,817/3,742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26.1 (3.4)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92.0 (8.4)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46.1%/33.2%/20.6%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2,563/1,846/1,147</a:t>
                </a:r>
                <a:r>
                  <a:rPr kumimoji="1" lang="en-US" altLang="ja-JP" sz="9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endPara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13.4 (16.4)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39.4%/60.6%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2,188/3,371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18.6%/81.4%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1,033/4,526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69.3%/30.7%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3,851/1,708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23.9%/76.1%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1,326/4,232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8.2%/91.8%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458/5,099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18.1%/81.9%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1,004/4,553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126.4 (14.8)</a:t>
                </a:r>
              </a:p>
              <a:p>
                <a:endPara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205 (35.8)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147 (112)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50.6 (12.5)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124.6 (31.0)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154.3 (35.2)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6.0 (1.3)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25.8 (13.0)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32.7 (23.8)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50.4 (64.1)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0.80 (0.33)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4.32 (0.25)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238 (54.7)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111 (23.7)</a:t>
                </a:r>
              </a:p>
              <a:p>
                <a:endPara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6.0 (0.83)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0.78 (0.17)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78.1 (15.6)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1.14 (0.60)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0.39 (0.26)</a:t>
                </a:r>
              </a:p>
            </p:txBody>
          </p:sp>
          <p:sp>
            <p:nvSpPr>
              <p:cNvPr id="27" name="テキスト ボックス 26">
                <a:extLst>
                  <a:ext uri="{FF2B5EF4-FFF2-40B4-BE49-F238E27FC236}">
                    <a16:creationId xmlns:a16="http://schemas.microsoft.com/office/drawing/2014/main" id="{7A5C2D00-ABA3-4AFE-827D-70AB5E56C29D}"/>
                  </a:ext>
                </a:extLst>
              </p:cNvPr>
              <p:cNvSpPr txBox="1"/>
              <p:nvPr/>
            </p:nvSpPr>
            <p:spPr>
              <a:xfrm>
                <a:off x="5238064" y="820070"/>
                <a:ext cx="623721" cy="5770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endPara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endPara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endPara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endPara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endPara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endPara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endPara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endPara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0.3436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endPara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0.1816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</p:txBody>
          </p:sp>
          <p:sp>
            <p:nvSpPr>
              <p:cNvPr id="28" name="テキスト ボックス 27">
                <a:extLst>
                  <a:ext uri="{FF2B5EF4-FFF2-40B4-BE49-F238E27FC236}">
                    <a16:creationId xmlns:a16="http://schemas.microsoft.com/office/drawing/2014/main" id="{E5FC42D8-3744-4850-AEDE-F5C78894C02F}"/>
                  </a:ext>
                </a:extLst>
              </p:cNvPr>
              <p:cNvSpPr txBox="1"/>
              <p:nvPr/>
            </p:nvSpPr>
            <p:spPr>
              <a:xfrm>
                <a:off x="6201471" y="820070"/>
                <a:ext cx="1574536" cy="5770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17,338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49.9 (12.1)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10,114/7,224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21.9 (3.1)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80.4 (8.8)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59.7%/24.8%/15.5%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10,344/4,301/2,689</a:t>
                </a:r>
                <a:r>
                  <a:rPr kumimoji="1" lang="en-US" altLang="ja-JP" sz="9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endPara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13.2 (16.4)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17.9%/82.1%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3,104/14,234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4.7%/95.3%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813/16,625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32.6%/67.4%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5,646/11,692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8.5%/91.5%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1,798/15,537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2.2%/97.8%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377/16,956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8.1%/91.9%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1,408/15,927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117.1 (15.3)</a:t>
                </a:r>
              </a:p>
              <a:p>
                <a:endPara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200 (33.8)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87.0 (68.7)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63.5 (15.5)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113.2 (29.3)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136.2 (32.8)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5.0 (1.3)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20.9 (8.8)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18.6 (13.0)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31.3 (47.0)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0.81 (0.34)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4.26 (0.25)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232 (54.5)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99.5 (14.5)</a:t>
                </a:r>
              </a:p>
              <a:p>
                <a:endPara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5.6 (0.46)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0.72 (0.23)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80.6 (15.5)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1.17 (0.60)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0.32 (0.19)</a:t>
                </a:r>
              </a:p>
            </p:txBody>
          </p:sp>
          <p:sp>
            <p:nvSpPr>
              <p:cNvPr id="29" name="テキスト ボックス 28">
                <a:extLst>
                  <a:ext uri="{FF2B5EF4-FFF2-40B4-BE49-F238E27FC236}">
                    <a16:creationId xmlns:a16="http://schemas.microsoft.com/office/drawing/2014/main" id="{AA7328FB-CECD-437A-9EC5-51E0A2322B14}"/>
                  </a:ext>
                </a:extLst>
              </p:cNvPr>
              <p:cNvSpPr txBox="1"/>
              <p:nvPr/>
            </p:nvSpPr>
            <p:spPr>
              <a:xfrm>
                <a:off x="7371514" y="820070"/>
                <a:ext cx="1574536" cy="5770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4,463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52.8 (11.2)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1,707/2,756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25.8 (3.6)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90.9 (8.9)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53.5%/29.3%/17.2%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2,389/1,307/766</a:t>
                </a:r>
                <a:r>
                  <a:rPr kumimoji="1" lang="en-US" altLang="ja-JP" sz="9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endPara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4.8 (6.6)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34.1%/65.9%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1,522/2,941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17.3%/82.7%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771/3,692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67.7%/32.3%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3,021/1,442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20.5%/79.5%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914/3,549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7.9%/92.1%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352/4,111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17.6%/82.4%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785/3,678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124.9 (15.2)</a:t>
                </a:r>
              </a:p>
              <a:p>
                <a:endPara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204 (36.1)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137 (100)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50.2 (12.3)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125.7 (30.9)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154.1 (35.3)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5.9 (1.3)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24.6 (11.0)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31.6 (22.0)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40.1 (34.1)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0.79 (0.33)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4.32 (0.26)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240 (54.9)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109 (23.5)</a:t>
                </a:r>
              </a:p>
              <a:p>
                <a:endPara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6.0 (0.84)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0.77 (0.18)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78.4 (15.7)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1.09 (0.55)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0.36 (0.21)</a:t>
                </a:r>
              </a:p>
            </p:txBody>
          </p:sp>
          <p:sp>
            <p:nvSpPr>
              <p:cNvPr id="30" name="テキスト ボックス 29">
                <a:extLst>
                  <a:ext uri="{FF2B5EF4-FFF2-40B4-BE49-F238E27FC236}">
                    <a16:creationId xmlns:a16="http://schemas.microsoft.com/office/drawing/2014/main" id="{48A0B351-4139-48DB-89FF-1042339CF97A}"/>
                  </a:ext>
                </a:extLst>
              </p:cNvPr>
              <p:cNvSpPr txBox="1"/>
              <p:nvPr/>
            </p:nvSpPr>
            <p:spPr>
              <a:xfrm>
                <a:off x="8572857" y="820070"/>
                <a:ext cx="623721" cy="57708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endPara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endPara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endPara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endPara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endPara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endPara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endPara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endPara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endPara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&lt;0.0001</a:t>
                </a:r>
              </a:p>
            </p:txBody>
          </p:sp>
        </p:grp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8798572F-27EF-4BD5-BD4A-4A8DFFA96DD6}"/>
                </a:ext>
              </a:extLst>
            </p:cNvPr>
            <p:cNvSpPr txBox="1"/>
            <p:nvPr/>
          </p:nvSpPr>
          <p:spPr>
            <a:xfrm>
              <a:off x="325999" y="209555"/>
              <a:ext cx="246952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dirty="0">
                  <a:latin typeface="Arial" panose="020B0604020202020204" pitchFamily="34" charset="0"/>
                  <a:cs typeface="Arial" panose="020B0604020202020204" pitchFamily="34" charset="0"/>
                </a:rPr>
                <a:t>Table </a:t>
              </a:r>
              <a:r>
                <a:rPr lang="en-US" altLang="ja-JP" sz="1200" dirty="0">
                  <a:effectLst/>
                  <a:latin typeface="Arial" panose="020B0604020202020204" pitchFamily="34" charset="0"/>
                  <a:ea typeface="游明朝" panose="02020400000000000000" pitchFamily="18" charset="-128"/>
                  <a:cs typeface="Arial" panose="020B0604020202020204" pitchFamily="34" charset="0"/>
                </a:rPr>
                <a:t>Supplemental Information 1</a:t>
              </a:r>
              <a:endParaRPr kumimoji="1" lang="ja-JP" alt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36051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8B9D862-DE99-4119-8388-C1DB5681FAE1}"/>
              </a:ext>
            </a:extLst>
          </p:cNvPr>
          <p:cNvSpPr txBox="1"/>
          <p:nvPr/>
        </p:nvSpPr>
        <p:spPr>
          <a:xfrm>
            <a:off x="443370" y="1005774"/>
            <a:ext cx="59574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Abbreviations: </a:t>
            </a:r>
            <a:r>
              <a:rPr kumimoji="1" lang="en-US" altLang="ja-JP" sz="1000" dirty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ALT: alanine aminotransferase; APRI: </a:t>
            </a:r>
            <a:r>
              <a:rPr lang="en-US" altLang="ja-JP" sz="10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aspartate aminotransferase to platelet ratio index; </a:t>
            </a:r>
            <a:r>
              <a:rPr kumimoji="1" lang="en-US" altLang="ja-JP" sz="1000" dirty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AST: aspartate aminotransferase; DM: </a:t>
            </a: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diabetes mellitus; </a:t>
            </a:r>
            <a:r>
              <a:rPr kumimoji="1" lang="en-US" altLang="ja-JP" sz="1000" dirty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eGFR: estimated  glomerular filtration rate; FIB-4: Fibrosis-4 Index; HDL: high density lipoprotein; LDL: low density lipoprotein; MAFLD: Metabolic dysfunction-associated fatty liver disease; NAFLD: nonalcoholic fatty liver disease; t</a:t>
            </a:r>
            <a:r>
              <a:rPr lang="en-US" altLang="ja-JP" sz="10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otal cholesterol: TC, triglycerides: TG</a:t>
            </a: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kumimoji="1" lang="en-US" altLang="ja-JP" sz="1000" dirty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 Mean (standard deviation) or number (%)</a:t>
            </a:r>
            <a:r>
              <a:rPr kumimoji="1" lang="en-US" altLang="ja-JP" sz="1000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kumimoji="1" lang="en-US" altLang="ja-JP" sz="1000" baseline="300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compared with MAFLD group, </a:t>
            </a:r>
            <a:r>
              <a:rPr kumimoji="1" lang="en-US" altLang="ja-JP" sz="1000" baseline="300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 compared with NAFLD group.</a:t>
            </a:r>
          </a:p>
        </p:txBody>
      </p:sp>
    </p:spTree>
    <p:extLst>
      <p:ext uri="{BB962C8B-B14F-4D97-AF65-F5344CB8AC3E}">
        <p14:creationId xmlns:p14="http://schemas.microsoft.com/office/powerpoint/2010/main" val="1883634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1F7D7651-48BB-4863-A567-EC0BAE9C683C}"/>
              </a:ext>
            </a:extLst>
          </p:cNvPr>
          <p:cNvSpPr txBox="1"/>
          <p:nvPr/>
        </p:nvSpPr>
        <p:spPr>
          <a:xfrm>
            <a:off x="185738" y="209550"/>
            <a:ext cx="25811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Figure</a:t>
            </a:r>
            <a:r>
              <a:rPr lang="en-US" altLang="ja-JP" sz="12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, Supplemental Information 2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C4C9799C-FC8E-42DC-A574-BED4C96C3DFC}"/>
              </a:ext>
            </a:extLst>
          </p:cNvPr>
          <p:cNvSpPr txBox="1"/>
          <p:nvPr/>
        </p:nvSpPr>
        <p:spPr>
          <a:xfrm>
            <a:off x="580300" y="548238"/>
            <a:ext cx="60764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b="1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The number of patients with low, indeterminate, and high FIB-4 according to the </a:t>
            </a:r>
          </a:p>
          <a:p>
            <a:r>
              <a:rPr lang="en-US" altLang="ja-JP" sz="1200" b="1" kern="1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two different cutoffs for FIB-4.</a:t>
            </a:r>
            <a:endParaRPr lang="ja-JP" altLang="ja-JP" sz="1200" kern="100" dirty="0">
              <a:latin typeface="Arial" panose="020B0604020202020204" pitchFamily="34" charset="0"/>
              <a:ea typeface="游明朝" panose="02020400000000000000" pitchFamily="18" charset="-128"/>
              <a:cs typeface="Arial" panose="020B0604020202020204" pitchFamily="34" charset="0"/>
            </a:endParaRPr>
          </a:p>
        </p:txBody>
      </p: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FF529587-665A-4F5B-AF18-CA072E152684}"/>
              </a:ext>
            </a:extLst>
          </p:cNvPr>
          <p:cNvGrpSpPr/>
          <p:nvPr/>
        </p:nvGrpSpPr>
        <p:grpSpPr>
          <a:xfrm>
            <a:off x="239902" y="1405581"/>
            <a:ext cx="2971556" cy="2103326"/>
            <a:chOff x="239900" y="1405581"/>
            <a:chExt cx="2971556" cy="2103326"/>
          </a:xfrm>
        </p:grpSpPr>
        <p:sp>
          <p:nvSpPr>
            <p:cNvPr id="23" name="Rectangle 12">
              <a:extLst>
                <a:ext uri="{FF2B5EF4-FFF2-40B4-BE49-F238E27FC236}">
                  <a16:creationId xmlns:a16="http://schemas.microsoft.com/office/drawing/2014/main" id="{560ED719-D99C-4A6D-B734-0C3815F856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501" y="2976320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362"/>
              <a:r>
                <a:rPr lang="ja-JP" altLang="ja-JP" sz="800">
                  <a:solidFill>
                    <a:srgbClr val="000000"/>
                  </a:solidFill>
                  <a:ea typeface="メイリオ" panose="020B0604030504040204" pitchFamily="50" charset="-128"/>
                  <a:cs typeface="Arial" panose="020B0604020202020204" pitchFamily="34" charset="0"/>
                </a:rPr>
                <a:t>0.00</a:t>
              </a:r>
              <a:endParaRPr lang="ja-JP" altLang="ja-JP" sz="800">
                <a:cs typeface="Arial" panose="020B0604020202020204" pitchFamily="34" charset="0"/>
              </a:endParaRPr>
            </a:p>
          </p:txBody>
        </p:sp>
        <p:sp>
          <p:nvSpPr>
            <p:cNvPr id="24" name="Rectangle 13">
              <a:extLst>
                <a:ext uri="{FF2B5EF4-FFF2-40B4-BE49-F238E27FC236}">
                  <a16:creationId xmlns:a16="http://schemas.microsoft.com/office/drawing/2014/main" id="{A0F4F2B8-089D-4DC9-B4BD-F83BECF531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501" y="2595322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362"/>
              <a:r>
                <a:rPr lang="ja-JP" altLang="ja-JP" sz="800">
                  <a:solidFill>
                    <a:srgbClr val="000000"/>
                  </a:solidFill>
                  <a:ea typeface="メイリオ" panose="020B0604030504040204" pitchFamily="50" charset="-128"/>
                  <a:cs typeface="Arial" panose="020B0604020202020204" pitchFamily="34" charset="0"/>
                </a:rPr>
                <a:t>0.25</a:t>
              </a:r>
              <a:endParaRPr lang="ja-JP" altLang="ja-JP" sz="2401">
                <a:cs typeface="Arial" panose="020B0604020202020204" pitchFamily="34" charset="0"/>
              </a:endParaRPr>
            </a:p>
          </p:txBody>
        </p:sp>
        <p:sp>
          <p:nvSpPr>
            <p:cNvPr id="25" name="Rectangle 14">
              <a:extLst>
                <a:ext uri="{FF2B5EF4-FFF2-40B4-BE49-F238E27FC236}">
                  <a16:creationId xmlns:a16="http://schemas.microsoft.com/office/drawing/2014/main" id="{3D60A014-B88D-44FB-A67B-C4BFA93C0F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501" y="2212732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362"/>
              <a:r>
                <a:rPr lang="ja-JP" altLang="ja-JP" sz="800">
                  <a:solidFill>
                    <a:srgbClr val="000000"/>
                  </a:solidFill>
                  <a:ea typeface="メイリオ" panose="020B0604030504040204" pitchFamily="50" charset="-128"/>
                  <a:cs typeface="Arial" panose="020B0604020202020204" pitchFamily="34" charset="0"/>
                </a:rPr>
                <a:t>0.50</a:t>
              </a:r>
              <a:endParaRPr lang="ja-JP" altLang="ja-JP" sz="800">
                <a:cs typeface="Arial" panose="020B0604020202020204" pitchFamily="34" charset="0"/>
              </a:endParaRPr>
            </a:p>
          </p:txBody>
        </p:sp>
        <p:sp>
          <p:nvSpPr>
            <p:cNvPr id="26" name="Rectangle 15">
              <a:extLst>
                <a:ext uri="{FF2B5EF4-FFF2-40B4-BE49-F238E27FC236}">
                  <a16:creationId xmlns:a16="http://schemas.microsoft.com/office/drawing/2014/main" id="{838D32EB-4651-4BE4-895E-B14538DC12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501" y="1830144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362"/>
              <a:r>
                <a:rPr lang="ja-JP" altLang="ja-JP" sz="800" dirty="0">
                  <a:solidFill>
                    <a:srgbClr val="000000"/>
                  </a:solidFill>
                  <a:ea typeface="メイリオ" panose="020B0604030504040204" pitchFamily="50" charset="-128"/>
                  <a:cs typeface="Arial" panose="020B0604020202020204" pitchFamily="34" charset="0"/>
                </a:rPr>
                <a:t>0.75</a:t>
              </a:r>
              <a:endParaRPr lang="ja-JP" altLang="ja-JP" sz="2401" dirty="0">
                <a:cs typeface="Arial" panose="020B0604020202020204" pitchFamily="34" charset="0"/>
              </a:endParaRPr>
            </a:p>
          </p:txBody>
        </p:sp>
        <p:sp>
          <p:nvSpPr>
            <p:cNvPr id="27" name="Rectangle 16">
              <a:extLst>
                <a:ext uri="{FF2B5EF4-FFF2-40B4-BE49-F238E27FC236}">
                  <a16:creationId xmlns:a16="http://schemas.microsoft.com/office/drawing/2014/main" id="{A1E1B177-A395-45FC-94DA-EAF148B10B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501" y="1447559"/>
              <a:ext cx="201978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362"/>
              <a:r>
                <a:rPr lang="ja-JP" altLang="ja-JP" sz="800" dirty="0">
                  <a:solidFill>
                    <a:srgbClr val="000000"/>
                  </a:solidFill>
                  <a:ea typeface="メイリオ" panose="020B0604030504040204" pitchFamily="50" charset="-128"/>
                  <a:cs typeface="Arial" panose="020B0604020202020204" pitchFamily="34" charset="0"/>
                </a:rPr>
                <a:t>1.00</a:t>
              </a:r>
              <a:endParaRPr lang="ja-JP" altLang="ja-JP" sz="800" dirty="0">
                <a:cs typeface="Arial" panose="020B0604020202020204" pitchFamily="34" charset="0"/>
              </a:endParaRPr>
            </a:p>
          </p:txBody>
        </p:sp>
        <p:sp>
          <p:nvSpPr>
            <p:cNvPr id="28" name="Rectangle 33">
              <a:extLst>
                <a:ext uri="{FF2B5EF4-FFF2-40B4-BE49-F238E27FC236}">
                  <a16:creationId xmlns:a16="http://schemas.microsoft.com/office/drawing/2014/main" id="{A4F5F960-F2AE-4974-9A35-11F16A02F9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7232" y="3347324"/>
              <a:ext cx="328616" cy="1615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362"/>
              <a:r>
                <a:rPr lang="en-US" altLang="ja-JP" sz="1050" b="1" dirty="0">
                  <a:solidFill>
                    <a:srgbClr val="000000"/>
                  </a:solidFill>
                  <a:ea typeface="メイリオ" panose="020B0604030504040204" pitchFamily="50" charset="-128"/>
                  <a:cs typeface="Arial" panose="020B0604020202020204" pitchFamily="34" charset="0"/>
                </a:rPr>
                <a:t>Shah</a:t>
              </a:r>
              <a:endParaRPr lang="ja-JP" altLang="ja-JP" sz="1050" b="1" dirty="0">
                <a:cs typeface="Arial" panose="020B0604020202020204" pitchFamily="34" charset="0"/>
              </a:endParaRP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CBAF52F7-939A-4C3A-A778-06B6BD7FD90B}"/>
                </a:ext>
              </a:extLst>
            </p:cNvPr>
            <p:cNvSpPr txBox="1"/>
            <p:nvPr/>
          </p:nvSpPr>
          <p:spPr>
            <a:xfrm>
              <a:off x="1219823" y="3058872"/>
              <a:ext cx="41870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Low</a:t>
              </a:r>
              <a:endParaRPr kumimoji="1"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23DA6B3F-CDC6-4EBE-839B-DDDEA0DC18C3}"/>
                </a:ext>
              </a:extLst>
            </p:cNvPr>
            <p:cNvSpPr txBox="1"/>
            <p:nvPr/>
          </p:nvSpPr>
          <p:spPr>
            <a:xfrm>
              <a:off x="1693846" y="3058872"/>
              <a:ext cx="96372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Indeterminate</a:t>
              </a:r>
              <a:endParaRPr kumimoji="1"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AA42DEE1-D7D4-43DF-9C13-AFF49CC8F2A1}"/>
                </a:ext>
              </a:extLst>
            </p:cNvPr>
            <p:cNvSpPr txBox="1"/>
            <p:nvPr/>
          </p:nvSpPr>
          <p:spPr>
            <a:xfrm>
              <a:off x="2575447" y="3058872"/>
              <a:ext cx="44755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High</a:t>
              </a:r>
              <a:endParaRPr kumimoji="1"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DF6BDACA-0239-4CC6-9C09-80D877D1A2DC}"/>
                </a:ext>
              </a:extLst>
            </p:cNvPr>
            <p:cNvSpPr txBox="1"/>
            <p:nvPr/>
          </p:nvSpPr>
          <p:spPr>
            <a:xfrm rot="16200000">
              <a:off x="47477" y="2098011"/>
              <a:ext cx="638761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1" lang="en-US" altLang="ja-JP" sz="105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Ishiba</a:t>
              </a:r>
              <a:endParaRPr lang="ja-JP" altLang="en-US" sz="1050" dirty="0"/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D416CF34-703C-470B-8884-0A8D454C2EA2}"/>
                </a:ext>
              </a:extLst>
            </p:cNvPr>
            <p:cNvSpPr txBox="1"/>
            <p:nvPr/>
          </p:nvSpPr>
          <p:spPr>
            <a:xfrm rot="16200000">
              <a:off x="2897898" y="2802785"/>
              <a:ext cx="396262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Low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9BC4DAD5-0595-4330-A536-E8D35042D9D9}"/>
                </a:ext>
              </a:extLst>
            </p:cNvPr>
            <p:cNvSpPr txBox="1"/>
            <p:nvPr/>
          </p:nvSpPr>
          <p:spPr>
            <a:xfrm rot="16200000">
              <a:off x="2651036" y="2143544"/>
              <a:ext cx="889987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Indeterminate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E1F4E3C4-F3D0-43B1-A2FD-DB9462FD314E}"/>
                </a:ext>
              </a:extLst>
            </p:cNvPr>
            <p:cNvSpPr txBox="1"/>
            <p:nvPr/>
          </p:nvSpPr>
          <p:spPr>
            <a:xfrm rot="16200000">
              <a:off x="2885085" y="1501120"/>
              <a:ext cx="42191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High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6" name="Rectangle 12">
            <a:extLst>
              <a:ext uri="{FF2B5EF4-FFF2-40B4-BE49-F238E27FC236}">
                <a16:creationId xmlns:a16="http://schemas.microsoft.com/office/drawing/2014/main" id="{7C9B7E69-6E2E-4A4C-B2D5-E99A577805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313" y="5529317"/>
            <a:ext cx="20197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362"/>
            <a:r>
              <a:rPr lang="ja-JP" altLang="ja-JP" sz="800">
                <a:solidFill>
                  <a:srgbClr val="000000"/>
                </a:solidFill>
                <a:ea typeface="メイリオ" panose="020B0604030504040204" pitchFamily="50" charset="-128"/>
                <a:cs typeface="Arial" panose="020B0604020202020204" pitchFamily="34" charset="0"/>
              </a:rPr>
              <a:t>0.00</a:t>
            </a:r>
            <a:endParaRPr lang="ja-JP" altLang="ja-JP" sz="800">
              <a:cs typeface="Arial" panose="020B0604020202020204" pitchFamily="34" charset="0"/>
            </a:endParaRPr>
          </a:p>
        </p:txBody>
      </p:sp>
      <p:sp>
        <p:nvSpPr>
          <p:cNvPr id="37" name="Rectangle 13">
            <a:extLst>
              <a:ext uri="{FF2B5EF4-FFF2-40B4-BE49-F238E27FC236}">
                <a16:creationId xmlns:a16="http://schemas.microsoft.com/office/drawing/2014/main" id="{F520F866-B296-464B-A8C2-01F2EC7D0E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313" y="5148317"/>
            <a:ext cx="20197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362"/>
            <a:r>
              <a:rPr lang="ja-JP" altLang="ja-JP" sz="800">
                <a:solidFill>
                  <a:srgbClr val="000000"/>
                </a:solidFill>
                <a:ea typeface="メイリオ" panose="020B0604030504040204" pitchFamily="50" charset="-128"/>
                <a:cs typeface="Arial" panose="020B0604020202020204" pitchFamily="34" charset="0"/>
              </a:rPr>
              <a:t>0.25</a:t>
            </a:r>
            <a:endParaRPr lang="ja-JP" altLang="ja-JP" sz="2401">
              <a:cs typeface="Arial" panose="020B0604020202020204" pitchFamily="34" charset="0"/>
            </a:endParaRPr>
          </a:p>
        </p:txBody>
      </p:sp>
      <p:sp>
        <p:nvSpPr>
          <p:cNvPr id="38" name="Rectangle 14">
            <a:extLst>
              <a:ext uri="{FF2B5EF4-FFF2-40B4-BE49-F238E27FC236}">
                <a16:creationId xmlns:a16="http://schemas.microsoft.com/office/drawing/2014/main" id="{73E4F73E-99EA-446A-976D-40ABB532D3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313" y="4765729"/>
            <a:ext cx="20197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362"/>
            <a:r>
              <a:rPr lang="ja-JP" altLang="ja-JP" sz="800">
                <a:solidFill>
                  <a:srgbClr val="000000"/>
                </a:solidFill>
                <a:ea typeface="メイリオ" panose="020B0604030504040204" pitchFamily="50" charset="-128"/>
                <a:cs typeface="Arial" panose="020B0604020202020204" pitchFamily="34" charset="0"/>
              </a:rPr>
              <a:t>0.50</a:t>
            </a:r>
            <a:endParaRPr lang="ja-JP" altLang="ja-JP" sz="800">
              <a:cs typeface="Arial" panose="020B0604020202020204" pitchFamily="34" charset="0"/>
            </a:endParaRPr>
          </a:p>
        </p:txBody>
      </p:sp>
      <p:sp>
        <p:nvSpPr>
          <p:cNvPr id="39" name="Rectangle 15">
            <a:extLst>
              <a:ext uri="{FF2B5EF4-FFF2-40B4-BE49-F238E27FC236}">
                <a16:creationId xmlns:a16="http://schemas.microsoft.com/office/drawing/2014/main" id="{D2FDC1B0-6CF7-4BF0-8325-AAB1D90D07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313" y="4383141"/>
            <a:ext cx="20197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362"/>
            <a:r>
              <a:rPr lang="ja-JP" altLang="ja-JP" sz="800" dirty="0">
                <a:solidFill>
                  <a:srgbClr val="000000"/>
                </a:solidFill>
                <a:ea typeface="メイリオ" panose="020B0604030504040204" pitchFamily="50" charset="-128"/>
                <a:cs typeface="Arial" panose="020B0604020202020204" pitchFamily="34" charset="0"/>
              </a:rPr>
              <a:t>0.75</a:t>
            </a:r>
            <a:endParaRPr lang="ja-JP" altLang="ja-JP" sz="2401" dirty="0">
              <a:cs typeface="Arial" panose="020B0604020202020204" pitchFamily="34" charset="0"/>
            </a:endParaRPr>
          </a:p>
        </p:txBody>
      </p:sp>
      <p:sp>
        <p:nvSpPr>
          <p:cNvPr id="40" name="Rectangle 16">
            <a:extLst>
              <a:ext uri="{FF2B5EF4-FFF2-40B4-BE49-F238E27FC236}">
                <a16:creationId xmlns:a16="http://schemas.microsoft.com/office/drawing/2014/main" id="{63F2B6B2-2FDE-4421-816A-E3BCB74B99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313" y="4000554"/>
            <a:ext cx="20197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362"/>
            <a:r>
              <a:rPr lang="ja-JP" altLang="ja-JP" sz="800" dirty="0">
                <a:solidFill>
                  <a:srgbClr val="000000"/>
                </a:solidFill>
                <a:ea typeface="メイリオ" panose="020B0604030504040204" pitchFamily="50" charset="-128"/>
                <a:cs typeface="Arial" panose="020B0604020202020204" pitchFamily="34" charset="0"/>
              </a:rPr>
              <a:t>1.00</a:t>
            </a:r>
            <a:endParaRPr lang="ja-JP" altLang="ja-JP" sz="800" dirty="0">
              <a:cs typeface="Arial" panose="020B0604020202020204" pitchFamily="34" charset="0"/>
            </a:endParaRPr>
          </a:p>
        </p:txBody>
      </p:sp>
      <p:sp>
        <p:nvSpPr>
          <p:cNvPr id="41" name="Rectangle 33">
            <a:extLst>
              <a:ext uri="{FF2B5EF4-FFF2-40B4-BE49-F238E27FC236}">
                <a16:creationId xmlns:a16="http://schemas.microsoft.com/office/drawing/2014/main" id="{80718417-DAFC-4EA3-AD21-96D57ED4DA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8044" y="5900321"/>
            <a:ext cx="328616" cy="161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362"/>
            <a:r>
              <a:rPr lang="en-US" altLang="ja-JP" sz="1050" b="1" dirty="0">
                <a:solidFill>
                  <a:srgbClr val="000000"/>
                </a:solidFill>
                <a:ea typeface="メイリオ" panose="020B0604030504040204" pitchFamily="50" charset="-128"/>
                <a:cs typeface="Arial" panose="020B0604020202020204" pitchFamily="34" charset="0"/>
              </a:rPr>
              <a:t>Shah</a:t>
            </a:r>
            <a:endParaRPr lang="ja-JP" altLang="ja-JP" sz="1050" b="1" dirty="0">
              <a:cs typeface="Arial" panose="020B0604020202020204" pitchFamily="34" charset="0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D39D2DE1-BA0E-408C-BB02-B14E98075700}"/>
              </a:ext>
            </a:extLst>
          </p:cNvPr>
          <p:cNvSpPr txBox="1"/>
          <p:nvPr/>
        </p:nvSpPr>
        <p:spPr>
          <a:xfrm>
            <a:off x="1220636" y="5611869"/>
            <a:ext cx="4187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Low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917DE1C5-C72A-46AD-BF51-4D378D06F89D}"/>
              </a:ext>
            </a:extLst>
          </p:cNvPr>
          <p:cNvSpPr txBox="1"/>
          <p:nvPr/>
        </p:nvSpPr>
        <p:spPr>
          <a:xfrm>
            <a:off x="1694662" y="5611869"/>
            <a:ext cx="9637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Indeterminate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0465A231-2268-47A2-8201-BCFAB2C85CEC}"/>
              </a:ext>
            </a:extLst>
          </p:cNvPr>
          <p:cNvSpPr txBox="1"/>
          <p:nvPr/>
        </p:nvSpPr>
        <p:spPr>
          <a:xfrm>
            <a:off x="2576261" y="5611869"/>
            <a:ext cx="44755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High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DEB1387D-4407-49BD-877D-1EEB664D26D1}"/>
              </a:ext>
            </a:extLst>
          </p:cNvPr>
          <p:cNvSpPr txBox="1"/>
          <p:nvPr/>
        </p:nvSpPr>
        <p:spPr>
          <a:xfrm rot="16200000">
            <a:off x="48291" y="4651007"/>
            <a:ext cx="638761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1050" b="1" dirty="0" err="1">
                <a:latin typeface="Arial" panose="020B0604020202020204" pitchFamily="34" charset="0"/>
                <a:cs typeface="Arial" panose="020B0604020202020204" pitchFamily="34" charset="0"/>
              </a:rPr>
              <a:t>Ishiba</a:t>
            </a:r>
            <a:endParaRPr lang="ja-JP" altLang="en-US" sz="1050" dirty="0"/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49011B51-73C0-4DDC-865B-CCA41A95215E}"/>
              </a:ext>
            </a:extLst>
          </p:cNvPr>
          <p:cNvSpPr txBox="1"/>
          <p:nvPr/>
        </p:nvSpPr>
        <p:spPr>
          <a:xfrm rot="16200000">
            <a:off x="2898710" y="5355783"/>
            <a:ext cx="39626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Low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CDB63B86-A384-4CE6-B583-5C031CD5CFAB}"/>
              </a:ext>
            </a:extLst>
          </p:cNvPr>
          <p:cNvSpPr txBox="1"/>
          <p:nvPr/>
        </p:nvSpPr>
        <p:spPr>
          <a:xfrm rot="16200000">
            <a:off x="2651849" y="4696541"/>
            <a:ext cx="88998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Indeterminate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25C041F5-150C-4287-9022-33762596BBBF}"/>
              </a:ext>
            </a:extLst>
          </p:cNvPr>
          <p:cNvSpPr txBox="1"/>
          <p:nvPr/>
        </p:nvSpPr>
        <p:spPr>
          <a:xfrm rot="16200000">
            <a:off x="2885898" y="4054116"/>
            <a:ext cx="42191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High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2B55335E-B527-4EEE-A183-864412BE6DD5}"/>
              </a:ext>
            </a:extLst>
          </p:cNvPr>
          <p:cNvSpPr txBox="1"/>
          <p:nvPr/>
        </p:nvSpPr>
        <p:spPr>
          <a:xfrm>
            <a:off x="239900" y="1128432"/>
            <a:ext cx="29715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591" indent="-228591">
              <a:buAutoNum type="alphaUcPeriod"/>
            </a:pPr>
            <a:r>
              <a:rPr kumimoji="1" lang="en-US" altLang="ja-JP" sz="1050" b="1" dirty="0">
                <a:latin typeface="Arial" panose="020B0604020202020204" pitchFamily="34" charset="0"/>
                <a:cs typeface="Arial" panose="020B0604020202020204" pitchFamily="34" charset="0"/>
              </a:rPr>
              <a:t>MAFLD without alcohol intake (N=4,118)</a:t>
            </a:r>
            <a:endParaRPr kumimoji="1" lang="ja-JP" alt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BC588F11-5528-4D6A-80A8-7F382DDE5D57}"/>
              </a:ext>
            </a:extLst>
          </p:cNvPr>
          <p:cNvSpPr txBox="1"/>
          <p:nvPr/>
        </p:nvSpPr>
        <p:spPr>
          <a:xfrm>
            <a:off x="239900" y="3626470"/>
            <a:ext cx="29715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b="1" dirty="0">
                <a:latin typeface="Arial" panose="020B0604020202020204" pitchFamily="34" charset="0"/>
                <a:cs typeface="Arial" panose="020B0604020202020204" pitchFamily="34" charset="0"/>
              </a:rPr>
              <a:t>B. MAFLD with alcohol intake (N=1,441)</a:t>
            </a:r>
            <a:endParaRPr kumimoji="1" lang="ja-JP" alt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3" name="グループ化 52">
            <a:extLst>
              <a:ext uri="{FF2B5EF4-FFF2-40B4-BE49-F238E27FC236}">
                <a16:creationId xmlns:a16="http://schemas.microsoft.com/office/drawing/2014/main" id="{7BF71955-8C34-4DE2-9820-1CA9E9DCC4A7}"/>
              </a:ext>
            </a:extLst>
          </p:cNvPr>
          <p:cNvGrpSpPr/>
          <p:nvPr/>
        </p:nvGrpSpPr>
        <p:grpSpPr>
          <a:xfrm>
            <a:off x="705418" y="1508668"/>
            <a:ext cx="2303461" cy="1571626"/>
            <a:chOff x="4024313" y="1933575"/>
            <a:chExt cx="2303462" cy="1571626"/>
          </a:xfrm>
        </p:grpSpPr>
        <p:sp>
          <p:nvSpPr>
            <p:cNvPr id="54" name="Line 9">
              <a:extLst>
                <a:ext uri="{FF2B5EF4-FFF2-40B4-BE49-F238E27FC236}">
                  <a16:creationId xmlns:a16="http://schemas.microsoft.com/office/drawing/2014/main" id="{89E56415-7403-4681-A0CB-8666FE838C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24313" y="3465513"/>
              <a:ext cx="38100" cy="0"/>
            </a:xfrm>
            <a:prstGeom prst="line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5" name="Line 10">
              <a:extLst>
                <a:ext uri="{FF2B5EF4-FFF2-40B4-BE49-F238E27FC236}">
                  <a16:creationId xmlns:a16="http://schemas.microsoft.com/office/drawing/2014/main" id="{74ED3F6F-9620-4F50-8531-BC12ED9F03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24313" y="3084513"/>
              <a:ext cx="38100" cy="0"/>
            </a:xfrm>
            <a:prstGeom prst="line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6" name="Line 11">
              <a:extLst>
                <a:ext uri="{FF2B5EF4-FFF2-40B4-BE49-F238E27FC236}">
                  <a16:creationId xmlns:a16="http://schemas.microsoft.com/office/drawing/2014/main" id="{68623BB5-C0C9-423D-9E74-3C76092BEB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24313" y="2701925"/>
              <a:ext cx="38100" cy="0"/>
            </a:xfrm>
            <a:prstGeom prst="line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7" name="Line 12">
              <a:extLst>
                <a:ext uri="{FF2B5EF4-FFF2-40B4-BE49-F238E27FC236}">
                  <a16:creationId xmlns:a16="http://schemas.microsoft.com/office/drawing/2014/main" id="{E4AD0694-7248-4BDF-A37F-7E509B70A7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24313" y="2319338"/>
              <a:ext cx="38100" cy="0"/>
            </a:xfrm>
            <a:prstGeom prst="line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8" name="Line 13">
              <a:extLst>
                <a:ext uri="{FF2B5EF4-FFF2-40B4-BE49-F238E27FC236}">
                  <a16:creationId xmlns:a16="http://schemas.microsoft.com/office/drawing/2014/main" id="{57FD3809-BAED-4DCA-BE91-36F608D07EE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24313" y="1936750"/>
              <a:ext cx="38100" cy="0"/>
            </a:xfrm>
            <a:prstGeom prst="line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9" name="Rectangle 19">
              <a:extLst>
                <a:ext uri="{FF2B5EF4-FFF2-40B4-BE49-F238E27FC236}">
                  <a16:creationId xmlns:a16="http://schemas.microsoft.com/office/drawing/2014/main" id="{3E9EC2B2-8DE6-4D80-AD7F-2FD4E22A43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59238" y="1933575"/>
              <a:ext cx="2049463" cy="15287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60" name="Rectangle 20">
              <a:extLst>
                <a:ext uri="{FF2B5EF4-FFF2-40B4-BE49-F238E27FC236}">
                  <a16:creationId xmlns:a16="http://schemas.microsoft.com/office/drawing/2014/main" id="{E40F9292-A957-4921-B8E3-B645E14A12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1938" y="1939925"/>
              <a:ext cx="1093788" cy="1516063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61" name="Rectangle 21">
              <a:extLst>
                <a:ext uri="{FF2B5EF4-FFF2-40B4-BE49-F238E27FC236}">
                  <a16:creationId xmlns:a16="http://schemas.microsoft.com/office/drawing/2014/main" id="{7FE23EA2-2041-4929-AC02-C324496853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5113" y="1943100"/>
              <a:ext cx="1087438" cy="1509713"/>
            </a:xfrm>
            <a:prstGeom prst="rect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62" name="Rectangle 22">
              <a:extLst>
                <a:ext uri="{FF2B5EF4-FFF2-40B4-BE49-F238E27FC236}">
                  <a16:creationId xmlns:a16="http://schemas.microsoft.com/office/drawing/2014/main" id="{93082EF7-D326-4A59-92F8-FFCD74BB4F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78425" y="2514600"/>
              <a:ext cx="879475" cy="941388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63" name="Rectangle 23">
              <a:extLst>
                <a:ext uri="{FF2B5EF4-FFF2-40B4-BE49-F238E27FC236}">
                  <a16:creationId xmlns:a16="http://schemas.microsoft.com/office/drawing/2014/main" id="{5514084D-C0CD-4DFC-8976-D4D0F01FDA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81600" y="2517775"/>
              <a:ext cx="873125" cy="935038"/>
            </a:xfrm>
            <a:prstGeom prst="rect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64" name="Rectangle 24">
              <a:extLst>
                <a:ext uri="{FF2B5EF4-FFF2-40B4-BE49-F238E27FC236}">
                  <a16:creationId xmlns:a16="http://schemas.microsoft.com/office/drawing/2014/main" id="{56DCDF93-4F78-4625-95C8-3F29425504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78425" y="2030413"/>
              <a:ext cx="879475" cy="471488"/>
            </a:xfrm>
            <a:prstGeom prst="rect">
              <a:avLst/>
            </a:prstGeom>
            <a:solidFill>
              <a:srgbClr val="7878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65" name="Rectangle 25">
              <a:extLst>
                <a:ext uri="{FF2B5EF4-FFF2-40B4-BE49-F238E27FC236}">
                  <a16:creationId xmlns:a16="http://schemas.microsoft.com/office/drawing/2014/main" id="{13CF5252-F3CC-4A5B-89AF-892FD21BF7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81600" y="2033588"/>
              <a:ext cx="873125" cy="463550"/>
            </a:xfrm>
            <a:prstGeom prst="rect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66" name="Rectangle 26">
              <a:extLst>
                <a:ext uri="{FF2B5EF4-FFF2-40B4-BE49-F238E27FC236}">
                  <a16:creationId xmlns:a16="http://schemas.microsoft.com/office/drawing/2014/main" id="{BD483D1F-D23E-4CF5-A113-878B536D54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78425" y="1939925"/>
              <a:ext cx="879475" cy="7778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67" name="Rectangle 27">
              <a:extLst>
                <a:ext uri="{FF2B5EF4-FFF2-40B4-BE49-F238E27FC236}">
                  <a16:creationId xmlns:a16="http://schemas.microsoft.com/office/drawing/2014/main" id="{DD2252DB-ABCB-4FC5-BF24-3200B86EB6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81600" y="1943100"/>
              <a:ext cx="873125" cy="71438"/>
            </a:xfrm>
            <a:prstGeom prst="rect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68" name="Rectangle 28">
              <a:extLst>
                <a:ext uri="{FF2B5EF4-FFF2-40B4-BE49-F238E27FC236}">
                  <a16:creationId xmlns:a16="http://schemas.microsoft.com/office/drawing/2014/main" id="{9F15C9D0-50AF-4B3E-97A6-A8324F35BD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70600" y="1939925"/>
              <a:ext cx="25400" cy="151606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69" name="Rectangle 29">
              <a:extLst>
                <a:ext uri="{FF2B5EF4-FFF2-40B4-BE49-F238E27FC236}">
                  <a16:creationId xmlns:a16="http://schemas.microsoft.com/office/drawing/2014/main" id="{B35630C4-7D6F-44C9-AA01-24CC443246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73775" y="1943100"/>
              <a:ext cx="19050" cy="1509713"/>
            </a:xfrm>
            <a:prstGeom prst="rect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70" name="Rectangle 30">
              <a:extLst>
                <a:ext uri="{FF2B5EF4-FFF2-40B4-BE49-F238E27FC236}">
                  <a16:creationId xmlns:a16="http://schemas.microsoft.com/office/drawing/2014/main" id="{13F0F9F8-2873-4A65-953E-0A65D79933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2413" y="1936750"/>
              <a:ext cx="2049463" cy="1535113"/>
            </a:xfrm>
            <a:prstGeom prst="rect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71" name="Line 31">
              <a:extLst>
                <a:ext uri="{FF2B5EF4-FFF2-40B4-BE49-F238E27FC236}">
                  <a16:creationId xmlns:a16="http://schemas.microsoft.com/office/drawing/2014/main" id="{7992B352-D559-453C-9FE2-78761F0299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68900" y="3471863"/>
              <a:ext cx="0" cy="33338"/>
            </a:xfrm>
            <a:prstGeom prst="line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72" name="Line 32">
              <a:extLst>
                <a:ext uri="{FF2B5EF4-FFF2-40B4-BE49-F238E27FC236}">
                  <a16:creationId xmlns:a16="http://schemas.microsoft.com/office/drawing/2014/main" id="{ECF26788-89F8-4E89-8E21-3B85C6F6F8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67425" y="3471863"/>
              <a:ext cx="0" cy="33338"/>
            </a:xfrm>
            <a:prstGeom prst="line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73" name="Line 37">
              <a:extLst>
                <a:ext uri="{FF2B5EF4-FFF2-40B4-BE49-F238E27FC236}">
                  <a16:creationId xmlns:a16="http://schemas.microsoft.com/office/drawing/2014/main" id="{BF420045-6628-4517-A943-05A579001B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11875" y="2211388"/>
              <a:ext cx="38100" cy="0"/>
            </a:xfrm>
            <a:prstGeom prst="line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74" name="Line 39">
              <a:extLst>
                <a:ext uri="{FF2B5EF4-FFF2-40B4-BE49-F238E27FC236}">
                  <a16:creationId xmlns:a16="http://schemas.microsoft.com/office/drawing/2014/main" id="{58A3678A-4774-484C-B487-B5BA4CE851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11875" y="2001838"/>
              <a:ext cx="38100" cy="0"/>
            </a:xfrm>
            <a:prstGeom prst="line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75" name="Rectangle 42">
              <a:extLst>
                <a:ext uri="{FF2B5EF4-FFF2-40B4-BE49-F238E27FC236}">
                  <a16:creationId xmlns:a16="http://schemas.microsoft.com/office/drawing/2014/main" id="{346F8EE4-7B5A-4B29-9D98-0F44A22CF3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48400" y="1933575"/>
              <a:ext cx="63500" cy="15287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76" name="Rectangle 43">
              <a:extLst>
                <a:ext uri="{FF2B5EF4-FFF2-40B4-BE49-F238E27FC236}">
                  <a16:creationId xmlns:a16="http://schemas.microsoft.com/office/drawing/2014/main" id="{254A2488-5A63-4A0C-8FA6-17C3261347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54750" y="2220913"/>
              <a:ext cx="50800" cy="1235075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77" name="Rectangle 44">
              <a:extLst>
                <a:ext uri="{FF2B5EF4-FFF2-40B4-BE49-F238E27FC236}">
                  <a16:creationId xmlns:a16="http://schemas.microsoft.com/office/drawing/2014/main" id="{95DA1063-0D24-43D7-A879-3D8E9A6789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57925" y="2224088"/>
              <a:ext cx="44450" cy="1228725"/>
            </a:xfrm>
            <a:prstGeom prst="rect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78" name="Rectangle 45">
              <a:extLst>
                <a:ext uri="{FF2B5EF4-FFF2-40B4-BE49-F238E27FC236}">
                  <a16:creationId xmlns:a16="http://schemas.microsoft.com/office/drawing/2014/main" id="{8622D4EA-594C-4911-ADDF-597DB8DFA7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54750" y="2005013"/>
              <a:ext cx="50800" cy="203200"/>
            </a:xfrm>
            <a:prstGeom prst="rect">
              <a:avLst/>
            </a:prstGeom>
            <a:solidFill>
              <a:srgbClr val="7878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79" name="Rectangle 46">
              <a:extLst>
                <a:ext uri="{FF2B5EF4-FFF2-40B4-BE49-F238E27FC236}">
                  <a16:creationId xmlns:a16="http://schemas.microsoft.com/office/drawing/2014/main" id="{8CA82B53-944B-4039-BAAA-58A7ABB5B1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57925" y="2008188"/>
              <a:ext cx="44450" cy="196850"/>
            </a:xfrm>
            <a:prstGeom prst="rect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80" name="Rectangle 47">
              <a:extLst>
                <a:ext uri="{FF2B5EF4-FFF2-40B4-BE49-F238E27FC236}">
                  <a16:creationId xmlns:a16="http://schemas.microsoft.com/office/drawing/2014/main" id="{9D68098E-B5EE-4D3E-8D28-37F746500A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54750" y="1939925"/>
              <a:ext cx="50800" cy="5080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81" name="Rectangle 48">
              <a:extLst>
                <a:ext uri="{FF2B5EF4-FFF2-40B4-BE49-F238E27FC236}">
                  <a16:creationId xmlns:a16="http://schemas.microsoft.com/office/drawing/2014/main" id="{A76F1F2B-1B36-42E0-A7BA-BE7204F90C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57925" y="1943100"/>
              <a:ext cx="44450" cy="44450"/>
            </a:xfrm>
            <a:prstGeom prst="rect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82" name="Rectangle 49">
              <a:extLst>
                <a:ext uri="{FF2B5EF4-FFF2-40B4-BE49-F238E27FC236}">
                  <a16:creationId xmlns:a16="http://schemas.microsoft.com/office/drawing/2014/main" id="{CEA8C43A-B131-4133-B876-4168595847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38875" y="1936750"/>
              <a:ext cx="88900" cy="1535113"/>
            </a:xfrm>
            <a:prstGeom prst="rect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grpSp>
        <p:nvGrpSpPr>
          <p:cNvPr id="88" name="グループ化 87">
            <a:extLst>
              <a:ext uri="{FF2B5EF4-FFF2-40B4-BE49-F238E27FC236}">
                <a16:creationId xmlns:a16="http://schemas.microsoft.com/office/drawing/2014/main" id="{BA9048A3-FCF1-489F-ADA0-7C475B5B6935}"/>
              </a:ext>
            </a:extLst>
          </p:cNvPr>
          <p:cNvGrpSpPr/>
          <p:nvPr/>
        </p:nvGrpSpPr>
        <p:grpSpPr>
          <a:xfrm>
            <a:off x="695893" y="4068976"/>
            <a:ext cx="2303461" cy="1571626"/>
            <a:chOff x="4202113" y="3406775"/>
            <a:chExt cx="2303462" cy="1571626"/>
          </a:xfrm>
        </p:grpSpPr>
        <p:sp>
          <p:nvSpPr>
            <p:cNvPr id="89" name="Line 57">
              <a:extLst>
                <a:ext uri="{FF2B5EF4-FFF2-40B4-BE49-F238E27FC236}">
                  <a16:creationId xmlns:a16="http://schemas.microsoft.com/office/drawing/2014/main" id="{23D76FE8-21D0-460A-8953-9F1AB93265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02113" y="4938713"/>
              <a:ext cx="38100" cy="0"/>
            </a:xfrm>
            <a:prstGeom prst="line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90" name="Line 58">
              <a:extLst>
                <a:ext uri="{FF2B5EF4-FFF2-40B4-BE49-F238E27FC236}">
                  <a16:creationId xmlns:a16="http://schemas.microsoft.com/office/drawing/2014/main" id="{D55FED9B-11B5-41AF-9A59-398F1B2A08C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02113" y="4557713"/>
              <a:ext cx="38100" cy="0"/>
            </a:xfrm>
            <a:prstGeom prst="line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91" name="Line 59">
              <a:extLst>
                <a:ext uri="{FF2B5EF4-FFF2-40B4-BE49-F238E27FC236}">
                  <a16:creationId xmlns:a16="http://schemas.microsoft.com/office/drawing/2014/main" id="{E28BADD7-EE35-4809-93BC-E91A9A25B2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02113" y="4175125"/>
              <a:ext cx="38100" cy="0"/>
            </a:xfrm>
            <a:prstGeom prst="line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92" name="Line 60">
              <a:extLst>
                <a:ext uri="{FF2B5EF4-FFF2-40B4-BE49-F238E27FC236}">
                  <a16:creationId xmlns:a16="http://schemas.microsoft.com/office/drawing/2014/main" id="{881EC3EC-B7F6-44DF-95C1-348AB58F01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02113" y="3792538"/>
              <a:ext cx="38100" cy="0"/>
            </a:xfrm>
            <a:prstGeom prst="line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93" name="Line 61">
              <a:extLst>
                <a:ext uri="{FF2B5EF4-FFF2-40B4-BE49-F238E27FC236}">
                  <a16:creationId xmlns:a16="http://schemas.microsoft.com/office/drawing/2014/main" id="{B2740492-3F62-4A9A-BB87-FC86C9747B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02113" y="3409950"/>
              <a:ext cx="38100" cy="0"/>
            </a:xfrm>
            <a:prstGeom prst="line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94" name="Rectangle 67">
              <a:extLst>
                <a:ext uri="{FF2B5EF4-FFF2-40B4-BE49-F238E27FC236}">
                  <a16:creationId xmlns:a16="http://schemas.microsoft.com/office/drawing/2014/main" id="{7BAE8001-1A50-4365-9940-42D14174D8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7038" y="3406775"/>
              <a:ext cx="2049463" cy="15287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95" name="Rectangle 68">
              <a:extLst>
                <a:ext uri="{FF2B5EF4-FFF2-40B4-BE49-F238E27FC236}">
                  <a16:creationId xmlns:a16="http://schemas.microsoft.com/office/drawing/2014/main" id="{FEB3016D-347F-4CFB-A2D3-55C52DCC65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49738" y="3413125"/>
              <a:ext cx="877888" cy="1516063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96" name="Rectangle 69">
              <a:extLst>
                <a:ext uri="{FF2B5EF4-FFF2-40B4-BE49-F238E27FC236}">
                  <a16:creationId xmlns:a16="http://schemas.microsoft.com/office/drawing/2014/main" id="{37C5F761-4313-4E4E-941E-77509A7B9A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52913" y="3416300"/>
              <a:ext cx="871538" cy="1509713"/>
            </a:xfrm>
            <a:prstGeom prst="rect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97" name="Rectangle 70">
              <a:extLst>
                <a:ext uri="{FF2B5EF4-FFF2-40B4-BE49-F238E27FC236}">
                  <a16:creationId xmlns:a16="http://schemas.microsoft.com/office/drawing/2014/main" id="{B0DCD72B-6B3D-4E56-97C9-E7CD8A09D1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0325" y="4127500"/>
              <a:ext cx="1050925" cy="801688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98" name="Rectangle 71">
              <a:extLst>
                <a:ext uri="{FF2B5EF4-FFF2-40B4-BE49-F238E27FC236}">
                  <a16:creationId xmlns:a16="http://schemas.microsoft.com/office/drawing/2014/main" id="{C68B3BEE-0228-44BE-965D-95564E3E5B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3500" y="4130675"/>
              <a:ext cx="1044575" cy="795338"/>
            </a:xfrm>
            <a:prstGeom prst="rect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99" name="Rectangle 72">
              <a:extLst>
                <a:ext uri="{FF2B5EF4-FFF2-40B4-BE49-F238E27FC236}">
                  <a16:creationId xmlns:a16="http://schemas.microsoft.com/office/drawing/2014/main" id="{53BF0D6B-3CC9-4DC7-B69E-E9F245AD2E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0325" y="3573463"/>
              <a:ext cx="1050925" cy="541338"/>
            </a:xfrm>
            <a:prstGeom prst="rect">
              <a:avLst/>
            </a:prstGeom>
            <a:solidFill>
              <a:srgbClr val="7878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0" name="Rectangle 73">
              <a:extLst>
                <a:ext uri="{FF2B5EF4-FFF2-40B4-BE49-F238E27FC236}">
                  <a16:creationId xmlns:a16="http://schemas.microsoft.com/office/drawing/2014/main" id="{8040BBEE-E073-4A76-953F-7FD2F4E876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3500" y="3576638"/>
              <a:ext cx="1044575" cy="534988"/>
            </a:xfrm>
            <a:prstGeom prst="rect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1" name="Rectangle 74">
              <a:extLst>
                <a:ext uri="{FF2B5EF4-FFF2-40B4-BE49-F238E27FC236}">
                  <a16:creationId xmlns:a16="http://schemas.microsoft.com/office/drawing/2014/main" id="{622A102D-8B89-4370-A3C3-11BC8C3F29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0325" y="3413125"/>
              <a:ext cx="1050925" cy="14763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2" name="Rectangle 75">
              <a:extLst>
                <a:ext uri="{FF2B5EF4-FFF2-40B4-BE49-F238E27FC236}">
                  <a16:creationId xmlns:a16="http://schemas.microsoft.com/office/drawing/2014/main" id="{31AE8354-9227-4F9F-8740-797FD1477D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3500" y="3416300"/>
              <a:ext cx="1044575" cy="141288"/>
            </a:xfrm>
            <a:prstGeom prst="rect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3" name="Rectangle 76">
              <a:extLst>
                <a:ext uri="{FF2B5EF4-FFF2-40B4-BE49-F238E27FC236}">
                  <a16:creationId xmlns:a16="http://schemas.microsoft.com/office/drawing/2014/main" id="{E6560AE8-AF41-4597-8FAF-F539683C16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3950" y="3413125"/>
              <a:ext cx="69850" cy="151606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4" name="Rectangle 77">
              <a:extLst>
                <a:ext uri="{FF2B5EF4-FFF2-40B4-BE49-F238E27FC236}">
                  <a16:creationId xmlns:a16="http://schemas.microsoft.com/office/drawing/2014/main" id="{237196D8-E8C6-485E-8B7D-4A71F21F55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7125" y="3416300"/>
              <a:ext cx="63500" cy="1509713"/>
            </a:xfrm>
            <a:prstGeom prst="rect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5" name="Rectangle 78">
              <a:extLst>
                <a:ext uri="{FF2B5EF4-FFF2-40B4-BE49-F238E27FC236}">
                  <a16:creationId xmlns:a16="http://schemas.microsoft.com/office/drawing/2014/main" id="{839BE9F5-EEF9-416B-8DDB-A724BFC788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40213" y="3409950"/>
              <a:ext cx="2049463" cy="1535113"/>
            </a:xfrm>
            <a:prstGeom prst="rect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6" name="Line 79">
              <a:extLst>
                <a:ext uri="{FF2B5EF4-FFF2-40B4-BE49-F238E27FC236}">
                  <a16:creationId xmlns:a16="http://schemas.microsoft.com/office/drawing/2014/main" id="{F14F036C-6E38-4541-822C-B2F5B54261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37150" y="4945063"/>
              <a:ext cx="0" cy="33338"/>
            </a:xfrm>
            <a:prstGeom prst="line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7" name="Line 80">
              <a:extLst>
                <a:ext uri="{FF2B5EF4-FFF2-40B4-BE49-F238E27FC236}">
                  <a16:creationId xmlns:a16="http://schemas.microsoft.com/office/drawing/2014/main" id="{53B9298D-79F9-4E70-BAD1-A57D85A751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94425" y="4945063"/>
              <a:ext cx="0" cy="33338"/>
            </a:xfrm>
            <a:prstGeom prst="line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8" name="Line 85">
              <a:extLst>
                <a:ext uri="{FF2B5EF4-FFF2-40B4-BE49-F238E27FC236}">
                  <a16:creationId xmlns:a16="http://schemas.microsoft.com/office/drawing/2014/main" id="{114E6DB1-8996-4F58-919B-BB2CF60607F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89675" y="3843338"/>
              <a:ext cx="38100" cy="0"/>
            </a:xfrm>
            <a:prstGeom prst="line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09" name="Line 87">
              <a:extLst>
                <a:ext uri="{FF2B5EF4-FFF2-40B4-BE49-F238E27FC236}">
                  <a16:creationId xmlns:a16="http://schemas.microsoft.com/office/drawing/2014/main" id="{FED8EB0C-2FCC-4F9D-B568-23C66D636D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289675" y="3551238"/>
              <a:ext cx="38100" cy="0"/>
            </a:xfrm>
            <a:prstGeom prst="line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0" name="Rectangle 90">
              <a:extLst>
                <a:ext uri="{FF2B5EF4-FFF2-40B4-BE49-F238E27FC236}">
                  <a16:creationId xmlns:a16="http://schemas.microsoft.com/office/drawing/2014/main" id="{38578119-B5B5-437C-BB32-65083411C9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26200" y="3406775"/>
              <a:ext cx="63500" cy="15287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1" name="Rectangle 91">
              <a:extLst>
                <a:ext uri="{FF2B5EF4-FFF2-40B4-BE49-F238E27FC236}">
                  <a16:creationId xmlns:a16="http://schemas.microsoft.com/office/drawing/2014/main" id="{44CC8FEC-6CE2-4ED9-B2AA-9EEA0A6F82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32550" y="3846513"/>
              <a:ext cx="50800" cy="1082675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2" name="Rectangle 92">
              <a:extLst>
                <a:ext uri="{FF2B5EF4-FFF2-40B4-BE49-F238E27FC236}">
                  <a16:creationId xmlns:a16="http://schemas.microsoft.com/office/drawing/2014/main" id="{383161A2-E3D6-447A-B2AD-4D565CF3D9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35725" y="3849688"/>
              <a:ext cx="44450" cy="1076325"/>
            </a:xfrm>
            <a:prstGeom prst="rect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3" name="Rectangle 93">
              <a:extLst>
                <a:ext uri="{FF2B5EF4-FFF2-40B4-BE49-F238E27FC236}">
                  <a16:creationId xmlns:a16="http://schemas.microsoft.com/office/drawing/2014/main" id="{62C0DE34-68AD-4EF8-981E-D65F0F2FFD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32550" y="3560763"/>
              <a:ext cx="50800" cy="273050"/>
            </a:xfrm>
            <a:prstGeom prst="rect">
              <a:avLst/>
            </a:prstGeom>
            <a:solidFill>
              <a:srgbClr val="7878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4" name="Rectangle 94">
              <a:extLst>
                <a:ext uri="{FF2B5EF4-FFF2-40B4-BE49-F238E27FC236}">
                  <a16:creationId xmlns:a16="http://schemas.microsoft.com/office/drawing/2014/main" id="{9764211F-500F-4CA5-BEAD-C115E5936B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35725" y="3563938"/>
              <a:ext cx="44450" cy="266700"/>
            </a:xfrm>
            <a:prstGeom prst="rect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5" name="Rectangle 95">
              <a:extLst>
                <a:ext uri="{FF2B5EF4-FFF2-40B4-BE49-F238E27FC236}">
                  <a16:creationId xmlns:a16="http://schemas.microsoft.com/office/drawing/2014/main" id="{9CC40A35-24C2-4A1D-B4D8-4E86A9292F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32550" y="3413125"/>
              <a:ext cx="50800" cy="13493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6" name="Rectangle 96">
              <a:extLst>
                <a:ext uri="{FF2B5EF4-FFF2-40B4-BE49-F238E27FC236}">
                  <a16:creationId xmlns:a16="http://schemas.microsoft.com/office/drawing/2014/main" id="{622F89B4-E38B-4B4B-A519-63CF3948A9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35725" y="3416300"/>
              <a:ext cx="44450" cy="128588"/>
            </a:xfrm>
            <a:prstGeom prst="rect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7" name="Rectangle 97">
              <a:extLst>
                <a:ext uri="{FF2B5EF4-FFF2-40B4-BE49-F238E27FC236}">
                  <a16:creationId xmlns:a16="http://schemas.microsoft.com/office/drawing/2014/main" id="{A08EAFD7-60F4-4E81-BA19-B71C25C27B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16675" y="3409950"/>
              <a:ext cx="88900" cy="1535113"/>
            </a:xfrm>
            <a:prstGeom prst="rect">
              <a:avLst/>
            </a:prstGeom>
            <a:noFill/>
            <a:ln w="6350" cap="flat">
              <a:solidFill>
                <a:srgbClr val="A5A5A5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1" tIns="45720" rIns="91441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sp>
        <p:nvSpPr>
          <p:cNvPr id="121" name="テキスト ボックス 120">
            <a:extLst>
              <a:ext uri="{FF2B5EF4-FFF2-40B4-BE49-F238E27FC236}">
                <a16:creationId xmlns:a16="http://schemas.microsoft.com/office/drawing/2014/main" id="{92E41B8B-B899-4806-A82D-F7C214782A31}"/>
              </a:ext>
            </a:extLst>
          </p:cNvPr>
          <p:cNvSpPr txBox="1"/>
          <p:nvPr/>
        </p:nvSpPr>
        <p:spPr>
          <a:xfrm>
            <a:off x="671554" y="6344518"/>
            <a:ext cx="55193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Abbreviations: </a:t>
            </a:r>
            <a:r>
              <a:rPr kumimoji="1" lang="en-US" altLang="ja-JP" sz="1000" dirty="0">
                <a:latin typeface="Arial" panose="020B0604020202020204" pitchFamily="34" charset="0"/>
                <a:ea typeface="メイリオ" panose="020B0604030504040204" pitchFamily="50" charset="-128"/>
                <a:cs typeface="Arial" panose="020B0604020202020204" pitchFamily="34" charset="0"/>
              </a:rPr>
              <a:t>FIB-4: Fibrosis-4 Index; MAFLD: Metabolic dysfunction-associated fatty liver disease; NAFLD: nonalcoholic fatty liver disease</a:t>
            </a: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2" name="Rectangle 5">
            <a:extLst>
              <a:ext uri="{FF2B5EF4-FFF2-40B4-BE49-F238E27FC236}">
                <a16:creationId xmlns:a16="http://schemas.microsoft.com/office/drawing/2014/main" id="{DD5FFBF0-EA7C-4496-823A-04B8AC358F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0738" y="6823074"/>
            <a:ext cx="6350" cy="63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1" tIns="45720" rIns="91441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23" name="Rectangle 6">
            <a:extLst>
              <a:ext uri="{FF2B5EF4-FFF2-40B4-BE49-F238E27FC236}">
                <a16:creationId xmlns:a16="http://schemas.microsoft.com/office/drawing/2014/main" id="{1B109F55-BDB2-46F3-9E69-A6CC6CC1EF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0738" y="6823074"/>
            <a:ext cx="6350" cy="63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1" tIns="45720" rIns="91441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pic>
        <p:nvPicPr>
          <p:cNvPr id="6" name="図 5" descr="図形 が含まれている画像&#10;&#10;自動的に生成された説明">
            <a:extLst>
              <a:ext uri="{FF2B5EF4-FFF2-40B4-BE49-F238E27FC236}">
                <a16:creationId xmlns:a16="http://schemas.microsoft.com/office/drawing/2014/main" id="{18C558B2-812F-4CD0-B523-83C0833257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524" y="1868933"/>
            <a:ext cx="3296717" cy="1189939"/>
          </a:xfrm>
          <a:prstGeom prst="rect">
            <a:avLst/>
          </a:prstGeom>
        </p:spPr>
      </p:pic>
      <p:pic>
        <p:nvPicPr>
          <p:cNvPr id="9" name="図 8" descr="図形 が含まれている画像&#10;&#10;自動的に生成された説明">
            <a:extLst>
              <a:ext uri="{FF2B5EF4-FFF2-40B4-BE49-F238E27FC236}">
                <a16:creationId xmlns:a16="http://schemas.microsoft.com/office/drawing/2014/main" id="{BB98EA53-163C-44AC-9E7E-5B50184C18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524" y="4501503"/>
            <a:ext cx="3296717" cy="1150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869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0762605-1FF0-452D-B560-D6411A6B4903}"/>
              </a:ext>
            </a:extLst>
          </p:cNvPr>
          <p:cNvSpPr txBox="1"/>
          <p:nvPr/>
        </p:nvSpPr>
        <p:spPr>
          <a:xfrm>
            <a:off x="185738" y="209550"/>
            <a:ext cx="26661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Figure</a:t>
            </a:r>
            <a:r>
              <a:rPr lang="en-US" altLang="ja-JP" sz="12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, Supplemental Information 3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62A4740-67CD-4716-9D70-FD902C816F7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987628"/>
            <a:ext cx="5486400" cy="6883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91B452D-7C91-43CD-A25C-AA6F7ED9FDEA}"/>
              </a:ext>
            </a:extLst>
          </p:cNvPr>
          <p:cNvSpPr txBox="1"/>
          <p:nvPr/>
        </p:nvSpPr>
        <p:spPr>
          <a:xfrm>
            <a:off x="807339" y="8011759"/>
            <a:ext cx="5476179" cy="5254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ja-JP" sz="10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Abbreviations: </a:t>
            </a:r>
            <a:r>
              <a:rPr lang="en-US" altLang="ja-JP" sz="10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FIB-4, fibrosis-4; MAFLD, metabolic dysfunction-associated fatty liver disease; </a:t>
            </a:r>
          </a:p>
          <a:p>
            <a:pPr algn="just">
              <a:lnSpc>
                <a:spcPct val="150000"/>
              </a:lnSpc>
            </a:pPr>
            <a:r>
              <a:rPr lang="en-US" altLang="ja-JP" sz="10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NAFLD, nonalcoholic fatty liver disease; </a:t>
            </a:r>
            <a:r>
              <a:rPr lang="en-US" altLang="ja-JP" sz="1000" kern="100" dirty="0" err="1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yrs</a:t>
            </a:r>
            <a:r>
              <a:rPr lang="en-US" altLang="ja-JP" sz="1000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, years.</a:t>
            </a:r>
            <a:endParaRPr lang="ja-JP" altLang="ja-JP" sz="1000" kern="100" dirty="0">
              <a:effectLst/>
              <a:latin typeface="Arial" panose="020B0604020202020204" pitchFamily="34" charset="0"/>
              <a:ea typeface="游明朝" panose="02020400000000000000" pitchFamily="18" charset="-128"/>
              <a:cs typeface="Arial" panose="020B0604020202020204" pitchFamily="34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32DB22D-6B76-4625-85B3-FB083B6D931E}"/>
              </a:ext>
            </a:extLst>
          </p:cNvPr>
          <p:cNvSpPr txBox="1"/>
          <p:nvPr/>
        </p:nvSpPr>
        <p:spPr>
          <a:xfrm>
            <a:off x="966062" y="604167"/>
            <a:ext cx="496622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b="1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Arial" panose="020B0604020202020204" pitchFamily="34" charset="0"/>
              </a:rPr>
              <a:t>Relationship between FIB-4 and age in patients with fatty liver</a:t>
            </a:r>
            <a:endParaRPr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6751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256</TotalTime>
  <Words>1353</Words>
  <Application>Microsoft Office PowerPoint</Application>
  <PresentationFormat>A4 210 x 297 mm</PresentationFormat>
  <Paragraphs>387</Paragraphs>
  <Slides>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Symbol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英樹 藤井</dc:creator>
  <cp:lastModifiedBy>英樹 藤井</cp:lastModifiedBy>
  <cp:revision>19</cp:revision>
  <dcterms:created xsi:type="dcterms:W3CDTF">2020-08-24T05:38:55Z</dcterms:created>
  <dcterms:modified xsi:type="dcterms:W3CDTF">2020-12-18T23:37:04Z</dcterms:modified>
</cp:coreProperties>
</file>