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chan" initials="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68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3658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90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517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827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795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541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906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31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769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925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2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ED593-627E-4DDD-8AA0-C8A38C0155B8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DC107-5C13-42D0-90CC-0D9DC47AA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964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/>
          <p:cNvGraphicFramePr>
            <a:graphicFrameLocks noGrp="1"/>
          </p:cNvGraphicFramePr>
          <p:nvPr>
            <p:extLst/>
          </p:nvPr>
        </p:nvGraphicFramePr>
        <p:xfrm>
          <a:off x="3008634" y="2651537"/>
          <a:ext cx="5969358" cy="13238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5757"/>
                <a:gridCol w="965362"/>
                <a:gridCol w="1044790"/>
                <a:gridCol w="1099780"/>
                <a:gridCol w="1093669"/>
              </a:tblGrid>
              <a:tr h="409494">
                <a:tc gridSpan="5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en-US" altLang="ja-JP" sz="1600" baseline="-250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Table 1   Necessary oxygen flow rate for VM to provide total gas flow of 40 L/min.</a:t>
                      </a:r>
                      <a:endParaRPr kumimoji="1" lang="ja-JP" altLang="en-US" sz="1600" baseline="-25000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kumimoji="1" lang="ja-JP" altLang="en-US" sz="2000" b="0" dirty="0">
                        <a:latin typeface="Arial"/>
                        <a:cs typeface="Arial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kumimoji="1" lang="ja-JP" altLang="en-US" sz="2000" b="0" dirty="0">
                        <a:latin typeface="Arial"/>
                        <a:cs typeface="Arial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kumimoji="1" lang="ja-JP" altLang="en-US" sz="2000" b="0" dirty="0">
                        <a:latin typeface="Arial"/>
                        <a:cs typeface="Arial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kumimoji="1" lang="ja-JP" altLang="en-US" sz="2000" b="0" dirty="0">
                        <a:latin typeface="Arial"/>
                        <a:cs typeface="Arial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5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FiO</a:t>
                      </a:r>
                      <a:r>
                        <a:rPr kumimoji="1" lang="en-US" altLang="ja-JP" sz="1600" baseline="-250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600" baseline="-25000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33%</a:t>
                      </a:r>
                      <a:endParaRPr kumimoji="1" lang="ja-JP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  <a:endParaRPr kumimoji="1" lang="ja-JP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  <a:endParaRPr kumimoji="1" lang="ja-JP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kumimoji="1" lang="ja-JP" alt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5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Flow</a:t>
                      </a:r>
                      <a:r>
                        <a:rPr kumimoji="1" lang="en-US" altLang="ja-JP" sz="1600" baseline="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 rate (</a:t>
                      </a: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L/min)</a:t>
                      </a:r>
                      <a:endParaRPr kumimoji="1" lang="ja-JP" altLang="en-US" sz="1600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5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/>
          </p:nvPr>
        </p:nvGraphicFramePr>
        <p:xfrm>
          <a:off x="2844800" y="1305663"/>
          <a:ext cx="6420985" cy="46679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1"/>
                <a:gridCol w="982348"/>
                <a:gridCol w="1067812"/>
                <a:gridCol w="1067812"/>
                <a:gridCol w="1067812"/>
              </a:tblGrid>
              <a:tr h="243840">
                <a:tc gridSpan="5">
                  <a:txBody>
                    <a:bodyPr/>
                    <a:lstStyle/>
                    <a:p>
                      <a:r>
                        <a:rPr kumimoji="1" lang="en-US" altLang="ja-JP" sz="1600" dirty="0" smtClean="0"/>
                        <a:t>Table 2  Patient background of each protocol at randomization.</a:t>
                      </a:r>
                      <a:endParaRPr kumimoji="1" lang="ja-JP" altLang="en-US" sz="1600" dirty="0"/>
                    </a:p>
                  </a:txBody>
                  <a:tcPr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600" b="1" dirty="0" smtClean="0">
                        <a:latin typeface="Arial"/>
                        <a:cs typeface="Arial"/>
                      </a:endParaRPr>
                    </a:p>
                  </a:txBody>
                  <a:tcPr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ja-JP" sz="1600" b="1" baseline="0" dirty="0" smtClean="0">
                        <a:latin typeface="Arial"/>
                        <a:cs typeface="Arial"/>
                      </a:endParaRPr>
                    </a:p>
                  </a:txBody>
                  <a:tcPr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3840">
                <a:tc rowSpan="2"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1" dirty="0" smtClean="0">
                          <a:latin typeface="Arial"/>
                          <a:cs typeface="Arial"/>
                        </a:rPr>
                        <a:t>Protocol</a:t>
                      </a:r>
                      <a:r>
                        <a:rPr lang="en-US" altLang="ja-JP" sz="1600" b="1" baseline="0" dirty="0" smtClean="0">
                          <a:latin typeface="Arial"/>
                          <a:cs typeface="Arial"/>
                        </a:rPr>
                        <a:t> A</a:t>
                      </a:r>
                      <a:endParaRPr lang="en-US" altLang="ja-JP" sz="1600" b="1" dirty="0" smtClean="0">
                        <a:latin typeface="Arial"/>
                        <a:cs typeface="Arial"/>
                      </a:endParaRPr>
                    </a:p>
                  </a:txBody>
                  <a:tcPr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1600" b="1" dirty="0" smtClean="0">
                          <a:latin typeface="Arial"/>
                          <a:cs typeface="Arial"/>
                        </a:rPr>
                        <a:t>Protocol B</a:t>
                      </a:r>
                      <a:endParaRPr lang="en-US" altLang="ja-JP" sz="1600" b="1" baseline="0" dirty="0" smtClean="0">
                        <a:latin typeface="Arial"/>
                        <a:cs typeface="Arial"/>
                      </a:endParaRPr>
                    </a:p>
                  </a:txBody>
                  <a:tcPr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3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b="0" dirty="0" smtClean="0">
                          <a:latin typeface="Arial"/>
                          <a:cs typeface="Arial"/>
                        </a:rPr>
                        <a:t>mean</a:t>
                      </a:r>
                    </a:p>
                  </a:txBody>
                  <a:tcPr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="0" dirty="0" smtClean="0">
                          <a:latin typeface="Arial"/>
                          <a:cs typeface="Arial"/>
                        </a:rPr>
                        <a:t>SD</a:t>
                      </a:r>
                      <a:r>
                        <a:rPr kumimoji="1" lang="ja-JP" altLang="en-US" sz="1600" b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b="0" dirty="0">
                        <a:latin typeface="Arial"/>
                        <a:cs typeface="Arial"/>
                      </a:endParaRPr>
                    </a:p>
                  </a:txBody>
                  <a:tcPr marL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600" b="0" baseline="0" dirty="0" smtClean="0">
                          <a:latin typeface="Arial"/>
                          <a:cs typeface="Arial"/>
                        </a:rPr>
                        <a:t>mean</a:t>
                      </a:r>
                    </a:p>
                  </a:txBody>
                  <a:tcPr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="0" dirty="0" smtClean="0">
                          <a:latin typeface="Arial"/>
                          <a:cs typeface="Arial"/>
                        </a:rPr>
                        <a:t>SD</a:t>
                      </a:r>
                      <a:r>
                        <a:rPr kumimoji="1" lang="ja-JP" altLang="en-US" sz="1600" b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b="0" dirty="0">
                        <a:latin typeface="Arial"/>
                        <a:cs typeface="Arial"/>
                      </a:endParaRPr>
                    </a:p>
                  </a:txBody>
                  <a:tcPr marL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en-US" sz="1600" dirty="0" smtClean="0">
                          <a:latin typeface="Arial"/>
                          <a:cs typeface="Arial"/>
                        </a:rPr>
                        <a:t>Age</a:t>
                      </a:r>
                    </a:p>
                  </a:txBody>
                  <a:tcPr marT="0" marB="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66.0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600" dirty="0" smtClean="0"/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11.0</a:t>
                      </a:r>
                      <a:r>
                        <a:rPr kumimoji="1" lang="ja-JP" altLang="en-US" sz="1600" dirty="0" smtClean="0"/>
                        <a:t>）</a:t>
                      </a:r>
                      <a:endParaRPr kumimoji="1" lang="ja-JP" altLang="en-US" sz="1600" dirty="0"/>
                    </a:p>
                  </a:txBody>
                  <a:tcPr marL="0" marR="36000" marT="0" marB="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71.9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8.9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L="0" marR="36000" marT="0" marB="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dirty="0" smtClean="0">
                          <a:latin typeface="Arial"/>
                          <a:cs typeface="Arial"/>
                        </a:rPr>
                        <a:t>Gender</a:t>
                      </a:r>
                      <a:r>
                        <a:rPr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dirty="0" smtClean="0">
                          <a:latin typeface="Arial"/>
                          <a:cs typeface="Arial"/>
                        </a:rPr>
                        <a:t>male/female</a:t>
                      </a:r>
                      <a:r>
                        <a:rPr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en-US" altLang="en-US" sz="1600" dirty="0" smtClean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11/6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9/9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Height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cm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en-US" altLang="en-US" sz="1600" dirty="0" smtClean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162.2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8.8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157.0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11.8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Body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 weight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kg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60.3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12.1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56.7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14.6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en-US" sz="1600" dirty="0" smtClean="0">
                          <a:latin typeface="Arial"/>
                          <a:cs typeface="Arial"/>
                        </a:rPr>
                        <a:t>BMI (kg/m</a:t>
                      </a:r>
                      <a:r>
                        <a:rPr lang="en-US" altLang="en-US" sz="1600" baseline="300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lang="en-US" altLang="en-US" sz="1600" dirty="0" smtClean="0">
                          <a:latin typeface="Arial"/>
                          <a:cs typeface="Arial"/>
                        </a:rPr>
                        <a:t>)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21.3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5.8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22.8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3.7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L="0" marR="0" marT="0" marB="0"/>
                </a:tc>
              </a:tr>
              <a:tr h="3784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Ventilation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 time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min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1613.1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386.6</a:t>
                      </a:r>
                      <a:r>
                        <a:rPr lang="ja-JP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1546.7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154.7</a:t>
                      </a:r>
                      <a:r>
                        <a:rPr lang="ja-JP" alt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i="0" dirty="0" smtClean="0">
                          <a:latin typeface="Arial"/>
                          <a:cs typeface="Arial"/>
                        </a:rPr>
                        <a:t>Operation</a:t>
                      </a:r>
                      <a:r>
                        <a:rPr lang="fi-FI" altLang="ja-JP" sz="1600" i="0" dirty="0" smtClean="0">
                          <a:latin typeface="Arial"/>
                          <a:cs typeface="Arial"/>
                        </a:rPr>
                        <a:t> </a:t>
                      </a:r>
                      <a:endParaRPr kumimoji="1" lang="ja-JP" altLang="en-US" sz="1600" dirty="0" smtClean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1600"/>
                    </a:p>
                  </a:txBody>
                  <a:tcPr marL="360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kumimoji="1" lang="ja-JP" altLang="en-US" sz="1600" dirty="0"/>
                    </a:p>
                  </a:txBody>
                  <a:tcPr marL="36000" marT="0" marB="0"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ja-JP" altLang="en-US" sz="1600" dirty="0" smtClean="0">
                          <a:latin typeface="Arial"/>
                          <a:cs typeface="Arial"/>
                        </a:rPr>
                        <a:t>　</a:t>
                      </a:r>
                      <a:r>
                        <a:rPr lang="en-US" altLang="ja-JP" sz="1600" dirty="0" smtClean="0">
                          <a:latin typeface="Arial"/>
                          <a:cs typeface="Arial"/>
                        </a:rPr>
                        <a:t>  </a:t>
                      </a:r>
                      <a:r>
                        <a:rPr lang="fr-FR" altLang="ja-JP" sz="1600" dirty="0" smtClean="0">
                          <a:latin typeface="Arial"/>
                          <a:cs typeface="Arial"/>
                        </a:rPr>
                        <a:t>CABG	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ja-JP" sz="1600" dirty="0" smtClean="0">
                          <a:latin typeface="Arial"/>
                          <a:cs typeface="Arial"/>
                        </a:rPr>
                        <a:t>   4 	</a:t>
                      </a:r>
                      <a:endParaRPr kumimoji="1" lang="ja-JP" altLang="en-US" sz="1600" dirty="0" smtClean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fr-FR" altLang="ja-JP" sz="1600" dirty="0" smtClean="0">
                          <a:latin typeface="Arial"/>
                          <a:cs typeface="Arial"/>
                        </a:rPr>
                        <a:t>8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ja-JP" altLang="en-US" sz="1600" dirty="0" smtClean="0">
                          <a:latin typeface="Arial"/>
                          <a:cs typeface="Arial"/>
                        </a:rPr>
                        <a:t>　</a:t>
                      </a:r>
                      <a:r>
                        <a:rPr lang="en-US" altLang="ja-JP" sz="1600" dirty="0" smtClean="0">
                          <a:latin typeface="Arial"/>
                          <a:cs typeface="Arial"/>
                        </a:rPr>
                        <a:t>  Valve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11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ja-JP" sz="1600" dirty="0" smtClean="0"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R="3600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ja-JP" altLang="en-US" sz="1600" dirty="0" smtClean="0">
                          <a:latin typeface="Arial"/>
                          <a:cs typeface="Arial"/>
                        </a:rPr>
                        <a:t>　</a:t>
                      </a:r>
                      <a:r>
                        <a:rPr lang="en-US" altLang="ja-JP" sz="1600" dirty="0" smtClean="0">
                          <a:latin typeface="Arial"/>
                          <a:cs typeface="Arial"/>
                        </a:rPr>
                        <a:t>  Others	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600" dirty="0" smtClean="0">
                          <a:latin typeface="Arial"/>
                          <a:cs typeface="Arial"/>
                        </a:rPr>
                        <a:t>   2 	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0</a:t>
                      </a:r>
                      <a:endParaRPr kumimoji="1" lang="ja-JP" altLang="en-US" sz="1600" dirty="0" smtClean="0">
                        <a:latin typeface="Arial"/>
                        <a:cs typeface="Arial"/>
                      </a:endParaRPr>
                    </a:p>
                  </a:txBody>
                  <a:tcPr marR="36000" marT="0" marB="0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66119">
                <a:tc gridSpan="5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latin typeface="Arial"/>
                          <a:cs typeface="Arial"/>
                        </a:rPr>
                        <a:t>SD,</a:t>
                      </a:r>
                      <a:r>
                        <a:rPr kumimoji="1" lang="en-US" altLang="ja-JP" sz="1000" baseline="0" dirty="0" smtClean="0">
                          <a:latin typeface="Arial"/>
                          <a:cs typeface="Arial"/>
                        </a:rPr>
                        <a:t> standard deviation; BMI, body mass index; CABG, coronary artery bypass grafting</a:t>
                      </a:r>
                      <a:endParaRPr kumimoji="1" lang="ja-JP" altLang="en-US" sz="1000" dirty="0">
                        <a:latin typeface="Arial"/>
                        <a:cs typeface="Arial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360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dirty="0" smtClean="0">
                        <a:latin typeface="Arial"/>
                        <a:cs typeface="Arial"/>
                      </a:endParaRPr>
                    </a:p>
                  </a:txBody>
                  <a:tcPr marR="360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3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/>
          <p:cNvGraphicFramePr>
            <a:graphicFrameLocks noGrp="1"/>
          </p:cNvGraphicFramePr>
          <p:nvPr>
            <p:extLst/>
          </p:nvPr>
        </p:nvGraphicFramePr>
        <p:xfrm>
          <a:off x="2844800" y="1086818"/>
          <a:ext cx="6315476" cy="5217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6327"/>
                <a:gridCol w="1031412"/>
                <a:gridCol w="1052579"/>
                <a:gridCol w="1052579"/>
                <a:gridCol w="1052579"/>
              </a:tblGrid>
              <a:tr h="243840">
                <a:tc gridSpan="5">
                  <a:txBody>
                    <a:bodyPr/>
                    <a:lstStyle/>
                    <a:p>
                      <a:r>
                        <a:rPr kumimoji="1" lang="en-US" altLang="ja-JP" sz="1600" dirty="0" smtClean="0"/>
                        <a:t>Table 3  ABG analysis and baseline physiological data of</a:t>
                      </a:r>
                      <a:r>
                        <a:rPr kumimoji="1" lang="en-US" altLang="ja-JP" sz="1600" baseline="0" dirty="0" smtClean="0"/>
                        <a:t> each protocol before intervention.</a:t>
                      </a:r>
                      <a:endParaRPr kumimoji="1" lang="ja-JP" altLang="en-US" sz="1600" dirty="0"/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latin typeface="Arial"/>
                        <a:cs typeface="Arial"/>
                      </a:endParaRPr>
                    </a:p>
                  </a:txBody>
                  <a:tcPr marT="0" marB="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b="1" dirty="0">
                        <a:latin typeface="Arial"/>
                        <a:cs typeface="Arial"/>
                      </a:endParaRPr>
                    </a:p>
                  </a:txBody>
                  <a:tcPr marT="0" marB="0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 smtClean="0">
                          <a:latin typeface="Arial"/>
                          <a:cs typeface="Arial"/>
                        </a:rPr>
                        <a:t>Protocol</a:t>
                      </a:r>
                      <a:r>
                        <a:rPr kumimoji="1" lang="en-US" altLang="ja-JP" sz="1600" b="1" baseline="0" dirty="0" smtClean="0">
                          <a:latin typeface="Arial"/>
                          <a:cs typeface="Arial"/>
                        </a:rPr>
                        <a:t> A</a:t>
                      </a:r>
                      <a:endParaRPr kumimoji="1" lang="ja-JP" altLang="en-US" sz="1600" b="1" dirty="0">
                        <a:latin typeface="Arial"/>
                        <a:cs typeface="Arial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 smtClean="0">
                          <a:latin typeface="Arial"/>
                          <a:cs typeface="Arial"/>
                        </a:rPr>
                        <a:t>Protocol</a:t>
                      </a:r>
                      <a:r>
                        <a:rPr kumimoji="1" lang="en-US" altLang="ja-JP" sz="1600" b="1" baseline="0" dirty="0" smtClean="0">
                          <a:latin typeface="Arial"/>
                          <a:cs typeface="Arial"/>
                        </a:rPr>
                        <a:t> B</a:t>
                      </a:r>
                      <a:endParaRPr kumimoji="1" lang="ja-JP" altLang="en-US" sz="1600" b="1" dirty="0">
                        <a:latin typeface="Arial"/>
                        <a:cs typeface="Arial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mean</a:t>
                      </a:r>
                      <a:endParaRPr kumimoji="1" lang="ja-JP" altLang="en-US" sz="1600" dirty="0" smtClean="0">
                        <a:latin typeface="Arial"/>
                        <a:cs typeface="Arial"/>
                      </a:endParaRPr>
                    </a:p>
                  </a:txBody>
                  <a:tcPr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SD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</a:p>
                  </a:txBody>
                  <a:tcPr marL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mean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SD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 smtClean="0">
                        <a:latin typeface="Arial"/>
                        <a:cs typeface="Arial"/>
                      </a:endParaRPr>
                    </a:p>
                  </a:txBody>
                  <a:tcPr marL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PaO</a:t>
                      </a:r>
                      <a:r>
                        <a:rPr kumimoji="1" lang="en-US" altLang="ja-JP" sz="1600" baseline="-250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mmHg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95.9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23.4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97.6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25.7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FiO2 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0.35/0.4/0.5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9/7/1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9/4/5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PFR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252.8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62.4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230.0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51.6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PaCO</a:t>
                      </a:r>
                      <a:r>
                        <a:rPr kumimoji="1" lang="en-US" altLang="ja-JP" sz="1600" baseline="-250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mmHg</a:t>
                      </a:r>
                      <a:r>
                        <a:rPr kumimoji="1" lang="ja-JP" altLang="en-US" sz="160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33.5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3.4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34.9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2.9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pH 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7.4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0.0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7.4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0.0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HCO</a:t>
                      </a:r>
                      <a:r>
                        <a:rPr kumimoji="1" lang="en-US" altLang="ja-JP" sz="1600" baseline="30000" dirty="0" smtClean="0">
                          <a:latin typeface="Arial"/>
                          <a:cs typeface="Arial"/>
                        </a:rPr>
                        <a:t>3- 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aseline="0" dirty="0" smtClean="0">
                          <a:latin typeface="+mn-lt"/>
                          <a:cs typeface="+mn-cs"/>
                        </a:rPr>
                        <a:t>mEq/L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22.4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2.4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23.1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1.7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HR 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beats/min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92.4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11.6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94.6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9.0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MAP 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mmHg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6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65</a:t>
                      </a:r>
                      <a:endParaRPr lang="ja-JP" altLang="en-US" sz="1600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 dirty="0" smtClean="0">
                          <a:latin typeface="+mj-ea"/>
                          <a:ea typeface="+mj-ea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ja-JP" sz="16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10</a:t>
                      </a:r>
                      <a:r>
                        <a:rPr lang="ja-JP" altLang="en-US" sz="1600" dirty="0" smtClean="0">
                          <a:latin typeface="+mj-ea"/>
                          <a:ea typeface="+mj-ea"/>
                          <a:cs typeface="Arial" panose="020B0604020202020204" pitchFamily="34" charset="0"/>
                        </a:rPr>
                        <a:t>）</a:t>
                      </a:r>
                      <a:endParaRPr lang="ja-JP" altLang="en-US" sz="1600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6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66</a:t>
                      </a:r>
                      <a:endParaRPr lang="ja-JP" altLang="en-US" sz="1600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600" dirty="0" smtClean="0">
                          <a:latin typeface="+mj-ea"/>
                          <a:ea typeface="+mj-ea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ja-JP" sz="1600" dirty="0" smtClean="0">
                          <a:latin typeface="Arial" panose="020B0604020202020204" pitchFamily="34" charset="0"/>
                          <a:ea typeface="Arial Unicode MS" panose="020B0604020202020204" pitchFamily="50" charset="-128"/>
                          <a:cs typeface="Arial" panose="020B0604020202020204" pitchFamily="34" charset="0"/>
                        </a:rPr>
                        <a:t>8</a:t>
                      </a:r>
                      <a:r>
                        <a:rPr lang="ja-JP" altLang="en-US" sz="1600" dirty="0" smtClean="0">
                          <a:latin typeface="+mj-ea"/>
                          <a:ea typeface="+mj-ea"/>
                          <a:cs typeface="Arial" panose="020B0604020202020204" pitchFamily="34" charset="0"/>
                        </a:rPr>
                        <a:t>）</a:t>
                      </a:r>
                      <a:endParaRPr lang="ja-JP" altLang="en-US" sz="1600" dirty="0">
                        <a:latin typeface="Arial" panose="020B0604020202020204" pitchFamily="34" charset="0"/>
                        <a:ea typeface="Arial Unicode MS" panose="020B0604020202020204" pitchFamily="50" charset="-128"/>
                        <a:cs typeface="Arial" panose="020B0604020202020204" pitchFamily="34" charset="0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CCI 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L/min/m</a:t>
                      </a:r>
                      <a:r>
                        <a:rPr lang="en-US" altLang="ja-JP" sz="1600" baseline="3000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3.8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0.8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3.5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0.6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noFill/>
                  </a:tcPr>
                </a:tc>
              </a:tr>
              <a:tr h="378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SvO</a:t>
                      </a:r>
                      <a:r>
                        <a:rPr kumimoji="1" lang="en-US" altLang="ja-JP" sz="1600" baseline="-250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kumimoji="1" lang="en-US" altLang="ja-JP" sz="16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（</a:t>
                      </a:r>
                      <a:r>
                        <a:rPr kumimoji="1" lang="en-US" altLang="ja-JP" sz="1600" baseline="0" dirty="0" smtClean="0">
                          <a:latin typeface="Arial"/>
                          <a:cs typeface="Arial"/>
                        </a:rPr>
                        <a:t>%</a:t>
                      </a:r>
                      <a:r>
                        <a:rPr kumimoji="1" lang="ja-JP" altLang="en-US" sz="1600" baseline="0" dirty="0" smtClean="0">
                          <a:latin typeface="Arial"/>
                          <a:cs typeface="Arial"/>
                        </a:rPr>
                        <a:t>）</a:t>
                      </a:r>
                      <a:endParaRPr kumimoji="1" lang="ja-JP" altLang="en-US" sz="1600" dirty="0">
                        <a:latin typeface="Arial"/>
                        <a:cs typeface="Arial"/>
                      </a:endParaRPr>
                    </a:p>
                  </a:txBody>
                  <a:tcPr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70.5</a:t>
                      </a: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11.9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73.1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（</a:t>
                      </a:r>
                      <a:r>
                        <a:rPr lang="en-US" altLang="ja-J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4.1</a:t>
                      </a:r>
                      <a:r>
                        <a:rPr lang="ja-JP" alt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8460">
                <a:tc gridSpan="5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en-US" altLang="ja-JP" sz="100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ABG, arterial blood gas; SD,</a:t>
                      </a:r>
                      <a:r>
                        <a:rPr kumimoji="1" lang="en-US" altLang="ja-JP" sz="1000" baseline="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standard deviation; PFR, PaO</a:t>
                      </a:r>
                      <a:r>
                        <a:rPr kumimoji="1" lang="en-US" altLang="ja-JP" sz="1000" baseline="-2500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</a:t>
                      </a:r>
                      <a:r>
                        <a:rPr kumimoji="1" lang="en-US" altLang="ja-JP" sz="1000" baseline="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/FiO</a:t>
                      </a:r>
                      <a:r>
                        <a:rPr kumimoji="1" lang="en-US" altLang="ja-JP" sz="1000" baseline="-2500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</a:t>
                      </a:r>
                      <a:r>
                        <a:rPr kumimoji="1" lang="en-US" altLang="ja-JP" sz="1000" baseline="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 ratio; HR, heart rate; MAP, mean arterial pressure; CCI, continuous cardiac index; SvO</a:t>
                      </a:r>
                      <a:r>
                        <a:rPr kumimoji="1" lang="en-US" altLang="ja-JP" sz="1000" baseline="-2500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2</a:t>
                      </a:r>
                      <a:r>
                        <a:rPr kumimoji="1" lang="en-US" altLang="ja-JP" sz="1000" baseline="0" dirty="0" smtClean="0">
                          <a:latin typeface="Arial Unicode MS" panose="020B0604020202020204" pitchFamily="50" charset="-128"/>
                          <a:ea typeface="Arial Unicode MS" panose="020B0604020202020204" pitchFamily="50" charset="-128"/>
                          <a:cs typeface="Arial Unicode MS" panose="020B0604020202020204" pitchFamily="50" charset="-128"/>
                        </a:rPr>
                        <a:t>, mixed venous oxygen saturation</a:t>
                      </a:r>
                      <a:endParaRPr kumimoji="1" lang="ja-JP" altLang="en-US" sz="1000" dirty="0">
                        <a:latin typeface="Arial Unicode MS" panose="020B0604020202020204" pitchFamily="50" charset="-128"/>
                        <a:ea typeface="Arial Unicode MS" panose="020B0604020202020204" pitchFamily="50" charset="-128"/>
                        <a:cs typeface="Arial Unicode MS" panose="020B0604020202020204" pitchFamily="50" charset="-128"/>
                      </a:endParaRPr>
                    </a:p>
                  </a:txBody>
                  <a:tcPr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</a:pP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700" marR="12700" marT="12700" marB="0" anchor="b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3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ワイド画面</PresentationFormat>
  <Paragraphs>113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Kusaka Yusuke</dc:creator>
  <cp:lastModifiedBy>Kusaka Yusuke</cp:lastModifiedBy>
  <cp:revision>2</cp:revision>
  <dcterms:created xsi:type="dcterms:W3CDTF">2022-02-27T05:02:53Z</dcterms:created>
  <dcterms:modified xsi:type="dcterms:W3CDTF">2022-03-09T10:21:07Z</dcterms:modified>
</cp:coreProperties>
</file>