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256" r:id="rId2"/>
    <p:sldId id="265" r:id="rId3"/>
    <p:sldId id="266" r:id="rId4"/>
  </p:sldIdLst>
  <p:sldSz cx="6858000" cy="9906000" type="A4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EB05D4-5574-CEB7-2877-2DE5D9CDE544}" v="60" dt="2021-11-09T12:25:09.886"/>
    <p1510:client id="{7D464C43-19A7-6243-D030-E922D5AE635D}" v="9" dt="2021-11-10T10:53:20.3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980" autoAdjust="0"/>
    <p:restoredTop sz="94660"/>
  </p:normalViewPr>
  <p:slideViewPr>
    <p:cSldViewPr snapToGrid="0">
      <p:cViewPr>
        <p:scale>
          <a:sx n="150" d="100"/>
          <a:sy n="150" d="100"/>
        </p:scale>
        <p:origin x="116" y="322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15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662"/>
            </a:lvl1pPr>
            <a:lvl2pPr marL="316520" indent="0" algn="ctr">
              <a:buNone/>
              <a:defRPr sz="1385"/>
            </a:lvl2pPr>
            <a:lvl3pPr marL="633039" indent="0" algn="ctr">
              <a:buNone/>
              <a:defRPr sz="1246"/>
            </a:lvl3pPr>
            <a:lvl4pPr marL="949559" indent="0" algn="ctr">
              <a:buNone/>
              <a:defRPr sz="1108"/>
            </a:lvl4pPr>
            <a:lvl5pPr marL="1266078" indent="0" algn="ctr">
              <a:buNone/>
              <a:defRPr sz="1108"/>
            </a:lvl5pPr>
            <a:lvl6pPr marL="1582598" indent="0" algn="ctr">
              <a:buNone/>
              <a:defRPr sz="1108"/>
            </a:lvl6pPr>
            <a:lvl7pPr marL="1899117" indent="0" algn="ctr">
              <a:buNone/>
              <a:defRPr sz="1108"/>
            </a:lvl7pPr>
            <a:lvl8pPr marL="2215637" indent="0" algn="ctr">
              <a:buNone/>
              <a:defRPr sz="1108"/>
            </a:lvl8pPr>
            <a:lvl9pPr marL="2532156" indent="0" algn="ctr">
              <a:buNone/>
              <a:defRPr sz="1108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709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733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814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240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15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662">
                <a:solidFill>
                  <a:schemeClr val="tx1"/>
                </a:solidFill>
              </a:defRPr>
            </a:lvl1pPr>
            <a:lvl2pPr marL="316520" indent="0">
              <a:buNone/>
              <a:defRPr sz="1385">
                <a:solidFill>
                  <a:schemeClr val="tx1">
                    <a:tint val="75000"/>
                  </a:schemeClr>
                </a:solidFill>
              </a:defRPr>
            </a:lvl2pPr>
            <a:lvl3pPr marL="633039" indent="0">
              <a:buNone/>
              <a:defRPr sz="1246">
                <a:solidFill>
                  <a:schemeClr val="tx1">
                    <a:tint val="75000"/>
                  </a:schemeClr>
                </a:solidFill>
              </a:defRPr>
            </a:lvl3pPr>
            <a:lvl4pPr marL="949559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4pPr>
            <a:lvl5pPr marL="1266078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5pPr>
            <a:lvl6pPr marL="1582598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6pPr>
            <a:lvl7pPr marL="1899117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7pPr>
            <a:lvl8pPr marL="2215637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8pPr>
            <a:lvl9pPr marL="2532156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63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62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662" b="1"/>
            </a:lvl1pPr>
            <a:lvl2pPr marL="316520" indent="0">
              <a:buNone/>
              <a:defRPr sz="1385" b="1"/>
            </a:lvl2pPr>
            <a:lvl3pPr marL="633039" indent="0">
              <a:buNone/>
              <a:defRPr sz="1246" b="1"/>
            </a:lvl3pPr>
            <a:lvl4pPr marL="949559" indent="0">
              <a:buNone/>
              <a:defRPr sz="1108" b="1"/>
            </a:lvl4pPr>
            <a:lvl5pPr marL="1266078" indent="0">
              <a:buNone/>
              <a:defRPr sz="1108" b="1"/>
            </a:lvl5pPr>
            <a:lvl6pPr marL="1582598" indent="0">
              <a:buNone/>
              <a:defRPr sz="1108" b="1"/>
            </a:lvl6pPr>
            <a:lvl7pPr marL="1899117" indent="0">
              <a:buNone/>
              <a:defRPr sz="1108" b="1"/>
            </a:lvl7pPr>
            <a:lvl8pPr marL="2215637" indent="0">
              <a:buNone/>
              <a:defRPr sz="1108" b="1"/>
            </a:lvl8pPr>
            <a:lvl9pPr marL="2532156" indent="0">
              <a:buNone/>
              <a:defRPr sz="11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662" b="1"/>
            </a:lvl1pPr>
            <a:lvl2pPr marL="316520" indent="0">
              <a:buNone/>
              <a:defRPr sz="1385" b="1"/>
            </a:lvl2pPr>
            <a:lvl3pPr marL="633039" indent="0">
              <a:buNone/>
              <a:defRPr sz="1246" b="1"/>
            </a:lvl3pPr>
            <a:lvl4pPr marL="949559" indent="0">
              <a:buNone/>
              <a:defRPr sz="1108" b="1"/>
            </a:lvl4pPr>
            <a:lvl5pPr marL="1266078" indent="0">
              <a:buNone/>
              <a:defRPr sz="1108" b="1"/>
            </a:lvl5pPr>
            <a:lvl6pPr marL="1582598" indent="0">
              <a:buNone/>
              <a:defRPr sz="1108" b="1"/>
            </a:lvl6pPr>
            <a:lvl7pPr marL="1899117" indent="0">
              <a:buNone/>
              <a:defRPr sz="1108" b="1"/>
            </a:lvl7pPr>
            <a:lvl8pPr marL="2215637" indent="0">
              <a:buNone/>
              <a:defRPr sz="1108" b="1"/>
            </a:lvl8pPr>
            <a:lvl9pPr marL="2532156" indent="0">
              <a:buNone/>
              <a:defRPr sz="11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16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707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234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215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215"/>
            </a:lvl1pPr>
            <a:lvl2pPr>
              <a:defRPr sz="1938"/>
            </a:lvl2pPr>
            <a:lvl3pPr>
              <a:defRPr sz="1662"/>
            </a:lvl3pPr>
            <a:lvl4pPr>
              <a:defRPr sz="1385"/>
            </a:lvl4pPr>
            <a:lvl5pPr>
              <a:defRPr sz="1385"/>
            </a:lvl5pPr>
            <a:lvl6pPr>
              <a:defRPr sz="1385"/>
            </a:lvl6pPr>
            <a:lvl7pPr>
              <a:defRPr sz="1385"/>
            </a:lvl7pPr>
            <a:lvl8pPr>
              <a:defRPr sz="1385"/>
            </a:lvl8pPr>
            <a:lvl9pPr>
              <a:defRPr sz="138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108"/>
            </a:lvl1pPr>
            <a:lvl2pPr marL="316520" indent="0">
              <a:buNone/>
              <a:defRPr sz="969"/>
            </a:lvl2pPr>
            <a:lvl3pPr marL="633039" indent="0">
              <a:buNone/>
              <a:defRPr sz="831"/>
            </a:lvl3pPr>
            <a:lvl4pPr marL="949559" indent="0">
              <a:buNone/>
              <a:defRPr sz="692"/>
            </a:lvl4pPr>
            <a:lvl5pPr marL="1266078" indent="0">
              <a:buNone/>
              <a:defRPr sz="692"/>
            </a:lvl5pPr>
            <a:lvl6pPr marL="1582598" indent="0">
              <a:buNone/>
              <a:defRPr sz="692"/>
            </a:lvl6pPr>
            <a:lvl7pPr marL="1899117" indent="0">
              <a:buNone/>
              <a:defRPr sz="692"/>
            </a:lvl7pPr>
            <a:lvl8pPr marL="2215637" indent="0">
              <a:buNone/>
              <a:defRPr sz="692"/>
            </a:lvl8pPr>
            <a:lvl9pPr marL="2532156" indent="0">
              <a:buNone/>
              <a:defRPr sz="69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215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215"/>
            </a:lvl1pPr>
            <a:lvl2pPr marL="316520" indent="0">
              <a:buNone/>
              <a:defRPr sz="1938"/>
            </a:lvl2pPr>
            <a:lvl3pPr marL="633039" indent="0">
              <a:buNone/>
              <a:defRPr sz="1662"/>
            </a:lvl3pPr>
            <a:lvl4pPr marL="949559" indent="0">
              <a:buNone/>
              <a:defRPr sz="1385"/>
            </a:lvl4pPr>
            <a:lvl5pPr marL="1266078" indent="0">
              <a:buNone/>
              <a:defRPr sz="1385"/>
            </a:lvl5pPr>
            <a:lvl6pPr marL="1582598" indent="0">
              <a:buNone/>
              <a:defRPr sz="1385"/>
            </a:lvl6pPr>
            <a:lvl7pPr marL="1899117" indent="0">
              <a:buNone/>
              <a:defRPr sz="1385"/>
            </a:lvl7pPr>
            <a:lvl8pPr marL="2215637" indent="0">
              <a:buNone/>
              <a:defRPr sz="1385"/>
            </a:lvl8pPr>
            <a:lvl9pPr marL="2532156" indent="0">
              <a:buNone/>
              <a:defRPr sz="1385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108"/>
            </a:lvl1pPr>
            <a:lvl2pPr marL="316520" indent="0">
              <a:buNone/>
              <a:defRPr sz="969"/>
            </a:lvl2pPr>
            <a:lvl3pPr marL="633039" indent="0">
              <a:buNone/>
              <a:defRPr sz="831"/>
            </a:lvl3pPr>
            <a:lvl4pPr marL="949559" indent="0">
              <a:buNone/>
              <a:defRPr sz="692"/>
            </a:lvl4pPr>
            <a:lvl5pPr marL="1266078" indent="0">
              <a:buNone/>
              <a:defRPr sz="692"/>
            </a:lvl5pPr>
            <a:lvl6pPr marL="1582598" indent="0">
              <a:buNone/>
              <a:defRPr sz="692"/>
            </a:lvl6pPr>
            <a:lvl7pPr marL="1899117" indent="0">
              <a:buNone/>
              <a:defRPr sz="692"/>
            </a:lvl7pPr>
            <a:lvl8pPr marL="2215637" indent="0">
              <a:buNone/>
              <a:defRPr sz="692"/>
            </a:lvl8pPr>
            <a:lvl9pPr marL="2532156" indent="0">
              <a:buNone/>
              <a:defRPr sz="692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17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29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81350"/>
            <a:ext cx="5486400" cy="2119396"/>
          </a:xfrm>
        </p:spPr>
        <p:txBody>
          <a:bodyPr>
            <a:normAutofit fontScale="90000"/>
          </a:bodyPr>
          <a:lstStyle/>
          <a:p>
            <a:r>
              <a:rPr lang="en-GB" sz="1800" b="1" dirty="0"/>
              <a:t>Short term inhibition of immune checkpoint proteins increases </a:t>
            </a:r>
            <a:r>
              <a:rPr lang="en-GB" sz="1800" b="1" i="1" dirty="0"/>
              <a:t>ex vivo</a:t>
            </a:r>
            <a:r>
              <a:rPr lang="en-GB" sz="1800" b="1" dirty="0"/>
              <a:t> expansion of tumour infiltrating lymphocytes in high grade serous ovarian cancer</a:t>
            </a:r>
            <a:r>
              <a:rPr lang="en-GB" sz="1800" dirty="0"/>
              <a:t/>
            </a:r>
            <a:br>
              <a:rPr lang="en-GB" sz="1800" dirty="0"/>
            </a:br>
            <a:r>
              <a:rPr lang="en-GB" sz="1800" b="1" dirty="0"/>
              <a:t> </a:t>
            </a:r>
            <a:r>
              <a:rPr lang="en-GB" sz="1800" dirty="0"/>
              <a:t/>
            </a:r>
            <a:br>
              <a:rPr lang="en-GB" sz="1800" dirty="0"/>
            </a:br>
            <a:r>
              <a:rPr lang="en-GB" sz="1200" b="1" dirty="0"/>
              <a:t>Authors:</a:t>
            </a:r>
            <a:r>
              <a:rPr lang="en-GB" sz="1200" dirty="0"/>
              <a:t> Caitlin A. Waddell</a:t>
            </a:r>
            <a:r>
              <a:rPr lang="en-GB" sz="1200" baseline="30000" dirty="0"/>
              <a:t>1</a:t>
            </a:r>
            <a:r>
              <a:rPr lang="en-GB" sz="1200" dirty="0"/>
              <a:t>, Marcus J. Price</a:t>
            </a:r>
            <a:r>
              <a:rPr lang="en-GB" sz="1200" baseline="30000" dirty="0"/>
              <a:t>1</a:t>
            </a:r>
            <a:r>
              <a:rPr lang="en-GB" sz="1200" dirty="0"/>
              <a:t>, Eleanor J. Cheadle</a:t>
            </a:r>
            <a:r>
              <a:rPr lang="en-GB" sz="1200" baseline="30000" dirty="0"/>
              <a:t>1</a:t>
            </a:r>
            <a:r>
              <a:rPr lang="en-US" sz="1200" dirty="0"/>
              <a:t> </a:t>
            </a:r>
            <a:r>
              <a:rPr lang="en-GB" sz="1200" dirty="0"/>
              <a:t>, Richard J. Edmondson</a:t>
            </a:r>
            <a:r>
              <a:rPr lang="en-GB" sz="1200" baseline="30000" dirty="0"/>
              <a:t>1, 2</a:t>
            </a:r>
            <a:r>
              <a:rPr lang="en-GB" sz="1200" dirty="0"/>
              <a:t>, Gemma L. Owens</a:t>
            </a:r>
            <a:r>
              <a:rPr lang="en-US" sz="1200" dirty="0"/>
              <a:t> </a:t>
            </a:r>
            <a:r>
              <a:rPr lang="en-GB" sz="1200" baseline="30000" dirty="0"/>
              <a:t>1, 2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dirty="0"/>
              <a:t> </a:t>
            </a:r>
            <a:br>
              <a:rPr lang="en-GB" sz="1200" dirty="0"/>
            </a:br>
            <a:r>
              <a:rPr lang="en-GB" sz="1200" baseline="30000" dirty="0"/>
              <a:t>1</a:t>
            </a:r>
            <a:r>
              <a:rPr lang="en-GB" sz="1200" dirty="0"/>
              <a:t> Division of Cancer Sciences, University of Manchester, Manchester, United Kingdom</a:t>
            </a:r>
            <a:br>
              <a:rPr lang="en-GB" sz="1200" dirty="0"/>
            </a:br>
            <a:r>
              <a:rPr lang="en-GB" sz="1200" baseline="30000" dirty="0"/>
              <a:t>2</a:t>
            </a:r>
            <a:r>
              <a:rPr lang="en-GB" sz="1200" dirty="0"/>
              <a:t> Department of Gynaecological Oncology, Manchester University NHS Foundation Trust, Manchester, United Kingdom.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Figures, Tables and Supplementary data</a:t>
            </a:r>
          </a:p>
        </p:txBody>
      </p:sp>
    </p:spTree>
    <p:extLst>
      <p:ext uri="{BB962C8B-B14F-4D97-AF65-F5344CB8AC3E}">
        <p14:creationId xmlns:p14="http://schemas.microsoft.com/office/powerpoint/2010/main" val="1509588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013708" y="209550"/>
            <a:ext cx="5143500" cy="931366"/>
          </a:xfrm>
        </p:spPr>
        <p:txBody>
          <a:bodyPr/>
          <a:lstStyle/>
          <a:p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Supplementary Data Table S1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024188"/>
            <a:ext cx="68580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1013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2028" y="3543011"/>
            <a:ext cx="68580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1013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743189"/>
              </p:ext>
            </p:extLst>
          </p:nvPr>
        </p:nvGraphicFramePr>
        <p:xfrm>
          <a:off x="448830" y="985272"/>
          <a:ext cx="5656694" cy="3657600"/>
        </p:xfrm>
        <a:graphic>
          <a:graphicData uri="http://schemas.openxmlformats.org/drawingml/2006/table">
            <a:tbl>
              <a:tblPr firstRow="1" firstCol="1" bandRow="1"/>
              <a:tblGrid>
                <a:gridCol w="1414020">
                  <a:extLst>
                    <a:ext uri="{9D8B030D-6E8A-4147-A177-3AD203B41FA5}">
                      <a16:colId xmlns:a16="http://schemas.microsoft.com/office/drawing/2014/main" xmlns="" val="1547426671"/>
                    </a:ext>
                  </a:extLst>
                </a:gridCol>
                <a:gridCol w="1414020">
                  <a:extLst>
                    <a:ext uri="{9D8B030D-6E8A-4147-A177-3AD203B41FA5}">
                      <a16:colId xmlns:a16="http://schemas.microsoft.com/office/drawing/2014/main" xmlns="" val="3997745036"/>
                    </a:ext>
                  </a:extLst>
                </a:gridCol>
                <a:gridCol w="1414020">
                  <a:extLst>
                    <a:ext uri="{9D8B030D-6E8A-4147-A177-3AD203B41FA5}">
                      <a16:colId xmlns:a16="http://schemas.microsoft.com/office/drawing/2014/main" xmlns="" val="2001538588"/>
                    </a:ext>
                  </a:extLst>
                </a:gridCol>
                <a:gridCol w="1414634">
                  <a:extLst>
                    <a:ext uri="{9D8B030D-6E8A-4147-A177-3AD203B41FA5}">
                      <a16:colId xmlns:a16="http://schemas.microsoft.com/office/drawing/2014/main" xmlns="" val="4156831557"/>
                    </a:ext>
                  </a:extLst>
                </a:gridCol>
              </a:tblGrid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Name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Fluorophore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Clone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Company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02214591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Anti-CD8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APC R700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RPA-T8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BD Biosciences,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58698732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Anti-CD4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BV785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OKT4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Biolegend,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84836921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Anti-CD14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Pe-Cy7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HCD14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Biolegend,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12175440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Anti-CD20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Pe-Cy7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2H7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Biolegend,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9715256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Anti-CD56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Pe-Cy7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HCD56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Biolegend,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12749656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Anti-PD1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PerCP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EH12.2H7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Biolegend,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75467136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Anti-TIM3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BV510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F38-2E2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Biolegend,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42265509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Anti-LAG3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FITC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11C3C65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Biolegend,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45482094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Anti-ICOS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APC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C398.4A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Biolegend,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17912900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Anti-OX40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BV711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ACT35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BD Biosciences,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6608143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Anti-CD28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PE-Dazzle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CD28.2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Biolegend,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41618115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Anti-IL2*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BV421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5344.111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BD Biosciences,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25099609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Anti-TNFa*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BV650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Mab11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Biolegend,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93062939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Anti-IFNy*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APC Fire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4S.B3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Biolegend, UK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77478892"/>
                  </a:ext>
                </a:extLst>
              </a:tr>
              <a:tr h="227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Granzyme B*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GB11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BD Biosciences, UK 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8576" marR="3857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8936202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48829" y="4721995"/>
            <a:ext cx="1770495" cy="19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*Denotes intracellular antigens </a:t>
            </a: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2028" y="675233"/>
            <a:ext cx="393456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05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Table 1. Antibodies utilised for flow cytometry</a:t>
            </a:r>
            <a:endParaRPr lang="en-GB" altLang="en-US" sz="10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596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566159" y="108967"/>
            <a:ext cx="6390571" cy="931366"/>
          </a:xfrm>
        </p:spPr>
        <p:txBody>
          <a:bodyPr/>
          <a:lstStyle/>
          <a:p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Supplementary Data Figure S1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024188"/>
            <a:ext cx="68580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1013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2028" y="3543011"/>
            <a:ext cx="68580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1013"/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61" y="641450"/>
            <a:ext cx="6181260" cy="52798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2028" y="5921276"/>
            <a:ext cx="6154972" cy="806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GB" sz="619" b="1" dirty="0">
                <a:effectLst/>
                <a:latin typeface="Arial" panose="020B0604020202020204" pitchFamily="34" charset="0"/>
                <a:ea typeface="Times" panose="02020603050405020304" pitchFamily="18" charset="0"/>
                <a:cs typeface="Arial" panose="020B0604020202020204" pitchFamily="34" charset="0"/>
              </a:rPr>
              <a:t>Supplementary Figure S1. Dose response of inhibitory antibodies against PD-1, TIM-3 and LAG-3 on TIL expansion in ovarian cancer tumour samples.</a:t>
            </a:r>
            <a:r>
              <a:rPr lang="en-GB" sz="619" dirty="0">
                <a:effectLst/>
                <a:latin typeface="Arial" panose="020B0604020202020204" pitchFamily="34" charset="0"/>
                <a:ea typeface="Times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619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optimal concentration for expansion of TIL was determined for each inhibitory antibody against PD-1, TIM-3 and LAG-3. TIL isolated from two samples were incubated in the presence of a range of concentrations of each antibody (0µg/mL to 50µg/mL) on the first day of TIL expansion only. 10µg/mL of </a:t>
            </a:r>
            <a:r>
              <a:rPr lang="en-GB" sz="619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Nivolumab</a:t>
            </a:r>
            <a:r>
              <a:rPr lang="en-GB" sz="619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was utilised as a positive control for dose response. In further experiments, 10µg/mL of each antibody was used for TIL expansion experiments, having shown the greatest effect on TIL expansion.</a:t>
            </a:r>
            <a:endParaRPr lang="en-GB" sz="619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92895" y="108967"/>
            <a:ext cx="1548453" cy="871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13" dirty="0">
                <a:solidFill>
                  <a:srgbClr val="00B050"/>
                </a:solidFill>
                <a:sym typeface="Wingdings" panose="05000000000000000000" pitchFamily="2" charset="2"/>
              </a:rPr>
              <a:t>N/A, 1 replicate?</a:t>
            </a:r>
            <a:r>
              <a:rPr lang="en-GB" sz="1013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GB" sz="1013" dirty="0">
                <a:sym typeface="Wingdings" panose="05000000000000000000" pitchFamily="2" charset="2"/>
              </a:rPr>
              <a:t>N number</a:t>
            </a:r>
          </a:p>
          <a:p>
            <a:r>
              <a:rPr lang="en-GB" sz="1013" dirty="0">
                <a:solidFill>
                  <a:srgbClr val="00B050"/>
                </a:solidFill>
                <a:sym typeface="Wingdings" panose="05000000000000000000" pitchFamily="2" charset="2"/>
              </a:rPr>
              <a:t>N/A</a:t>
            </a:r>
            <a:r>
              <a:rPr lang="en-GB" sz="1013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GB" sz="1013" dirty="0"/>
              <a:t>P values</a:t>
            </a:r>
          </a:p>
          <a:p>
            <a:r>
              <a:rPr lang="en-GB" sz="1013" dirty="0">
                <a:solidFill>
                  <a:srgbClr val="00B050"/>
                </a:solidFill>
                <a:sym typeface="Wingdings" panose="05000000000000000000" pitchFamily="2" charset="2"/>
              </a:rPr>
              <a:t>N/A</a:t>
            </a:r>
            <a:r>
              <a:rPr lang="en-GB" sz="1013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GB" sz="1013" dirty="0">
                <a:sym typeface="Wingdings" panose="05000000000000000000" pitchFamily="2" charset="2"/>
              </a:rPr>
              <a:t>Stats test</a:t>
            </a:r>
          </a:p>
          <a:p>
            <a:endParaRPr lang="en-GB" sz="1013" dirty="0"/>
          </a:p>
        </p:txBody>
      </p:sp>
    </p:spTree>
    <p:extLst>
      <p:ext uri="{BB962C8B-B14F-4D97-AF65-F5344CB8AC3E}">
        <p14:creationId xmlns:p14="http://schemas.microsoft.com/office/powerpoint/2010/main" val="39681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278</Words>
  <Application>Microsoft Office PowerPoint</Application>
  <PresentationFormat>A4 Paper (210x297 mm)</PresentationFormat>
  <Paragraphs>74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Short term inhibition of immune checkpoint proteins increases ex vivo expansion of tumour infiltrating lymphocytes in high grade serous ovarian cancer   Authors: Caitlin A. Waddell1, Marcus J. Price1, Eleanor J. Cheadle1 , Richard J. Edmondson1, 2, Gemma L. Owens 1, 2   1 Division of Cancer Sciences, University of Manchester, Manchester, United Kingdom 2 Department of Gynaecological Oncology, Manchester University NHS Foundation Trust, Manchester, United Kingdom. 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Short term inhibition of immune checkpoint proteins increases ex vivo expansion of tumour infiltrating lymphocytes in high grade serous ovarian cancer   Authors: Caitlin A. Waddell1, Marcus J. Price1, Eleanor J. Cheadle1 , Richard J. Edmondson1, 2, Gemma L. Owens 1, 2   1 Division of Cancer Sciences, University of Manchester, Manchester, United Kingdom 2 Department of Gynaecological Oncology, Manchester University NHS Foundation Trust, Manchester, United Kingdom.</dc:title>
  <dc:creator>Caitlin Waddell</dc:creator>
  <cp:lastModifiedBy>mdehsre9</cp:lastModifiedBy>
  <cp:revision>46</cp:revision>
  <cp:lastPrinted>2021-11-10T10:54:54Z</cp:lastPrinted>
  <dcterms:created xsi:type="dcterms:W3CDTF">2021-08-03T09:31:57Z</dcterms:created>
  <dcterms:modified xsi:type="dcterms:W3CDTF">2022-02-22T14:17:53Z</dcterms:modified>
</cp:coreProperties>
</file>