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7" r:id="rId2"/>
  </p:sldIdLst>
  <p:sldSz cx="6858000" cy="9906000" type="A4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EB05D4-5574-CEB7-2877-2DE5D9CDE544}" v="60" dt="2021-11-09T12:25:09.886"/>
    <p1510:client id="{7D464C43-19A7-6243-D030-E922D5AE635D}" v="9" dt="2021-11-10T10:53:20.3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150" d="100"/>
          <a:sy n="150" d="100"/>
        </p:scale>
        <p:origin x="116" y="1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15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662"/>
            </a:lvl1pPr>
            <a:lvl2pPr marL="316520" indent="0" algn="ctr">
              <a:buNone/>
              <a:defRPr sz="1385"/>
            </a:lvl2pPr>
            <a:lvl3pPr marL="633039" indent="0" algn="ctr">
              <a:buNone/>
              <a:defRPr sz="1246"/>
            </a:lvl3pPr>
            <a:lvl4pPr marL="949559" indent="0" algn="ctr">
              <a:buNone/>
              <a:defRPr sz="1108"/>
            </a:lvl4pPr>
            <a:lvl5pPr marL="1266078" indent="0" algn="ctr">
              <a:buNone/>
              <a:defRPr sz="1108"/>
            </a:lvl5pPr>
            <a:lvl6pPr marL="1582598" indent="0" algn="ctr">
              <a:buNone/>
              <a:defRPr sz="1108"/>
            </a:lvl6pPr>
            <a:lvl7pPr marL="1899117" indent="0" algn="ctr">
              <a:buNone/>
              <a:defRPr sz="1108"/>
            </a:lvl7pPr>
            <a:lvl8pPr marL="2215637" indent="0" algn="ctr">
              <a:buNone/>
              <a:defRPr sz="1108"/>
            </a:lvl8pPr>
            <a:lvl9pPr marL="2532156" indent="0" algn="ctr">
              <a:buNone/>
              <a:defRPr sz="1108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0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33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814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24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15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662">
                <a:solidFill>
                  <a:schemeClr val="tx1"/>
                </a:solidFill>
              </a:defRPr>
            </a:lvl1pPr>
            <a:lvl2pPr marL="316520" indent="0">
              <a:buNone/>
              <a:defRPr sz="1385">
                <a:solidFill>
                  <a:schemeClr val="tx1">
                    <a:tint val="75000"/>
                  </a:schemeClr>
                </a:solidFill>
              </a:defRPr>
            </a:lvl2pPr>
            <a:lvl3pPr marL="633039" indent="0">
              <a:buNone/>
              <a:defRPr sz="1246">
                <a:solidFill>
                  <a:schemeClr val="tx1">
                    <a:tint val="75000"/>
                  </a:schemeClr>
                </a:solidFill>
              </a:defRPr>
            </a:lvl3pPr>
            <a:lvl4pPr marL="949559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4pPr>
            <a:lvl5pPr marL="1266078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5pPr>
            <a:lvl6pPr marL="1582598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6pPr>
            <a:lvl7pPr marL="1899117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7pPr>
            <a:lvl8pPr marL="2215637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8pPr>
            <a:lvl9pPr marL="2532156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63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2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16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70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34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215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215"/>
            </a:lvl1pPr>
            <a:lvl2pPr>
              <a:defRPr sz="1938"/>
            </a:lvl2pPr>
            <a:lvl3pPr>
              <a:defRPr sz="1662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108"/>
            </a:lvl1pPr>
            <a:lvl2pPr marL="316520" indent="0">
              <a:buNone/>
              <a:defRPr sz="969"/>
            </a:lvl2pPr>
            <a:lvl3pPr marL="633039" indent="0">
              <a:buNone/>
              <a:defRPr sz="831"/>
            </a:lvl3pPr>
            <a:lvl4pPr marL="949559" indent="0">
              <a:buNone/>
              <a:defRPr sz="692"/>
            </a:lvl4pPr>
            <a:lvl5pPr marL="1266078" indent="0">
              <a:buNone/>
              <a:defRPr sz="692"/>
            </a:lvl5pPr>
            <a:lvl6pPr marL="1582598" indent="0">
              <a:buNone/>
              <a:defRPr sz="692"/>
            </a:lvl6pPr>
            <a:lvl7pPr marL="1899117" indent="0">
              <a:buNone/>
              <a:defRPr sz="692"/>
            </a:lvl7pPr>
            <a:lvl8pPr marL="2215637" indent="0">
              <a:buNone/>
              <a:defRPr sz="692"/>
            </a:lvl8pPr>
            <a:lvl9pPr marL="2532156" indent="0">
              <a:buNone/>
              <a:defRPr sz="69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215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215"/>
            </a:lvl1pPr>
            <a:lvl2pPr marL="316520" indent="0">
              <a:buNone/>
              <a:defRPr sz="1938"/>
            </a:lvl2pPr>
            <a:lvl3pPr marL="633039" indent="0">
              <a:buNone/>
              <a:defRPr sz="1662"/>
            </a:lvl3pPr>
            <a:lvl4pPr marL="949559" indent="0">
              <a:buNone/>
              <a:defRPr sz="1385"/>
            </a:lvl4pPr>
            <a:lvl5pPr marL="1266078" indent="0">
              <a:buNone/>
              <a:defRPr sz="1385"/>
            </a:lvl5pPr>
            <a:lvl6pPr marL="1582598" indent="0">
              <a:buNone/>
              <a:defRPr sz="1385"/>
            </a:lvl6pPr>
            <a:lvl7pPr marL="1899117" indent="0">
              <a:buNone/>
              <a:defRPr sz="1385"/>
            </a:lvl7pPr>
            <a:lvl8pPr marL="2215637" indent="0">
              <a:buNone/>
              <a:defRPr sz="1385"/>
            </a:lvl8pPr>
            <a:lvl9pPr marL="2532156" indent="0">
              <a:buNone/>
              <a:defRPr sz="1385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108"/>
            </a:lvl1pPr>
            <a:lvl2pPr marL="316520" indent="0">
              <a:buNone/>
              <a:defRPr sz="969"/>
            </a:lvl2pPr>
            <a:lvl3pPr marL="633039" indent="0">
              <a:buNone/>
              <a:defRPr sz="831"/>
            </a:lvl3pPr>
            <a:lvl4pPr marL="949559" indent="0">
              <a:buNone/>
              <a:defRPr sz="692"/>
            </a:lvl4pPr>
            <a:lvl5pPr marL="1266078" indent="0">
              <a:buNone/>
              <a:defRPr sz="692"/>
            </a:lvl5pPr>
            <a:lvl6pPr marL="1582598" indent="0">
              <a:buNone/>
              <a:defRPr sz="692"/>
            </a:lvl6pPr>
            <a:lvl7pPr marL="1899117" indent="0">
              <a:buNone/>
              <a:defRPr sz="692"/>
            </a:lvl7pPr>
            <a:lvl8pPr marL="2215637" indent="0">
              <a:buNone/>
              <a:defRPr sz="692"/>
            </a:lvl8pPr>
            <a:lvl9pPr marL="2532156" indent="0">
              <a:buNone/>
              <a:defRPr sz="69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17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29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983043" y="285362"/>
            <a:ext cx="5143500" cy="931366"/>
          </a:xfrm>
        </p:spPr>
        <p:txBody>
          <a:bodyPr/>
          <a:lstStyle/>
          <a:p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Table 1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358536"/>
              </p:ext>
            </p:extLst>
          </p:nvPr>
        </p:nvGraphicFramePr>
        <p:xfrm>
          <a:off x="286153" y="1115104"/>
          <a:ext cx="6042140" cy="3593821"/>
        </p:xfrm>
        <a:graphic>
          <a:graphicData uri="http://schemas.openxmlformats.org/drawingml/2006/table">
            <a:tbl>
              <a:tblPr/>
              <a:tblGrid>
                <a:gridCol w="3504218">
                  <a:extLst>
                    <a:ext uri="{9D8B030D-6E8A-4147-A177-3AD203B41FA5}">
                      <a16:colId xmlns="" xmlns:a16="http://schemas.microsoft.com/office/drawing/2014/main" val="2280803219"/>
                    </a:ext>
                  </a:extLst>
                </a:gridCol>
                <a:gridCol w="2537922">
                  <a:extLst>
                    <a:ext uri="{9D8B030D-6E8A-4147-A177-3AD203B41FA5}">
                      <a16:colId xmlns="" xmlns:a16="http://schemas.microsoft.com/office/drawing/2014/main" val="2858409809"/>
                    </a:ext>
                  </a:extLst>
                </a:gridCol>
              </a:tblGrid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Histological diagnosis, n (%)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95003366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High grade serous ovarian cancer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 (100)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10393130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Other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 (0)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44186804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FIGO Stage, n (%)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4664988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FIGO I/II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 (0)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28866575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FIGO III/IV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(36.3)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77288630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Relapsed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(63.6)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38737969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Surgery type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22353549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Primary debulking surgery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43340136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Interval debulking surgery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74920273"/>
                  </a:ext>
                </a:extLst>
              </a:tr>
              <a:tr h="3267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Surgery/ascites drained for recurrent disease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6887" marR="36887" marT="36887" marB="368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7268835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3499" y="839636"/>
            <a:ext cx="5586751" cy="377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1. Summary of clinical characteristics of patient samples collected (n=11)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013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551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73</Words>
  <Application>Microsoft Office PowerPoint</Application>
  <PresentationFormat>A4 Paper (210x297 mm)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term inhibition of immune checkpoint proteins increases ex vivo expansion of tumour infiltrating lymphocytes in high grade serous ovarian cancer   Authors: Caitlin A. Waddell1, Marcus J. Price1, Eleanor J. Cheadle1 , Richard J. Edmondson1, 2, Gemma L. Owens 1, 2   1 Division of Cancer Sciences, University of Manchester, Manchester, United Kingdom 2 Department of Gynaecological Oncology, Manchester University NHS Foundation Trust, Manchester, United Kingdom.</dc:title>
  <dc:creator>Caitlin Waddell</dc:creator>
  <cp:lastModifiedBy>mdehsre9</cp:lastModifiedBy>
  <cp:revision>46</cp:revision>
  <cp:lastPrinted>2021-11-10T10:54:54Z</cp:lastPrinted>
  <dcterms:created xsi:type="dcterms:W3CDTF">2021-08-03T09:31:57Z</dcterms:created>
  <dcterms:modified xsi:type="dcterms:W3CDTF">2022-02-22T14:19:05Z</dcterms:modified>
</cp:coreProperties>
</file>