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lrc\lrc\LuZhang\Lu\Project\Polish\RNAseq\tophat\cl\gGenCode19CHUV\cl_novel3042\frag108\david\revigo_small_BPdir_cor_icm_novelUp_negTreeGene_onl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100" b="1">
                <a:solidFill>
                  <a:sysClr val="windowText" lastClr="000000"/>
                </a:solidFill>
              </a:rPr>
              <a:t>Positive</a:t>
            </a:r>
            <a:r>
              <a:rPr lang="en-GB" sz="1100" b="1" baseline="0">
                <a:solidFill>
                  <a:sysClr val="windowText" lastClr="000000"/>
                </a:solidFill>
              </a:rPr>
              <a:t> correlation in ICM</a:t>
            </a:r>
            <a:endParaRPr lang="en-GB" sz="1100" b="1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5399337865678395"/>
          <c:y val="4.954726909063747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565366362932192"/>
          <c:y val="8.5474886468321659E-2"/>
          <c:w val="0.38316923959979088"/>
          <c:h val="0.7748662480260691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numRef>
              <c:f>revigo_small_BPdir_cor_icm_nove!$B$2:$B$11</c:f>
              <c:numCache>
                <c:formatCode>General</c:formatCode>
                <c:ptCount val="10"/>
              </c:numCache>
            </c:numRef>
          </c:cat>
          <c:val>
            <c:numRef>
              <c:f>revigo_small_BPdir_cor_icm_nove!$L$2:$L$11</c:f>
              <c:numCache>
                <c:formatCode>General</c:formatCode>
                <c:ptCount val="10"/>
                <c:pt idx="0">
                  <c:v>4.2397</c:v>
                </c:pt>
                <c:pt idx="1">
                  <c:v>4.4512999999999998</c:v>
                </c:pt>
                <c:pt idx="2">
                  <c:v>4.7866</c:v>
                </c:pt>
                <c:pt idx="3">
                  <c:v>5.1387</c:v>
                </c:pt>
                <c:pt idx="4">
                  <c:v>5.2645</c:v>
                </c:pt>
                <c:pt idx="5">
                  <c:v>5.2896000000000001</c:v>
                </c:pt>
                <c:pt idx="6">
                  <c:v>5.7789999999999999</c:v>
                </c:pt>
                <c:pt idx="7">
                  <c:v>7.4566999999999997</c:v>
                </c:pt>
                <c:pt idx="8">
                  <c:v>10.0182</c:v>
                </c:pt>
                <c:pt idx="9">
                  <c:v>11.3523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9E-4E46-99A8-B6D616E1D6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9171504"/>
        <c:axId val="369172064"/>
      </c:barChart>
      <c:catAx>
        <c:axId val="3691715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69172064"/>
        <c:crosses val="autoZero"/>
        <c:auto val="1"/>
        <c:lblAlgn val="ctr"/>
        <c:lblOffset val="100"/>
        <c:noMultiLvlLbl val="0"/>
      </c:catAx>
      <c:valAx>
        <c:axId val="369172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000" b="1" dirty="0">
                    <a:solidFill>
                      <a:sysClr val="windowText" lastClr="000000"/>
                    </a:solidFill>
                  </a:rPr>
                  <a:t>-log10 P value</a:t>
                </a:r>
              </a:p>
            </c:rich>
          </c:tx>
          <c:layout>
            <c:manualLayout>
              <c:xMode val="edge"/>
              <c:yMode val="edge"/>
              <c:x val="0.62282686842093693"/>
              <c:y val="0.927152612680992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69171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100" b="1">
                <a:solidFill>
                  <a:sysClr val="windowText" lastClr="000000"/>
                </a:solidFill>
              </a:rPr>
              <a:t>Negative correlation in ICM</a:t>
            </a:r>
          </a:p>
        </c:rich>
      </c:tx>
      <c:layout>
        <c:manualLayout>
          <c:xMode val="edge"/>
          <c:yMode val="edge"/>
          <c:x val="0.1949100306100613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54859599804520243"/>
          <c:y val="8.1464740202651695E-2"/>
          <c:w val="0.38579289242655185"/>
          <c:h val="0.7735706595658801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numRef>
              <c:f>revigo_small_BPdir_cor_icm_nove!$B$2:$B$11</c:f>
              <c:numCache>
                <c:formatCode>General</c:formatCode>
                <c:ptCount val="10"/>
              </c:numCache>
            </c:numRef>
          </c:cat>
          <c:val>
            <c:numRef>
              <c:f>revigo_small_BPdir_cor_icm_nove!$L$2:$L$11</c:f>
              <c:numCache>
                <c:formatCode>General</c:formatCode>
                <c:ptCount val="10"/>
                <c:pt idx="0">
                  <c:v>3.4508999999999999</c:v>
                </c:pt>
                <c:pt idx="1">
                  <c:v>3.5869</c:v>
                </c:pt>
                <c:pt idx="2">
                  <c:v>3.8483999999999998</c:v>
                </c:pt>
                <c:pt idx="3">
                  <c:v>4.3691000000000004</c:v>
                </c:pt>
                <c:pt idx="4">
                  <c:v>4.4402999999999997</c:v>
                </c:pt>
                <c:pt idx="5">
                  <c:v>4.5960999999999999</c:v>
                </c:pt>
                <c:pt idx="6">
                  <c:v>5.3895</c:v>
                </c:pt>
                <c:pt idx="7">
                  <c:v>5.4081000000000001</c:v>
                </c:pt>
                <c:pt idx="8">
                  <c:v>5.6120000000000001</c:v>
                </c:pt>
                <c:pt idx="9">
                  <c:v>5.7374000000000001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C3-4CD8-96D9-DDBC3A5F7D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9174864"/>
        <c:axId val="369175424"/>
      </c:barChart>
      <c:catAx>
        <c:axId val="3691748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69175424"/>
        <c:crosses val="autoZero"/>
        <c:auto val="1"/>
        <c:lblAlgn val="ctr"/>
        <c:lblOffset val="100"/>
        <c:noMultiLvlLbl val="0"/>
      </c:catAx>
      <c:valAx>
        <c:axId val="3691754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000" b="1" dirty="0">
                    <a:solidFill>
                      <a:sysClr val="windowText" lastClr="000000"/>
                    </a:solidFill>
                  </a:rPr>
                  <a:t>-log10 P value</a:t>
                </a:r>
              </a:p>
            </c:rich>
          </c:tx>
          <c:layout>
            <c:manualLayout>
              <c:xMode val="edge"/>
              <c:yMode val="edge"/>
              <c:x val="0.57527105565944991"/>
              <c:y val="0.92153931782013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6917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100" b="1" dirty="0">
                <a:solidFill>
                  <a:sysClr val="windowText" lastClr="000000"/>
                </a:solidFill>
              </a:rPr>
              <a:t>Negative correlation in DCM</a:t>
            </a:r>
          </a:p>
        </c:rich>
      </c:tx>
      <c:layout>
        <c:manualLayout>
          <c:xMode val="edge"/>
          <c:yMode val="edge"/>
          <c:x val="0.22767820018007132"/>
          <c:y val="1.447887879230105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58637319105230812"/>
          <c:y val="8.9233062577026484E-2"/>
          <c:w val="0.36301497341950739"/>
          <c:h val="0.7761645564687734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numRef>
              <c:f>revigo_small_BPdir_cor_dcm_nove!$B$2:$B$11</c:f>
              <c:numCache>
                <c:formatCode>General</c:formatCode>
                <c:ptCount val="10"/>
              </c:numCache>
            </c:numRef>
          </c:cat>
          <c:val>
            <c:numRef>
              <c:f>revigo_small_BPdir_cor_dcm_nove!$L$2:$L$11</c:f>
              <c:numCache>
                <c:formatCode>General</c:formatCode>
                <c:ptCount val="10"/>
                <c:pt idx="0">
                  <c:v>3.9672999999999998</c:v>
                </c:pt>
                <c:pt idx="1">
                  <c:v>4.4584000000000001</c:v>
                </c:pt>
                <c:pt idx="2">
                  <c:v>5.0418000000000003</c:v>
                </c:pt>
                <c:pt idx="3">
                  <c:v>5.6719999999999997</c:v>
                </c:pt>
                <c:pt idx="4">
                  <c:v>6.2587000000000002</c:v>
                </c:pt>
                <c:pt idx="5">
                  <c:v>7.3353999999999999</c:v>
                </c:pt>
                <c:pt idx="6">
                  <c:v>7.7430000000000003</c:v>
                </c:pt>
                <c:pt idx="7">
                  <c:v>8.7347999999999999</c:v>
                </c:pt>
                <c:pt idx="8">
                  <c:v>8.8278999999999996</c:v>
                </c:pt>
                <c:pt idx="9">
                  <c:v>10.3348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E9-4E3C-B479-9AECC923C8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196736"/>
        <c:axId val="245197296"/>
      </c:barChart>
      <c:catAx>
        <c:axId val="2451967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5197296"/>
        <c:crosses val="autoZero"/>
        <c:auto val="1"/>
        <c:lblAlgn val="ctr"/>
        <c:lblOffset val="100"/>
        <c:noMultiLvlLbl val="0"/>
      </c:catAx>
      <c:valAx>
        <c:axId val="2451972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000" b="1">
                    <a:solidFill>
                      <a:sysClr val="windowText" lastClr="000000"/>
                    </a:solidFill>
                  </a:rPr>
                  <a:t>-log10 P value</a:t>
                </a:r>
              </a:p>
            </c:rich>
          </c:tx>
          <c:layout>
            <c:manualLayout>
              <c:xMode val="edge"/>
              <c:yMode val="edge"/>
              <c:x val="0.61535919394885641"/>
              <c:y val="0.926228775453601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5196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100" b="1" dirty="0">
                <a:solidFill>
                  <a:sysClr val="windowText" lastClr="000000"/>
                </a:solidFill>
              </a:rPr>
              <a:t>Positive correlation in DCM</a:t>
            </a:r>
          </a:p>
        </c:rich>
      </c:tx>
      <c:layout>
        <c:manualLayout>
          <c:xMode val="edge"/>
          <c:yMode val="edge"/>
          <c:x val="0.29309481142192922"/>
          <c:y val="7.1266852973923627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61086183395719895"/>
          <c:y val="7.3451147014095927E-2"/>
          <c:w val="0.34050121428917379"/>
          <c:h val="0.7670423442964970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numRef>
              <c:f>revigo_small_BPdir_cor_dcm_nove!$B$2:$B$11</c:f>
              <c:numCache>
                <c:formatCode>General</c:formatCode>
                <c:ptCount val="10"/>
              </c:numCache>
            </c:numRef>
          </c:cat>
          <c:val>
            <c:numRef>
              <c:f>revigo_small_BPdir_cor_dcm_nove!$L$2:$L$11</c:f>
              <c:numCache>
                <c:formatCode>General</c:formatCode>
                <c:ptCount val="10"/>
                <c:pt idx="0">
                  <c:v>4.2214</c:v>
                </c:pt>
                <c:pt idx="1">
                  <c:v>4.2751000000000001</c:v>
                </c:pt>
                <c:pt idx="2">
                  <c:v>4.3918999999999997</c:v>
                </c:pt>
                <c:pt idx="3">
                  <c:v>4.7876000000000003</c:v>
                </c:pt>
                <c:pt idx="4">
                  <c:v>5.1562999999999999</c:v>
                </c:pt>
                <c:pt idx="5">
                  <c:v>5.3102999999999998</c:v>
                </c:pt>
                <c:pt idx="6">
                  <c:v>5.4775999999999998</c:v>
                </c:pt>
                <c:pt idx="7">
                  <c:v>5.9157000000000002</c:v>
                </c:pt>
                <c:pt idx="8">
                  <c:v>9.1676000000000002</c:v>
                </c:pt>
                <c:pt idx="9">
                  <c:v>9.1685999999999996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58-46AE-B1F1-18F2EC90E3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199536"/>
        <c:axId val="245200096"/>
      </c:barChart>
      <c:catAx>
        <c:axId val="2451995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5200096"/>
        <c:crosses val="autoZero"/>
        <c:auto val="1"/>
        <c:lblAlgn val="ctr"/>
        <c:lblOffset val="100"/>
        <c:noMultiLvlLbl val="0"/>
      </c:catAx>
      <c:valAx>
        <c:axId val="2452000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000" b="1" dirty="0">
                    <a:solidFill>
                      <a:sysClr val="windowText" lastClr="000000"/>
                    </a:solidFill>
                  </a:rPr>
                  <a:t>-log10 P value</a:t>
                </a:r>
              </a:p>
            </c:rich>
          </c:tx>
          <c:layout>
            <c:manualLayout>
              <c:xMode val="edge"/>
              <c:yMode val="edge"/>
              <c:x val="0.63915511765804789"/>
              <c:y val="0.911303173123903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5199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0264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7184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3733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8723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1768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13251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52242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8429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27036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00507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38006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6EA55-0175-4F2C-8373-B29BB091C4FC}" type="datetimeFigureOut">
              <a:rPr lang="fr-CH" smtClean="0"/>
              <a:t>21.03.2022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FA1A0-6BFC-4D5B-BD0D-996CCE66609C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5913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2.png"/><Relationship Id="rId7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3.pn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5711" y="6229002"/>
            <a:ext cx="1166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Supplementary Figure 1</a:t>
            </a:r>
            <a:endParaRPr lang="en-GB" sz="2400" b="1" dirty="0"/>
          </a:p>
        </p:txBody>
      </p:sp>
      <p:sp>
        <p:nvSpPr>
          <p:cNvPr id="47" name="Rounded Rectangle 46"/>
          <p:cNvSpPr/>
          <p:nvPr/>
        </p:nvSpPr>
        <p:spPr>
          <a:xfrm>
            <a:off x="1461194" y="1021829"/>
            <a:ext cx="802464" cy="51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 smtClean="0"/>
              <a:t>Fastq</a:t>
            </a:r>
            <a:r>
              <a:rPr lang="en-GB" sz="1600" dirty="0" smtClean="0"/>
              <a:t> files</a:t>
            </a:r>
            <a:endParaRPr lang="en-GB" sz="1600" dirty="0"/>
          </a:p>
        </p:txBody>
      </p:sp>
      <p:sp>
        <p:nvSpPr>
          <p:cNvPr id="48" name="Rounded Rectangle 47"/>
          <p:cNvSpPr/>
          <p:nvPr/>
        </p:nvSpPr>
        <p:spPr>
          <a:xfrm>
            <a:off x="3728433" y="1025890"/>
            <a:ext cx="774447" cy="5057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BAM files</a:t>
            </a:r>
            <a:endParaRPr lang="en-GB" sz="1600" dirty="0"/>
          </a:p>
        </p:txBody>
      </p:sp>
      <p:sp>
        <p:nvSpPr>
          <p:cNvPr id="49" name="Rounded Rectangle 48"/>
          <p:cNvSpPr/>
          <p:nvPr/>
        </p:nvSpPr>
        <p:spPr>
          <a:xfrm>
            <a:off x="3632825" y="2769074"/>
            <a:ext cx="965662" cy="3595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GTF files</a:t>
            </a:r>
            <a:endParaRPr lang="en-GB" sz="1600" dirty="0"/>
          </a:p>
        </p:txBody>
      </p:sp>
      <p:sp>
        <p:nvSpPr>
          <p:cNvPr id="50" name="Rounded Rectangle 49"/>
          <p:cNvSpPr/>
          <p:nvPr/>
        </p:nvSpPr>
        <p:spPr>
          <a:xfrm>
            <a:off x="7679153" y="868447"/>
            <a:ext cx="1506810" cy="748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Differentially expressed transcripts</a:t>
            </a:r>
            <a:endParaRPr lang="en-GB" sz="1600" dirty="0"/>
          </a:p>
        </p:txBody>
      </p:sp>
      <p:sp>
        <p:nvSpPr>
          <p:cNvPr id="51" name="TextBox 50"/>
          <p:cNvSpPr txBox="1"/>
          <p:nvPr/>
        </p:nvSpPr>
        <p:spPr>
          <a:xfrm>
            <a:off x="2358269" y="826727"/>
            <a:ext cx="833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TopHat2</a:t>
            </a:r>
            <a:endParaRPr lang="en-GB" sz="1400" dirty="0"/>
          </a:p>
        </p:txBody>
      </p:sp>
      <p:sp>
        <p:nvSpPr>
          <p:cNvPr id="52" name="Right Arrow 51"/>
          <p:cNvSpPr/>
          <p:nvPr/>
        </p:nvSpPr>
        <p:spPr>
          <a:xfrm>
            <a:off x="2313344" y="1055875"/>
            <a:ext cx="1367201" cy="44837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Alignment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2314339" y="1430963"/>
            <a:ext cx="1083637" cy="5440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GB" sz="1400" dirty="0" smtClean="0">
                <a:solidFill>
                  <a:schemeClr val="tx1"/>
                </a:solidFill>
              </a:rPr>
              <a:t>Genome HG19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4" name="Right Arrow 53"/>
          <p:cNvSpPr/>
          <p:nvPr/>
        </p:nvSpPr>
        <p:spPr>
          <a:xfrm rot="5400000">
            <a:off x="3562741" y="1788267"/>
            <a:ext cx="1112745" cy="724177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GB" sz="1400" b="1" dirty="0" smtClean="0">
                <a:solidFill>
                  <a:schemeClr val="tx1"/>
                </a:solidFill>
              </a:rPr>
              <a:t>Transcript assembly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153944" y="1886715"/>
            <a:ext cx="83347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 dirty="0" smtClean="0"/>
              <a:t>Cufflinks  -g</a:t>
            </a:r>
            <a:endParaRPr lang="en-GB" sz="1400" dirty="0"/>
          </a:p>
        </p:txBody>
      </p:sp>
      <p:sp>
        <p:nvSpPr>
          <p:cNvPr id="57" name="Oval 56"/>
          <p:cNvSpPr/>
          <p:nvPr/>
        </p:nvSpPr>
        <p:spPr>
          <a:xfrm>
            <a:off x="4782428" y="1635643"/>
            <a:ext cx="2233209" cy="106164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GB" sz="1400" dirty="0" smtClean="0">
                <a:solidFill>
                  <a:schemeClr val="tx1"/>
                </a:solidFill>
              </a:rPr>
              <a:t>GENCODE 19 + </a:t>
            </a:r>
            <a:r>
              <a:rPr lang="en-GB" sz="1400" dirty="0" err="1" smtClean="0">
                <a:solidFill>
                  <a:schemeClr val="tx1"/>
                </a:solidFill>
              </a:rPr>
              <a:t>lncRNAs</a:t>
            </a:r>
            <a:r>
              <a:rPr lang="en-GB" sz="1400" dirty="0" smtClean="0">
                <a:solidFill>
                  <a:schemeClr val="tx1"/>
                </a:solidFill>
              </a:rPr>
              <a:t> from</a:t>
            </a:r>
            <a:r>
              <a:rPr lang="en-GB" sz="1400" dirty="0" smtClean="0">
                <a:solidFill>
                  <a:srgbClr val="FF0000"/>
                </a:solidFill>
              </a:rPr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Ounzain</a:t>
            </a:r>
            <a:r>
              <a:rPr lang="en-GB" sz="1400" dirty="0" smtClean="0">
                <a:solidFill>
                  <a:schemeClr val="tx1"/>
                </a:solidFill>
              </a:rPr>
              <a:t> </a:t>
            </a:r>
            <a:r>
              <a:rPr lang="en-GB" sz="1400" i="1" dirty="0">
                <a:solidFill>
                  <a:schemeClr val="tx1"/>
                </a:solidFill>
              </a:rPr>
              <a:t>et </a:t>
            </a:r>
            <a:r>
              <a:rPr lang="en-GB" sz="1400" i="1" dirty="0" smtClean="0">
                <a:solidFill>
                  <a:schemeClr val="tx1"/>
                </a:solidFill>
              </a:rPr>
              <a:t>al</a:t>
            </a:r>
            <a:endParaRPr lang="en-GB" sz="1400" i="1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</a:pPr>
            <a:endParaRPr lang="en-GB" sz="1400" dirty="0" smtClean="0">
              <a:solidFill>
                <a:schemeClr val="tx1"/>
              </a:solidFill>
            </a:endParaRPr>
          </a:p>
        </p:txBody>
      </p:sp>
      <p:sp>
        <p:nvSpPr>
          <p:cNvPr id="59" name="Right Arrow 58"/>
          <p:cNvSpPr/>
          <p:nvPr/>
        </p:nvSpPr>
        <p:spPr>
          <a:xfrm rot="5400000">
            <a:off x="3331348" y="3622166"/>
            <a:ext cx="1568615" cy="701359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GB" sz="1400" b="1" dirty="0" smtClean="0">
                <a:solidFill>
                  <a:schemeClr val="tx1"/>
                </a:solidFill>
              </a:rPr>
              <a:t>Comparison with a reference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853196" y="3662883"/>
            <a:ext cx="1129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 smtClean="0"/>
              <a:t>Cuffcompare</a:t>
            </a:r>
            <a:endParaRPr lang="en-GB" sz="1400" dirty="0"/>
          </a:p>
        </p:txBody>
      </p:sp>
      <p:sp>
        <p:nvSpPr>
          <p:cNvPr id="64" name="Oval 63"/>
          <p:cNvSpPr/>
          <p:nvPr/>
        </p:nvSpPr>
        <p:spPr>
          <a:xfrm>
            <a:off x="4355466" y="3239445"/>
            <a:ext cx="2279685" cy="115563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GB" sz="1400" dirty="0" smtClean="0">
                <a:solidFill>
                  <a:schemeClr val="tx1"/>
                </a:solidFill>
              </a:rPr>
              <a:t>GENCODE 19 + lncRNAs from </a:t>
            </a:r>
            <a:r>
              <a:rPr lang="en-GB" sz="1400" dirty="0" err="1" smtClean="0">
                <a:solidFill>
                  <a:schemeClr val="tx1"/>
                </a:solidFill>
              </a:rPr>
              <a:t>Ounzain</a:t>
            </a:r>
            <a:r>
              <a:rPr lang="en-GB" sz="1400" dirty="0" smtClean="0">
                <a:solidFill>
                  <a:schemeClr val="tx1"/>
                </a:solidFill>
              </a:rPr>
              <a:t> </a:t>
            </a:r>
            <a:r>
              <a:rPr lang="en-GB" sz="1400" i="1" dirty="0" smtClean="0">
                <a:solidFill>
                  <a:schemeClr val="tx1"/>
                </a:solidFill>
              </a:rPr>
              <a:t>et al </a:t>
            </a:r>
            <a:endParaRPr lang="en-GB" sz="1400" i="1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</a:pP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3564490" y="4817023"/>
            <a:ext cx="1106200" cy="4520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Combined GTF files</a:t>
            </a:r>
            <a:endParaRPr lang="en-GB" sz="1600" dirty="0"/>
          </a:p>
        </p:txBody>
      </p:sp>
      <p:sp>
        <p:nvSpPr>
          <p:cNvPr id="67" name="Right Arrow 66"/>
          <p:cNvSpPr/>
          <p:nvPr/>
        </p:nvSpPr>
        <p:spPr>
          <a:xfrm>
            <a:off x="4708414" y="4767343"/>
            <a:ext cx="2631057" cy="58980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GB" sz="1400" b="1" dirty="0" smtClean="0">
                <a:solidFill>
                  <a:schemeClr val="tx1"/>
                </a:solidFill>
              </a:rPr>
              <a:t>Novel </a:t>
            </a:r>
            <a:r>
              <a:rPr lang="en-GB" sz="1400" b="1" dirty="0" err="1" smtClean="0">
                <a:solidFill>
                  <a:schemeClr val="tx1"/>
                </a:solidFill>
              </a:rPr>
              <a:t>lncRNA</a:t>
            </a:r>
            <a:r>
              <a:rPr lang="en-GB" sz="1400" b="1" dirty="0" smtClean="0">
                <a:solidFill>
                  <a:schemeClr val="tx1"/>
                </a:solidFill>
              </a:rPr>
              <a:t> selection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987360" y="4527328"/>
            <a:ext cx="1052864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 dirty="0" smtClean="0"/>
              <a:t>Class code: x, u, </a:t>
            </a:r>
            <a:r>
              <a:rPr lang="en-GB" sz="1400" dirty="0" err="1" smtClean="0"/>
              <a:t>i</a:t>
            </a:r>
            <a:endParaRPr lang="en-GB" sz="1400" dirty="0"/>
          </a:p>
        </p:txBody>
      </p:sp>
      <p:sp>
        <p:nvSpPr>
          <p:cNvPr id="70" name="TextBox 69"/>
          <p:cNvSpPr txBox="1"/>
          <p:nvPr/>
        </p:nvSpPr>
        <p:spPr>
          <a:xfrm>
            <a:off x="6047247" y="4527329"/>
            <a:ext cx="1063106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 dirty="0" smtClean="0"/>
              <a:t>Number of exons &gt; 1</a:t>
            </a:r>
            <a:endParaRPr lang="en-GB" sz="1400" dirty="0"/>
          </a:p>
        </p:txBody>
      </p:sp>
      <p:sp>
        <p:nvSpPr>
          <p:cNvPr id="71" name="TextBox 70"/>
          <p:cNvSpPr txBox="1"/>
          <p:nvPr/>
        </p:nvSpPr>
        <p:spPr>
          <a:xfrm>
            <a:off x="5128345" y="5245949"/>
            <a:ext cx="770894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 dirty="0" smtClean="0"/>
              <a:t>Length ≥ 200</a:t>
            </a:r>
            <a:endParaRPr lang="en-GB" sz="1400" dirty="0"/>
          </a:p>
        </p:txBody>
      </p:sp>
      <p:sp>
        <p:nvSpPr>
          <p:cNvPr id="72" name="TextBox 71"/>
          <p:cNvSpPr txBox="1"/>
          <p:nvPr/>
        </p:nvSpPr>
        <p:spPr>
          <a:xfrm>
            <a:off x="5833944" y="5230820"/>
            <a:ext cx="1258163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 dirty="0" smtClean="0"/>
              <a:t>Without protein coding potential </a:t>
            </a:r>
            <a:endParaRPr lang="en-GB" sz="1400" dirty="0"/>
          </a:p>
        </p:txBody>
      </p:sp>
      <p:sp>
        <p:nvSpPr>
          <p:cNvPr id="73" name="Oval 72"/>
          <p:cNvSpPr/>
          <p:nvPr/>
        </p:nvSpPr>
        <p:spPr>
          <a:xfrm>
            <a:off x="7339471" y="4496693"/>
            <a:ext cx="2216863" cy="158994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GB" sz="1400" dirty="0">
                <a:solidFill>
                  <a:schemeClr val="tx1"/>
                </a:solidFill>
              </a:rPr>
              <a:t>GTF files integrating GENCODE </a:t>
            </a:r>
            <a:r>
              <a:rPr lang="en-GB" sz="1400" dirty="0" smtClean="0">
                <a:solidFill>
                  <a:schemeClr val="tx1"/>
                </a:solidFill>
              </a:rPr>
              <a:t>19, </a:t>
            </a:r>
            <a:r>
              <a:rPr lang="en-GB" sz="1400" dirty="0">
                <a:solidFill>
                  <a:schemeClr val="tx1"/>
                </a:solidFill>
              </a:rPr>
              <a:t>lncRNAs  </a:t>
            </a:r>
            <a:r>
              <a:rPr lang="en-GB" sz="1400" dirty="0" smtClean="0">
                <a:solidFill>
                  <a:schemeClr val="tx1"/>
                </a:solidFill>
              </a:rPr>
              <a:t>from </a:t>
            </a:r>
            <a:r>
              <a:rPr lang="en-GB" sz="1400" dirty="0" err="1" smtClean="0">
                <a:solidFill>
                  <a:schemeClr val="tx1"/>
                </a:solidFill>
              </a:rPr>
              <a:t>Ounzain</a:t>
            </a:r>
            <a:r>
              <a:rPr lang="en-GB" sz="1400" dirty="0" smtClean="0">
                <a:solidFill>
                  <a:schemeClr val="tx1"/>
                </a:solidFill>
              </a:rPr>
              <a:t> </a:t>
            </a:r>
            <a:r>
              <a:rPr lang="en-GB" sz="1400" i="1" dirty="0">
                <a:solidFill>
                  <a:schemeClr val="tx1"/>
                </a:solidFill>
              </a:rPr>
              <a:t>et </a:t>
            </a:r>
            <a:r>
              <a:rPr lang="en-GB" sz="1400" i="1" dirty="0" smtClean="0">
                <a:solidFill>
                  <a:schemeClr val="tx1"/>
                </a:solidFill>
              </a:rPr>
              <a:t>al</a:t>
            </a:r>
            <a:endParaRPr lang="en-GB" sz="1400" i="1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GB" sz="1400" dirty="0" smtClean="0">
                <a:solidFill>
                  <a:schemeClr val="tx1"/>
                </a:solidFill>
              </a:rPr>
              <a:t>and </a:t>
            </a:r>
            <a:r>
              <a:rPr lang="en-GB" sz="1400" dirty="0">
                <a:solidFill>
                  <a:schemeClr val="tx1"/>
                </a:solidFill>
              </a:rPr>
              <a:t>novel lncRNAs</a:t>
            </a:r>
          </a:p>
        </p:txBody>
      </p:sp>
      <p:sp>
        <p:nvSpPr>
          <p:cNvPr id="74" name="Right Arrow 73"/>
          <p:cNvSpPr/>
          <p:nvPr/>
        </p:nvSpPr>
        <p:spPr>
          <a:xfrm>
            <a:off x="4588868" y="858423"/>
            <a:ext cx="2927885" cy="921338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Normalisation + differential expression analysis</a:t>
            </a:r>
            <a:endParaRPr lang="en-GB" sz="1400" b="1" dirty="0">
              <a:solidFill>
                <a:schemeClr val="tx1"/>
              </a:solidFill>
            </a:endParaRPr>
          </a:p>
        </p:txBody>
      </p:sp>
      <p:cxnSp>
        <p:nvCxnSpPr>
          <p:cNvPr id="75" name="Straight Arrow Connector 74"/>
          <p:cNvCxnSpPr>
            <a:stCxn id="73" idx="0"/>
            <a:endCxn id="50" idx="2"/>
          </p:cNvCxnSpPr>
          <p:nvPr/>
        </p:nvCxnSpPr>
        <p:spPr>
          <a:xfrm flipH="1" flipV="1">
            <a:off x="8432558" y="1617280"/>
            <a:ext cx="15345" cy="287941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4917954" y="599034"/>
            <a:ext cx="1910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 smtClean="0"/>
              <a:t>Cuffdiff</a:t>
            </a:r>
            <a:r>
              <a:rPr lang="en-GB" sz="1400" dirty="0" smtClean="0"/>
              <a:t>, </a:t>
            </a:r>
            <a:r>
              <a:rPr lang="en-GB" sz="1400" dirty="0" err="1" smtClean="0"/>
              <a:t>featureCounts</a:t>
            </a:r>
            <a:r>
              <a:rPr lang="en-GB" sz="1400" dirty="0" smtClean="0"/>
              <a:t> and DEseq2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13430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625958" y="410310"/>
            <a:ext cx="2306357" cy="48463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8" y="409493"/>
            <a:ext cx="2713198" cy="48471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682" y="163200"/>
            <a:ext cx="365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A</a:t>
            </a:r>
            <a:endParaRPr lang="en-GB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744916" y="157744"/>
            <a:ext cx="365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B</a:t>
            </a:r>
            <a:endParaRPr lang="en-GB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624096" y="16107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ICM</a:t>
            </a:r>
            <a:endParaRPr lang="en-GB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089899" y="39345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/>
              <a:t>D</a:t>
            </a:r>
            <a:r>
              <a:rPr lang="en-GB" b="1" dirty="0" smtClean="0"/>
              <a:t>CM</a:t>
            </a:r>
            <a:endParaRPr lang="en-GB" b="1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/>
          </p:nvPr>
        </p:nvGraphicFramePr>
        <p:xfrm>
          <a:off x="3103770" y="3024768"/>
          <a:ext cx="2731772" cy="2650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89371" y="5029928"/>
            <a:ext cx="414046" cy="101757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07305" y="5672947"/>
            <a:ext cx="1658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Correlation coefficient</a:t>
            </a:r>
            <a:endParaRPr lang="en-GB" sz="1100" dirty="0"/>
          </a:p>
        </p:txBody>
      </p:sp>
      <p:graphicFrame>
        <p:nvGraphicFramePr>
          <p:cNvPr id="19" name="Chart 18"/>
          <p:cNvGraphicFramePr>
            <a:graphicFrameLocks/>
          </p:cNvGraphicFramePr>
          <p:nvPr>
            <p:extLst/>
          </p:nvPr>
        </p:nvGraphicFramePr>
        <p:xfrm>
          <a:off x="3255998" y="407162"/>
          <a:ext cx="2579544" cy="2680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Rectangle 19"/>
          <p:cNvSpPr/>
          <p:nvPr/>
        </p:nvSpPr>
        <p:spPr>
          <a:xfrm>
            <a:off x="2841334" y="586591"/>
            <a:ext cx="18564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positive regulation of endothelial cell proliferation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00601" y="803933"/>
            <a:ext cx="1697177" cy="314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cellular response to lipopolysaccharide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97290" y="1040296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response to hypoxia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132776" y="1210937"/>
            <a:ext cx="15650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positive regulation of interleukin-6 production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946935" y="1463845"/>
            <a:ext cx="175084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regulation of blood pressure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97290" y="1660009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response to drug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196046" y="1824594"/>
            <a:ext cx="15017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positive regulation of ERK1 and ERK2 cascade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715087" y="2080622"/>
            <a:ext cx="198269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cellular calcium ion homeostasis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297290" y="2278252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aging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32776" y="2451250"/>
            <a:ext cx="15650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activation of phospholipase C activity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196046" y="3203049"/>
            <a:ext cx="1501732" cy="314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positive regulation of angiogenesis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297290" y="3460278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response to hypoxia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297290" y="3663636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response to drug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196046" y="3817623"/>
            <a:ext cx="1501732" cy="422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negative regulation of apoptotic process</a:t>
            </a:r>
          </a:p>
          <a:p>
            <a:pPr algn="r">
              <a:lnSpc>
                <a:spcPct val="70000"/>
              </a:lnSpc>
            </a:pPr>
            <a:endParaRPr lang="en-US" sz="1000" b="1" dirty="0"/>
          </a:p>
        </p:txBody>
      </p:sp>
      <p:sp>
        <p:nvSpPr>
          <p:cNvPr id="34" name="Rectangle 33"/>
          <p:cNvSpPr/>
          <p:nvPr/>
        </p:nvSpPr>
        <p:spPr>
          <a:xfrm>
            <a:off x="2715087" y="4026884"/>
            <a:ext cx="198269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positive regulation of NF-</a:t>
            </a:r>
            <a:r>
              <a:rPr lang="en-US" sz="1000" b="1" dirty="0" err="1"/>
              <a:t>kappaB</a:t>
            </a:r>
            <a:r>
              <a:rPr lang="en-US" sz="1000" b="1" dirty="0"/>
              <a:t> transcription factor activity</a:t>
            </a:r>
          </a:p>
          <a:p>
            <a:pPr algn="r">
              <a:lnSpc>
                <a:spcPct val="70000"/>
              </a:lnSpc>
            </a:pPr>
            <a:endParaRPr lang="en-US" sz="1000" b="1" dirty="0"/>
          </a:p>
        </p:txBody>
      </p:sp>
      <p:sp>
        <p:nvSpPr>
          <p:cNvPr id="35" name="Rectangle 34"/>
          <p:cNvSpPr/>
          <p:nvPr/>
        </p:nvSpPr>
        <p:spPr>
          <a:xfrm>
            <a:off x="3297290" y="4262771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glucose </a:t>
            </a:r>
            <a:r>
              <a:rPr lang="en-US" sz="1000" b="1" dirty="0" smtClean="0"/>
              <a:t>homeostasis</a:t>
            </a:r>
            <a:endParaRPr lang="en-US" sz="1000" b="1" dirty="0"/>
          </a:p>
        </p:txBody>
      </p:sp>
      <p:sp>
        <p:nvSpPr>
          <p:cNvPr id="36" name="Rectangle 35"/>
          <p:cNvSpPr/>
          <p:nvPr/>
        </p:nvSpPr>
        <p:spPr>
          <a:xfrm>
            <a:off x="3297290" y="4463719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response to </a:t>
            </a:r>
            <a:r>
              <a:rPr lang="en-US" sz="1000" b="1" dirty="0" smtClean="0"/>
              <a:t>ethanol</a:t>
            </a:r>
            <a:endParaRPr lang="en-US" sz="1000" b="1" dirty="0"/>
          </a:p>
        </p:txBody>
      </p:sp>
      <p:sp>
        <p:nvSpPr>
          <p:cNvPr id="37" name="Rectangle 36"/>
          <p:cNvSpPr/>
          <p:nvPr/>
        </p:nvSpPr>
        <p:spPr>
          <a:xfrm>
            <a:off x="3072822" y="4682447"/>
            <a:ext cx="1624956" cy="20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inflammatory </a:t>
            </a:r>
            <a:r>
              <a:rPr lang="en-US" sz="1000" b="1" dirty="0" smtClean="0"/>
              <a:t>response</a:t>
            </a:r>
            <a:endParaRPr lang="en-US" sz="1000" b="1" dirty="0"/>
          </a:p>
        </p:txBody>
      </p:sp>
      <p:sp>
        <p:nvSpPr>
          <p:cNvPr id="38" name="Rectangle 37"/>
          <p:cNvSpPr/>
          <p:nvPr/>
        </p:nvSpPr>
        <p:spPr>
          <a:xfrm>
            <a:off x="2924160" y="4884010"/>
            <a:ext cx="177361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regulation of blood pressure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297290" y="5090990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platelet degranulation</a:t>
            </a:r>
          </a:p>
        </p:txBody>
      </p:sp>
      <p:graphicFrame>
        <p:nvGraphicFramePr>
          <p:cNvPr id="40" name="Chart 39"/>
          <p:cNvGraphicFramePr>
            <a:graphicFrameLocks/>
          </p:cNvGraphicFramePr>
          <p:nvPr>
            <p:extLst/>
          </p:nvPr>
        </p:nvGraphicFramePr>
        <p:xfrm>
          <a:off x="5835542" y="407162"/>
          <a:ext cx="2777789" cy="2617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1" name="Rectangle 40"/>
          <p:cNvSpPr/>
          <p:nvPr/>
        </p:nvSpPr>
        <p:spPr>
          <a:xfrm>
            <a:off x="5895494" y="603737"/>
            <a:ext cx="15959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positive regulation of inflammatory response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090939" y="843969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response to hypoxia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094413" y="990418"/>
            <a:ext cx="1400488" cy="314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regulation of the force of heart contraction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380804" y="1207672"/>
            <a:ext cx="2110624" cy="314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positive regulation of NF-</a:t>
            </a:r>
            <a:r>
              <a:rPr lang="en-US" sz="1000" b="1" dirty="0" err="1"/>
              <a:t>kappaB</a:t>
            </a:r>
            <a:r>
              <a:rPr lang="en-US" sz="1000" b="1" dirty="0"/>
              <a:t> transcription factor </a:t>
            </a:r>
            <a:r>
              <a:rPr lang="en-US" sz="1000" b="1" dirty="0" smtClean="0"/>
              <a:t>activity</a:t>
            </a:r>
            <a:endParaRPr lang="en-US" sz="1000" b="1" dirty="0"/>
          </a:p>
        </p:txBody>
      </p:sp>
      <p:sp>
        <p:nvSpPr>
          <p:cNvPr id="45" name="Rectangle 44"/>
          <p:cNvSpPr/>
          <p:nvPr/>
        </p:nvSpPr>
        <p:spPr>
          <a:xfrm>
            <a:off x="6094413" y="1418817"/>
            <a:ext cx="1400488" cy="314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000" b="1" dirty="0"/>
              <a:t>cellular response to tumor necrosis factor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712613" y="1835896"/>
            <a:ext cx="1778814" cy="31470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negative regulation of cell proliferation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105403" y="2032374"/>
            <a:ext cx="2386024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positive regulation of nitric oxide biosynthetic process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536276" y="2284326"/>
            <a:ext cx="1955151" cy="20698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cellular calcium ion </a:t>
            </a:r>
            <a:r>
              <a:rPr lang="en-US" sz="1000" b="1" dirty="0" smtClean="0"/>
              <a:t>homeostasis</a:t>
            </a:r>
            <a:endParaRPr lang="en-US" sz="1000" b="1" dirty="0"/>
          </a:p>
        </p:txBody>
      </p:sp>
      <p:sp>
        <p:nvSpPr>
          <p:cNvPr id="49" name="Rectangle 48"/>
          <p:cNvSpPr/>
          <p:nvPr/>
        </p:nvSpPr>
        <p:spPr>
          <a:xfrm>
            <a:off x="6090939" y="2471239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immune response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838732" y="1607686"/>
            <a:ext cx="1662833" cy="31470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ventricular cardiac muscle tissue </a:t>
            </a:r>
            <a:r>
              <a:rPr lang="en-US" sz="1000" b="1" dirty="0" smtClean="0"/>
              <a:t>morphogenesis</a:t>
            </a:r>
            <a:endParaRPr lang="en-US" sz="1000" b="1" dirty="0"/>
          </a:p>
        </p:txBody>
      </p:sp>
      <p:graphicFrame>
        <p:nvGraphicFramePr>
          <p:cNvPr id="51" name="Chart 50"/>
          <p:cNvGraphicFramePr>
            <a:graphicFrameLocks/>
          </p:cNvGraphicFramePr>
          <p:nvPr>
            <p:extLst/>
          </p:nvPr>
        </p:nvGraphicFramePr>
        <p:xfrm>
          <a:off x="5712613" y="3015116"/>
          <a:ext cx="2890580" cy="2657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2" name="Rectangle 51"/>
          <p:cNvSpPr/>
          <p:nvPr/>
        </p:nvSpPr>
        <p:spPr>
          <a:xfrm>
            <a:off x="6234174" y="3161484"/>
            <a:ext cx="126739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positive regulation of angiogenesis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101077" y="3419708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response to hypoxia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101077" y="3628692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muscle filament sliding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626162" y="3773549"/>
            <a:ext cx="1877318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positive regulation of endothelial cell proliferation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702475" y="3975398"/>
            <a:ext cx="1799090" cy="31470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negative regulation of apoptotic process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015151" y="4185115"/>
            <a:ext cx="1486413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cellular response to insulin stimulus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101077" y="4462665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positive chemotaxis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101077" y="4648579"/>
            <a:ext cx="1400488" cy="20698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embryo implantation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457216" y="4789055"/>
            <a:ext cx="2054487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vascular endothelial growth factor receptor signaling pathway</a:t>
            </a:r>
          </a:p>
        </p:txBody>
      </p:sp>
      <p:sp>
        <p:nvSpPr>
          <p:cNvPr id="61" name="Rectangle 60"/>
          <p:cNvSpPr/>
          <p:nvPr/>
        </p:nvSpPr>
        <p:spPr>
          <a:xfrm>
            <a:off x="5816208" y="5041473"/>
            <a:ext cx="1695495" cy="20005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0000"/>
              </a:lnSpc>
            </a:pPr>
            <a:r>
              <a:rPr lang="en-US" sz="1000" b="1" dirty="0"/>
              <a:t>activation of MAPK activity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35711" y="6229002"/>
            <a:ext cx="1166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Supplementary Figure 2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37029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Microsoft Office PowerPoint</Application>
  <PresentationFormat>Widescreen</PresentationFormat>
  <Paragraphs>78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Luxembourg Institute of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Yvan Devaux</dc:creator>
  <cp:lastModifiedBy>Yvan Devaux</cp:lastModifiedBy>
  <cp:revision>1</cp:revision>
  <dcterms:created xsi:type="dcterms:W3CDTF">2022-03-21T13:34:35Z</dcterms:created>
  <dcterms:modified xsi:type="dcterms:W3CDTF">2022-03-21T13:34:51Z</dcterms:modified>
</cp:coreProperties>
</file>