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81" r:id="rId2"/>
    <p:sldId id="284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81DFE9-42C4-4F39-BC7B-CC42AA79929D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79EE58-9F2C-4BE4-BC20-1AB7ADAC1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92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Supplementary Figure 1- Panel C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SDS-PAGE of Fusion Protein IL-4/IL-34/IL-10 displaying purified fractions 7, 8 and 10 of size exclusion chromatography HiLoad®16/600 Superdex®200 of two consecutive runs loaded on size exclusion column. Run #1 (red box) was selected for illustration purposes in Figure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62CE24-4078-CE41-B58C-BB9C810868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5148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1-Panel D.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estern blots analyses using monoclonal mouse IgG1 Clone#127107 (R&amp;D Systems; MAB2172) antibody for hIL-10 detection in eluted fractions of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HiTrap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™ Q FF anion exchange and HiLoad®16/600 Superdex®200 columns. Size exclusion run (red box) was selected for illustration purposes in Figure 1.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dirty="0"/>
              <a:t>Images of the membrane were taken in Bio-Rad </a:t>
            </a:r>
            <a:r>
              <a:rPr lang="en-US" dirty="0" err="1"/>
              <a:t>GelDoc</a:t>
            </a:r>
            <a:r>
              <a:rPr lang="en-US" dirty="0"/>
              <a:t> Go Imaging unit  with a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CMOS camera-based system using trans-UV (standard) excitation. Molecular weight marker images were obtained by imaging with epi-white LED (standard) illumination using preset zoom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settings.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#1 (red box) is selected for illustration purposes in Figure 1.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62CE24-4078-CE41-B58C-BB9C810868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5102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0078A-16CE-F142-8032-B2FA5449EB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F850-FEAD-2C44-897F-5B9268EC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84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0078A-16CE-F142-8032-B2FA5449EB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F850-FEAD-2C44-897F-5B9268EC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16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0078A-16CE-F142-8032-B2FA5449EB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F850-FEAD-2C44-897F-5B9268EC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59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0078A-16CE-F142-8032-B2FA5449EB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F850-FEAD-2C44-897F-5B9268EC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378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0078A-16CE-F142-8032-B2FA5449EB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F850-FEAD-2C44-897F-5B9268EC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328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0078A-16CE-F142-8032-B2FA5449EB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F850-FEAD-2C44-897F-5B9268EC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64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0078A-16CE-F142-8032-B2FA5449EB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F850-FEAD-2C44-897F-5B9268EC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7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0078A-16CE-F142-8032-B2FA5449EB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F850-FEAD-2C44-897F-5B9268EC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41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0078A-16CE-F142-8032-B2FA5449EB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F850-FEAD-2C44-897F-5B9268EC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132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0078A-16CE-F142-8032-B2FA5449EB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F850-FEAD-2C44-897F-5B9268EC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454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0078A-16CE-F142-8032-B2FA5449EB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F850-FEAD-2C44-897F-5B9268EC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62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0078A-16CE-F142-8032-B2FA5449EB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0F850-FEAD-2C44-897F-5B9268EC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16DE50-FBC8-C84B-BD6E-F78359FF7A6C}"/>
              </a:ext>
            </a:extLst>
          </p:cNvPr>
          <p:cNvSpPr txBox="1"/>
          <p:nvPr/>
        </p:nvSpPr>
        <p:spPr>
          <a:xfrm>
            <a:off x="1524000" y="0"/>
            <a:ext cx="3736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Figure 1-Panel C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F0826-E360-E247-99E4-17F9C50C7448}"/>
              </a:ext>
            </a:extLst>
          </p:cNvPr>
          <p:cNvGrpSpPr/>
          <p:nvPr/>
        </p:nvGrpSpPr>
        <p:grpSpPr>
          <a:xfrm>
            <a:off x="3308350" y="1490436"/>
            <a:ext cx="5575300" cy="4457700"/>
            <a:chOff x="1784350" y="1490436"/>
            <a:chExt cx="5575300" cy="4457700"/>
          </a:xfrm>
        </p:grpSpPr>
        <p:pic>
          <p:nvPicPr>
            <p:cNvPr id="11" name="Picture 10" descr="A picture containing white&#10;&#10;Description automatically generated">
              <a:extLst>
                <a:ext uri="{FF2B5EF4-FFF2-40B4-BE49-F238E27FC236}">
                  <a16:creationId xmlns:a16="http://schemas.microsoft.com/office/drawing/2014/main" id="{F273EBB3-8FD0-6C43-9D19-EA42A88B6D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4350" y="1490436"/>
              <a:ext cx="5575300" cy="44577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2B8A52-48A7-9342-B194-67972E511C17}"/>
                </a:ext>
              </a:extLst>
            </p:cNvPr>
            <p:cNvSpPr txBox="1"/>
            <p:nvPr/>
          </p:nvSpPr>
          <p:spPr>
            <a:xfrm>
              <a:off x="3225857" y="1932525"/>
              <a:ext cx="8066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sz="11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7    8    10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7751C99-6724-2749-8F4A-EB68D2727217}"/>
                </a:ext>
              </a:extLst>
            </p:cNvPr>
            <p:cNvSpPr txBox="1"/>
            <p:nvPr/>
          </p:nvSpPr>
          <p:spPr>
            <a:xfrm>
              <a:off x="4751966" y="1932525"/>
              <a:ext cx="8066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sz="11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7    8    10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D9F595-1140-C143-9606-7CDD6EE24B13}"/>
                </a:ext>
              </a:extLst>
            </p:cNvPr>
            <p:cNvSpPr txBox="1"/>
            <p:nvPr/>
          </p:nvSpPr>
          <p:spPr>
            <a:xfrm>
              <a:off x="3307315" y="1563193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dirty="0">
                  <a:solidFill>
                    <a:prstClr val="black"/>
                  </a:solidFill>
                  <a:latin typeface="Calibri" panose="020F0502020204030204"/>
                </a:rPr>
                <a:t>Run 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4CC3550-7B37-784C-9323-3B1489DBCB49}"/>
                </a:ext>
              </a:extLst>
            </p:cNvPr>
            <p:cNvSpPr txBox="1"/>
            <p:nvPr/>
          </p:nvSpPr>
          <p:spPr>
            <a:xfrm>
              <a:off x="4839464" y="1563193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dirty="0">
                  <a:solidFill>
                    <a:prstClr val="black"/>
                  </a:solidFill>
                  <a:latin typeface="Calibri" panose="020F0502020204030204"/>
                </a:rPr>
                <a:t>Run 2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E34DFD7-8352-4E4E-8D84-D2AFCC4201B1}"/>
                </a:ext>
              </a:extLst>
            </p:cNvPr>
            <p:cNvSpPr/>
            <p:nvPr/>
          </p:nvSpPr>
          <p:spPr>
            <a:xfrm>
              <a:off x="2854002" y="1563193"/>
              <a:ext cx="1335010" cy="2921721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7396C7C-1AD2-D84E-A2C7-A1CF3F303CBD}"/>
                </a:ext>
              </a:extLst>
            </p:cNvPr>
            <p:cNvSpPr/>
            <p:nvPr/>
          </p:nvSpPr>
          <p:spPr>
            <a:xfrm>
              <a:off x="2854000" y="2350483"/>
              <a:ext cx="37185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6D10CF5-B6BA-194D-8C68-4ACFD48AC811}"/>
                </a:ext>
              </a:extLst>
            </p:cNvPr>
            <p:cNvSpPr/>
            <p:nvPr/>
          </p:nvSpPr>
          <p:spPr>
            <a:xfrm>
              <a:off x="2854001" y="2473593"/>
              <a:ext cx="37185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0317103-3BE7-0B45-A7B3-79BECA453D92}"/>
                </a:ext>
              </a:extLst>
            </p:cNvPr>
            <p:cNvSpPr/>
            <p:nvPr/>
          </p:nvSpPr>
          <p:spPr>
            <a:xfrm>
              <a:off x="2853999" y="2596703"/>
              <a:ext cx="37185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37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59E5E5-56AC-FB44-99B8-CC3E77D9D62F}"/>
                </a:ext>
              </a:extLst>
            </p:cNvPr>
            <p:cNvSpPr txBox="1"/>
            <p:nvPr/>
          </p:nvSpPr>
          <p:spPr>
            <a:xfrm>
              <a:off x="2816222" y="2149198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476322F-EF65-324F-AB3E-64A24D2B4B66}"/>
                </a:ext>
              </a:extLst>
            </p:cNvPr>
            <p:cNvSpPr/>
            <p:nvPr/>
          </p:nvSpPr>
          <p:spPr>
            <a:xfrm>
              <a:off x="2853999" y="2819736"/>
              <a:ext cx="37185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  <a:p>
              <a:pPr defTabSz="457200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AE2D8CA-17EA-C444-A4E4-E468C719FFE4}"/>
                </a:ext>
              </a:extLst>
            </p:cNvPr>
            <p:cNvSpPr/>
            <p:nvPr/>
          </p:nvSpPr>
          <p:spPr>
            <a:xfrm>
              <a:off x="2853999" y="3182779"/>
              <a:ext cx="37185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9F6BAE8-F65F-3B45-BDFD-E11A92C8AAB9}"/>
                </a:ext>
              </a:extLst>
            </p:cNvPr>
            <p:cNvSpPr/>
            <p:nvPr/>
          </p:nvSpPr>
          <p:spPr>
            <a:xfrm>
              <a:off x="2853999" y="3451866"/>
              <a:ext cx="37185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E0CD0E7-B7C2-4042-9F7B-86BA1F4B18D9}"/>
                </a:ext>
              </a:extLst>
            </p:cNvPr>
            <p:cNvSpPr txBox="1"/>
            <p:nvPr/>
          </p:nvSpPr>
          <p:spPr>
            <a:xfrm>
              <a:off x="2787767" y="1794025"/>
              <a:ext cx="4988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57200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MW </a:t>
              </a:r>
            </a:p>
            <a:p>
              <a:pPr algn="ctr" defTabSz="457200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1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2623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0EEFB19-A387-914A-85F8-C64A7CD274BF}"/>
              </a:ext>
            </a:extLst>
          </p:cNvPr>
          <p:cNvSpPr txBox="1"/>
          <p:nvPr/>
        </p:nvSpPr>
        <p:spPr>
          <a:xfrm>
            <a:off x="1524000" y="0"/>
            <a:ext cx="3736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Figure 1-Panel D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355E9A3-7CAF-684E-8EA9-5F20DB482B8B}"/>
              </a:ext>
            </a:extLst>
          </p:cNvPr>
          <p:cNvGrpSpPr/>
          <p:nvPr/>
        </p:nvGrpSpPr>
        <p:grpSpPr>
          <a:xfrm>
            <a:off x="2315210" y="1342208"/>
            <a:ext cx="5575300" cy="4457700"/>
            <a:chOff x="791210" y="1342208"/>
            <a:chExt cx="5575300" cy="445770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2794BD5-FBD5-2446-AC4F-8C1812403F8C}"/>
                </a:ext>
              </a:extLst>
            </p:cNvPr>
            <p:cNvGrpSpPr/>
            <p:nvPr/>
          </p:nvGrpSpPr>
          <p:grpSpPr>
            <a:xfrm>
              <a:off x="791210" y="1342208"/>
              <a:ext cx="5575300" cy="4457700"/>
              <a:chOff x="3568700" y="1502228"/>
              <a:chExt cx="5575300" cy="4457700"/>
            </a:xfrm>
          </p:grpSpPr>
          <p:pic>
            <p:nvPicPr>
              <p:cNvPr id="5" name="Picture 4" descr="A picture containing wall, indoor, white, dirty&#10;&#10;Description automatically generated">
                <a:extLst>
                  <a:ext uri="{FF2B5EF4-FFF2-40B4-BE49-F238E27FC236}">
                    <a16:creationId xmlns:a16="http://schemas.microsoft.com/office/drawing/2014/main" id="{B2A4D6A1-8448-CF41-9FB4-712EBEF75B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68700" y="1502228"/>
                <a:ext cx="5575300" cy="4457700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threePt" dir="t"/>
              </a:scene3d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7DBC57-3DED-4A49-8708-E4CEB85FC7AA}"/>
                  </a:ext>
                </a:extLst>
              </p:cNvPr>
              <p:cNvSpPr txBox="1"/>
              <p:nvPr/>
            </p:nvSpPr>
            <p:spPr>
              <a:xfrm>
                <a:off x="4688659" y="2333153"/>
                <a:ext cx="8025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HiTrap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Q</a:t>
                </a:r>
              </a:p>
              <a:p>
                <a:pPr defTabSz="457200"/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25 27 29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B79464C-9F6F-5541-B58E-2FFAD7410CF5}"/>
                  </a:ext>
                </a:extLst>
              </p:cNvPr>
              <p:cNvSpPr txBox="1"/>
              <p:nvPr/>
            </p:nvSpPr>
            <p:spPr>
              <a:xfrm>
                <a:off x="5664412" y="2333152"/>
                <a:ext cx="69602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S200</a:t>
                </a:r>
              </a:p>
              <a:p>
                <a:pPr defTabSz="457200"/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8 10 12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0AE9846-8A62-A945-9519-D25833702AD7}"/>
                  </a:ext>
                </a:extLst>
              </p:cNvPr>
              <p:cNvSpPr/>
              <p:nvPr/>
            </p:nvSpPr>
            <p:spPr>
              <a:xfrm>
                <a:off x="5618409" y="2333152"/>
                <a:ext cx="696024" cy="3004458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5CBCEAD-E56B-634B-ACB5-C7F79E9EFAE9}"/>
                </a:ext>
              </a:extLst>
            </p:cNvPr>
            <p:cNvGrpSpPr/>
            <p:nvPr/>
          </p:nvGrpSpPr>
          <p:grpSpPr>
            <a:xfrm>
              <a:off x="1468172" y="2505729"/>
              <a:ext cx="774620" cy="2296457"/>
              <a:chOff x="1468172" y="2505729"/>
              <a:chExt cx="774620" cy="2296457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D17DC4D-E7BF-FF49-84C8-6609177A4C5B}"/>
                  </a:ext>
                </a:extLst>
              </p:cNvPr>
              <p:cNvSpPr/>
              <p:nvPr/>
            </p:nvSpPr>
            <p:spPr>
              <a:xfrm>
                <a:off x="1595171" y="3430443"/>
                <a:ext cx="498854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75 </a:t>
                </a:r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itchFamily="2" charset="2"/>
                  </a:rPr>
                  <a:t></a:t>
                </a:r>
                <a:endParaRPr lang="en-US" sz="1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EE79450-D79D-E348-BC93-E63CB01C3E05}"/>
                  </a:ext>
                </a:extLst>
              </p:cNvPr>
              <p:cNvSpPr/>
              <p:nvPr/>
            </p:nvSpPr>
            <p:spPr>
              <a:xfrm>
                <a:off x="1595172" y="3643676"/>
                <a:ext cx="647620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 </a:t>
                </a:r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itchFamily="2" charset="2"/>
                  </a:rPr>
                  <a:t></a:t>
                </a:r>
                <a:endParaRPr lang="en-US" sz="1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79C7308-8CEE-BB41-A8B8-487D7BD9AF01}"/>
                  </a:ext>
                </a:extLst>
              </p:cNvPr>
              <p:cNvSpPr/>
              <p:nvPr/>
            </p:nvSpPr>
            <p:spPr>
              <a:xfrm>
                <a:off x="1595172" y="3835381"/>
                <a:ext cx="371855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37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468FAE8-7629-5946-A5D7-EA759C9B1915}"/>
                  </a:ext>
                </a:extLst>
              </p:cNvPr>
              <p:cNvSpPr txBox="1"/>
              <p:nvPr/>
            </p:nvSpPr>
            <p:spPr>
              <a:xfrm>
                <a:off x="1536475" y="2931924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250</a:t>
                </a:r>
              </a:p>
              <a:p>
                <a:pPr defTabSz="457200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200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9C4B278-0DAE-9347-9242-724A5920B87D}"/>
                  </a:ext>
                </a:extLst>
              </p:cNvPr>
              <p:cNvSpPr/>
              <p:nvPr/>
            </p:nvSpPr>
            <p:spPr>
              <a:xfrm>
                <a:off x="1595172" y="4219622"/>
                <a:ext cx="371855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CA1C695-0D79-1B49-B602-43AE8A0402CB}"/>
                  </a:ext>
                </a:extLst>
              </p:cNvPr>
              <p:cNvSpPr/>
              <p:nvPr/>
            </p:nvSpPr>
            <p:spPr>
              <a:xfrm>
                <a:off x="1595172" y="4375722"/>
                <a:ext cx="371855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727D104-C0F3-064B-9169-05800A02F35D}"/>
                  </a:ext>
                </a:extLst>
              </p:cNvPr>
              <p:cNvSpPr/>
              <p:nvPr/>
            </p:nvSpPr>
            <p:spPr>
              <a:xfrm>
                <a:off x="1595172" y="4555965"/>
                <a:ext cx="371855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B1E9BA7-F52E-2F43-B17C-1AA01D1F6298}"/>
                  </a:ext>
                </a:extLst>
              </p:cNvPr>
              <p:cNvSpPr txBox="1"/>
              <p:nvPr/>
            </p:nvSpPr>
            <p:spPr>
              <a:xfrm>
                <a:off x="1468172" y="2505729"/>
                <a:ext cx="49885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457200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MW </a:t>
                </a:r>
              </a:p>
              <a:p>
                <a:pPr algn="ctr" defTabSz="457200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7D563F3-5E0D-364F-A4CC-C2540DF4590B}"/>
                  </a:ext>
                </a:extLst>
              </p:cNvPr>
              <p:cNvSpPr/>
              <p:nvPr/>
            </p:nvSpPr>
            <p:spPr>
              <a:xfrm>
                <a:off x="1595172" y="4060907"/>
                <a:ext cx="464563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 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EACD7F6-7B9C-444E-8F23-8615BB7D8D1D}"/>
                  </a:ext>
                </a:extLst>
              </p:cNvPr>
              <p:cNvSpPr/>
              <p:nvPr/>
            </p:nvSpPr>
            <p:spPr>
              <a:xfrm>
                <a:off x="1536475" y="3284692"/>
                <a:ext cx="523260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367648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Office PowerPoint</Application>
  <PresentationFormat>Widescreen</PresentationFormat>
  <Paragraphs>37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Scalea, Joseph</dc:creator>
  <cp:lastModifiedBy>Scalea, Joseph</cp:lastModifiedBy>
  <cp:revision>1</cp:revision>
  <dcterms:created xsi:type="dcterms:W3CDTF">2022-03-25T13:54:53Z</dcterms:created>
  <dcterms:modified xsi:type="dcterms:W3CDTF">2022-03-25T13:55:22Z</dcterms:modified>
</cp:coreProperties>
</file>