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08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3B579-D472-4E0E-858A-A329496AF3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93AE81-5D71-4AC7-B5FE-C729E91952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FC878-03FA-4142-A81C-D6F86E0F9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4872B-9C96-40B2-8EA1-FF2B97AE32FA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EDFA7-8A4A-4346-AFE4-003769573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37AA2-123D-4753-B46E-7716B2E14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8EDC-BC8C-4B1E-9D08-95C3E2CD7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482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8D37B-C18B-4584-91E0-3102AE8EE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FA764-2998-4708-AD73-3307DA1E3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DD5F1-6879-4703-8294-5F75B169C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4872B-9C96-40B2-8EA1-FF2B97AE32FA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E886E-A046-474E-8F32-745DE0F3D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07E33-98FE-4190-97BE-F2EEA58A6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8EDC-BC8C-4B1E-9D08-95C3E2CD7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478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D1A4F-8B10-4FD3-9151-A123DC1DC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56037-EF38-45C2-A4A7-BC9E2215C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007DC-A79E-4873-979E-362174C2E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4872B-9C96-40B2-8EA1-FF2B97AE32FA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3774E-D47D-4912-A13A-D4ACE790A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B3E27C-5D84-4500-BAA7-1FED572D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8EDC-BC8C-4B1E-9D08-95C3E2CD7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604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DB2AD-0755-4B68-A1AF-AAB91F3F9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06855-5EED-420F-8287-439963E05B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BF693F-5C55-42C3-A945-EB9DDB2879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BBB2B0-0208-49F4-A23C-433263445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4872B-9C96-40B2-8EA1-FF2B97AE32FA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217B22-B266-43A1-A174-144D9AB29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8EEAA-4EC3-4CEF-A833-2FD710FB3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8EDC-BC8C-4B1E-9D08-95C3E2CD7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48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32E75-5A41-4784-B55D-712575EF9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90E70F-6761-409F-8BC9-8B615DEF86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650C66-0864-4FC2-A46B-D1EB885D75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F021D8-E8A4-43CF-A85F-17E5AA02E5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5AB971-83DD-4012-B899-3CF24B817D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5EDB1D-2FCF-4473-81B8-0C5C33793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4872B-9C96-40B2-8EA1-FF2B97AE32FA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1D9738-43CA-43F6-A641-4DCABABA4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34F53F-AD71-4779-8066-5567A83E2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8EDC-BC8C-4B1E-9D08-95C3E2CD7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077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4DFDB-B302-49E5-9A9A-4D0FD5023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390DCC-227B-47CD-AD32-3EF51C0A4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4872B-9C96-40B2-8EA1-FF2B97AE32FA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5C7AC3-13FD-49E9-9492-F25F3A8C0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6EFE67-5EB3-4DE0-AB78-83354EAED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8EDC-BC8C-4B1E-9D08-95C3E2CD7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521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1BDD2C-A28C-4D97-839A-03081CAA1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4872B-9C96-40B2-8EA1-FF2B97AE32FA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AC2FEE-42CD-4FB8-84E8-9019629A2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FB6F0-A7C7-429C-B4B5-BF6273D5B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8EDC-BC8C-4B1E-9D08-95C3E2CD7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48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D3776-6C43-4B44-A126-03473FEC4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43111-4EE6-4307-B1C8-270DE9BA9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F3599-6760-438D-96B2-DA1D6C1F9F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249543-060B-47A3-A80D-8BA23D7DE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4872B-9C96-40B2-8EA1-FF2B97AE32FA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17F5F5-321C-46A8-A44B-2F80A1A0F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63C03D-A506-4380-AA72-578320ECF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8EDC-BC8C-4B1E-9D08-95C3E2CD7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145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B68D7-43D4-4E06-8DF1-3F6CE7190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A269CB-C606-42E6-9F95-9CFBA376C9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89B9CF-1CB9-4BCE-8CF6-E2CD9F2990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FF6601-8751-4D01-8F23-1CBC262D6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4872B-9C96-40B2-8EA1-FF2B97AE32FA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549960-DEF7-41A2-B996-2903F4CD7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C3E9B-010A-4275-92DA-CA44FD47A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8EDC-BC8C-4B1E-9D08-95C3E2CD7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93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B8920-E0D6-4DF0-89EE-099538628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172D18-453B-48CC-A7F8-664DD38D40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84AF9-826F-41CC-B21C-9305E7FA8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4872B-9C96-40B2-8EA1-FF2B97AE32FA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895D9-403D-41FD-8605-44E9112CD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5AC42-BB2F-4B4E-AF8C-0D8DDD636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8EDC-BC8C-4B1E-9D08-95C3E2CD7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662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55D896-5192-422B-9645-4BCE40083A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C505C9-DCE6-4C80-9389-517CD24FD4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E2CD0-F54E-4A12-ACBE-73612090E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4872B-9C96-40B2-8EA1-FF2B97AE32FA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E6E29-E1A6-4B08-A55C-C99FEB8FB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95336-8B91-4E09-B655-FF0D8F8F5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8EDC-BC8C-4B1E-9D08-95C3E2CD7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223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C2CCCC-C553-4517-9DE2-E3DFE5FF6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FCE61E-DD16-4443-9A01-A237C8189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FE11-3464-4684-9FDD-1ED9CBE0DA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4872B-9C96-40B2-8EA1-FF2B97AE32FA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CA559-E6C0-4EC1-BDF2-C924F81A14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C3579-3E30-463A-9865-3AE1D522D3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E8EDC-BC8C-4B1E-9D08-95C3E2CD7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933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B70BAECA-2C05-4B20-B3DA-8B7170F0A7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6315"/>
          <a:stretch/>
        </p:blipFill>
        <p:spPr>
          <a:xfrm>
            <a:off x="6051090" y="1074491"/>
            <a:ext cx="5183655" cy="1357408"/>
          </a:xfrm>
          <a:ln>
            <a:solidFill>
              <a:schemeClr val="bg2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05386C3-A5CB-447C-8425-3FC2FC1F49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837"/>
          <a:stretch/>
        </p:blipFill>
        <p:spPr>
          <a:xfrm>
            <a:off x="891540" y="2956399"/>
            <a:ext cx="5084553" cy="1396934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3515697-48E8-4B38-B272-5EC620D836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5837"/>
          <a:stretch/>
        </p:blipFill>
        <p:spPr>
          <a:xfrm>
            <a:off x="6051090" y="2953226"/>
            <a:ext cx="5183655" cy="1396934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835FDCE-D46D-482E-B5E3-263DB13979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50" b="19156"/>
          <a:stretch/>
        </p:blipFill>
        <p:spPr>
          <a:xfrm>
            <a:off x="867415" y="4871488"/>
            <a:ext cx="10343205" cy="407448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30FD2AF-AD8C-47D2-9ECA-0C025D54947B}"/>
              </a:ext>
            </a:extLst>
          </p:cNvPr>
          <p:cNvSpPr/>
          <p:nvPr/>
        </p:nvSpPr>
        <p:spPr>
          <a:xfrm>
            <a:off x="7805583" y="2288461"/>
            <a:ext cx="1521617" cy="1867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0BAD65-924E-4AFA-9F54-60544A57E36D}"/>
              </a:ext>
            </a:extLst>
          </p:cNvPr>
          <p:cNvSpPr/>
          <p:nvPr/>
        </p:nvSpPr>
        <p:spPr>
          <a:xfrm>
            <a:off x="7805583" y="4194637"/>
            <a:ext cx="1690950" cy="2104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E80AB5-BA49-4E7E-B196-E302B805C125}"/>
              </a:ext>
            </a:extLst>
          </p:cNvPr>
          <p:cNvSpPr/>
          <p:nvPr/>
        </p:nvSpPr>
        <p:spPr>
          <a:xfrm>
            <a:off x="2602337" y="4213826"/>
            <a:ext cx="1719115" cy="1439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DF8327-A41A-4E44-8BDA-DB2A91FDA0BB}"/>
              </a:ext>
            </a:extLst>
          </p:cNvPr>
          <p:cNvSpPr txBox="1"/>
          <p:nvPr/>
        </p:nvSpPr>
        <p:spPr>
          <a:xfrm>
            <a:off x="8865904" y="5210119"/>
            <a:ext cx="2245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cs typeface="Times New Roman" panose="02020603050405020304" pitchFamily="18" charset="0"/>
              </a:rPr>
              <a:t>Average </a:t>
            </a:r>
            <a:r>
              <a:rPr lang="en-US" sz="1400" dirty="0" err="1">
                <a:cs typeface="Times New Roman" panose="02020603050405020304" pitchFamily="18" charset="0"/>
              </a:rPr>
              <a:t>dN</a:t>
            </a:r>
            <a:r>
              <a:rPr lang="en-US" sz="1400" dirty="0">
                <a:cs typeface="Times New Roman" panose="02020603050405020304" pitchFamily="18" charset="0"/>
              </a:rPr>
              <a:t>/</a:t>
            </a:r>
            <a:r>
              <a:rPr lang="en-US" sz="1400" dirty="0" err="1">
                <a:cs typeface="Times New Roman" panose="02020603050405020304" pitchFamily="18" charset="0"/>
              </a:rPr>
              <a:t>dS</a:t>
            </a:r>
            <a:r>
              <a:rPr lang="en-US" sz="1400" dirty="0">
                <a:cs typeface="Times New Roman" panose="02020603050405020304" pitchFamily="18" charset="0"/>
              </a:rPr>
              <a:t> = 0.10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721702-1630-48EA-B0DE-96FAF78D2CF3}"/>
              </a:ext>
            </a:extLst>
          </p:cNvPr>
          <p:cNvSpPr txBox="1"/>
          <p:nvPr/>
        </p:nvSpPr>
        <p:spPr>
          <a:xfrm>
            <a:off x="5826005" y="5234485"/>
            <a:ext cx="12428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cs typeface="Times New Roman" panose="02020603050405020304" pitchFamily="18" charset="0"/>
              </a:rPr>
              <a:t>ORF 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34DCB64-72D8-46B4-861F-2BD50AE49BDD}"/>
              </a:ext>
            </a:extLst>
          </p:cNvPr>
          <p:cNvSpPr txBox="1"/>
          <p:nvPr/>
        </p:nvSpPr>
        <p:spPr>
          <a:xfrm>
            <a:off x="2961356" y="4154988"/>
            <a:ext cx="6618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cs typeface="Times New Roman" panose="02020603050405020304" pitchFamily="18" charset="0"/>
              </a:rPr>
              <a:t>ORF 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E3673D6-FAD9-49E2-8E58-6073E2419D42}"/>
              </a:ext>
            </a:extLst>
          </p:cNvPr>
          <p:cNvSpPr txBox="1"/>
          <p:nvPr/>
        </p:nvSpPr>
        <p:spPr>
          <a:xfrm>
            <a:off x="8240449" y="2251036"/>
            <a:ext cx="7833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cs typeface="Times New Roman" panose="02020603050405020304" pitchFamily="18" charset="0"/>
              </a:rPr>
              <a:t>ORF 2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2246B2-4260-4EAE-A553-CADE0B82C053}"/>
              </a:ext>
            </a:extLst>
          </p:cNvPr>
          <p:cNvSpPr/>
          <p:nvPr/>
        </p:nvSpPr>
        <p:spPr>
          <a:xfrm>
            <a:off x="10032868" y="1361061"/>
            <a:ext cx="1030021" cy="400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B552AB2-13D8-46ED-8FCA-921215E050C1}"/>
              </a:ext>
            </a:extLst>
          </p:cNvPr>
          <p:cNvSpPr txBox="1"/>
          <p:nvPr/>
        </p:nvSpPr>
        <p:spPr>
          <a:xfrm>
            <a:off x="9988601" y="1274566"/>
            <a:ext cx="1222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cs typeface="Times New Roman" panose="02020603050405020304" pitchFamily="18" charset="0"/>
              </a:rPr>
              <a:t>Average </a:t>
            </a:r>
          </a:p>
          <a:p>
            <a:r>
              <a:rPr lang="en-US" sz="1400" dirty="0" err="1">
                <a:cs typeface="Times New Roman" panose="02020603050405020304" pitchFamily="18" charset="0"/>
              </a:rPr>
              <a:t>dN</a:t>
            </a:r>
            <a:r>
              <a:rPr lang="en-US" sz="1400" dirty="0">
                <a:cs typeface="Times New Roman" panose="02020603050405020304" pitchFamily="18" charset="0"/>
              </a:rPr>
              <a:t>/</a:t>
            </a:r>
            <a:r>
              <a:rPr lang="en-US" sz="1400" dirty="0" err="1">
                <a:cs typeface="Times New Roman" panose="02020603050405020304" pitchFamily="18" charset="0"/>
              </a:rPr>
              <a:t>dS</a:t>
            </a:r>
            <a:r>
              <a:rPr lang="en-US" sz="1400" dirty="0">
                <a:cs typeface="Times New Roman" panose="02020603050405020304" pitchFamily="18" charset="0"/>
              </a:rPr>
              <a:t> = 0.35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6E5F036-7152-4852-808A-47E0309B34D5}"/>
              </a:ext>
            </a:extLst>
          </p:cNvPr>
          <p:cNvSpPr/>
          <p:nvPr/>
        </p:nvSpPr>
        <p:spPr>
          <a:xfrm>
            <a:off x="9221490" y="3211796"/>
            <a:ext cx="1989130" cy="2797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9FBD4EC-389A-4235-B813-9B87DF97C7E3}"/>
              </a:ext>
            </a:extLst>
          </p:cNvPr>
          <p:cNvSpPr txBox="1"/>
          <p:nvPr/>
        </p:nvSpPr>
        <p:spPr>
          <a:xfrm>
            <a:off x="9221490" y="3232120"/>
            <a:ext cx="1889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cs typeface="Times New Roman" panose="02020603050405020304" pitchFamily="18" charset="0"/>
              </a:rPr>
              <a:t>Average </a:t>
            </a:r>
            <a:r>
              <a:rPr lang="en-US" sz="1400" dirty="0" err="1">
                <a:cs typeface="Times New Roman" panose="02020603050405020304" pitchFamily="18" charset="0"/>
              </a:rPr>
              <a:t>dN</a:t>
            </a:r>
            <a:r>
              <a:rPr lang="en-US" sz="1400" dirty="0">
                <a:cs typeface="Times New Roman" panose="02020603050405020304" pitchFamily="18" charset="0"/>
              </a:rPr>
              <a:t>/</a:t>
            </a:r>
            <a:r>
              <a:rPr lang="en-US" sz="1400" dirty="0" err="1">
                <a:cs typeface="Times New Roman" panose="02020603050405020304" pitchFamily="18" charset="0"/>
              </a:rPr>
              <a:t>dS</a:t>
            </a:r>
            <a:r>
              <a:rPr lang="en-US" sz="1400" dirty="0">
                <a:cs typeface="Times New Roman" panose="02020603050405020304" pitchFamily="18" charset="0"/>
              </a:rPr>
              <a:t> = 1.25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73DB4AA-939E-4EA1-82A2-C54205EB57DF}"/>
              </a:ext>
            </a:extLst>
          </p:cNvPr>
          <p:cNvSpPr/>
          <p:nvPr/>
        </p:nvSpPr>
        <p:spPr>
          <a:xfrm>
            <a:off x="4758561" y="3272836"/>
            <a:ext cx="686288" cy="1384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671056F-7289-48CE-9FAD-EB2E7751E3E2}"/>
              </a:ext>
            </a:extLst>
          </p:cNvPr>
          <p:cNvSpPr/>
          <p:nvPr/>
        </p:nvSpPr>
        <p:spPr>
          <a:xfrm>
            <a:off x="5501704" y="3272836"/>
            <a:ext cx="324301" cy="1688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5824CA2-92A7-4D51-B0C9-0BF7671EA63C}"/>
              </a:ext>
            </a:extLst>
          </p:cNvPr>
          <p:cNvSpPr txBox="1"/>
          <p:nvPr/>
        </p:nvSpPr>
        <p:spPr>
          <a:xfrm>
            <a:off x="1383007" y="3060624"/>
            <a:ext cx="2245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cs typeface="Times New Roman" panose="02020603050405020304" pitchFamily="18" charset="0"/>
              </a:rPr>
              <a:t>Average </a:t>
            </a:r>
          </a:p>
          <a:p>
            <a:r>
              <a:rPr lang="en-US" sz="1400" dirty="0" err="1">
                <a:cs typeface="Times New Roman" panose="02020603050405020304" pitchFamily="18" charset="0"/>
              </a:rPr>
              <a:t>dN</a:t>
            </a:r>
            <a:r>
              <a:rPr lang="en-US" sz="1400" dirty="0">
                <a:cs typeface="Times New Roman" panose="02020603050405020304" pitchFamily="18" charset="0"/>
              </a:rPr>
              <a:t>/</a:t>
            </a:r>
            <a:r>
              <a:rPr lang="en-US" sz="1400" dirty="0" err="1">
                <a:cs typeface="Times New Roman" panose="02020603050405020304" pitchFamily="18" charset="0"/>
              </a:rPr>
              <a:t>dS</a:t>
            </a:r>
            <a:r>
              <a:rPr lang="en-US" sz="1400" dirty="0">
                <a:cs typeface="Times New Roman" panose="02020603050405020304" pitchFamily="18" charset="0"/>
              </a:rPr>
              <a:t> = 0.40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746975E-6484-4075-B2D2-4309238DBE5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4637"/>
          <a:stretch/>
        </p:blipFill>
        <p:spPr>
          <a:xfrm>
            <a:off x="891540" y="1074490"/>
            <a:ext cx="5089397" cy="1377335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FD667EC4-E135-4374-B8E2-D34174F72050}"/>
              </a:ext>
            </a:extLst>
          </p:cNvPr>
          <p:cNvSpPr/>
          <p:nvPr/>
        </p:nvSpPr>
        <p:spPr>
          <a:xfrm>
            <a:off x="2402625" y="2337394"/>
            <a:ext cx="1521617" cy="1867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E39B25C-6A44-4CBD-ABCD-BD974CCE9194}"/>
              </a:ext>
            </a:extLst>
          </p:cNvPr>
          <p:cNvSpPr txBox="1"/>
          <p:nvPr/>
        </p:nvSpPr>
        <p:spPr>
          <a:xfrm>
            <a:off x="2966562" y="2299969"/>
            <a:ext cx="6618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cs typeface="Times New Roman" panose="02020603050405020304" pitchFamily="18" charset="0"/>
              </a:rPr>
              <a:t>ORF 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50F60DC-999B-4835-BE06-DFC1380A1A25}"/>
              </a:ext>
            </a:extLst>
          </p:cNvPr>
          <p:cNvSpPr/>
          <p:nvPr/>
        </p:nvSpPr>
        <p:spPr>
          <a:xfrm>
            <a:off x="4941200" y="1527725"/>
            <a:ext cx="740796" cy="23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36AF19C-B01F-44B1-B9E3-BB38B66F3780}"/>
              </a:ext>
            </a:extLst>
          </p:cNvPr>
          <p:cNvSpPr txBox="1"/>
          <p:nvPr/>
        </p:nvSpPr>
        <p:spPr>
          <a:xfrm>
            <a:off x="3780736" y="1274567"/>
            <a:ext cx="1331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cs typeface="Times New Roman" panose="02020603050405020304" pitchFamily="18" charset="0"/>
              </a:rPr>
              <a:t>Average</a:t>
            </a:r>
          </a:p>
          <a:p>
            <a:r>
              <a:rPr lang="en-US" sz="1400" dirty="0" err="1">
                <a:cs typeface="Times New Roman" panose="02020603050405020304" pitchFamily="18" charset="0"/>
              </a:rPr>
              <a:t>dN</a:t>
            </a:r>
            <a:r>
              <a:rPr lang="en-US" sz="1400" dirty="0">
                <a:cs typeface="Times New Roman" panose="02020603050405020304" pitchFamily="18" charset="0"/>
              </a:rPr>
              <a:t>/</a:t>
            </a:r>
            <a:r>
              <a:rPr lang="en-US" sz="1400" dirty="0" err="1">
                <a:cs typeface="Times New Roman" panose="02020603050405020304" pitchFamily="18" charset="0"/>
              </a:rPr>
              <a:t>dS</a:t>
            </a:r>
            <a:r>
              <a:rPr lang="en-US" sz="1400" dirty="0">
                <a:cs typeface="Times New Roman" panose="02020603050405020304" pitchFamily="18" charset="0"/>
              </a:rPr>
              <a:t> = 0.28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D30EF3-1EB7-42F8-9DAE-477752F7C92C}"/>
              </a:ext>
            </a:extLst>
          </p:cNvPr>
          <p:cNvSpPr txBox="1"/>
          <p:nvPr/>
        </p:nvSpPr>
        <p:spPr>
          <a:xfrm>
            <a:off x="795929" y="350801"/>
            <a:ext cx="10600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>
                <a:cs typeface="Times New Roman" panose="02020603050405020304" pitchFamily="18" charset="0"/>
              </a:rPr>
              <a:t>Supplementary</a:t>
            </a:r>
            <a:r>
              <a:rPr lang="en-US" sz="1400" dirty="0">
                <a:cs typeface="Times New Roman" panose="02020603050405020304" pitchFamily="18" charset="0"/>
              </a:rPr>
              <a:t> </a:t>
            </a:r>
            <a:r>
              <a:rPr lang="en-US" sz="1400" b="1" dirty="0">
                <a:cs typeface="Times New Roman" panose="02020603050405020304" pitchFamily="18" charset="0"/>
              </a:rPr>
              <a:t>Figure 1</a:t>
            </a:r>
            <a:r>
              <a:rPr lang="en-US" sz="1400" dirty="0">
                <a:cs typeface="Times New Roman" panose="02020603050405020304" pitchFamily="18" charset="0"/>
              </a:rPr>
              <a:t>. Selection pressure of the five RYNV open reading frames using all fully sequenced isolates available in GenBank.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3D5FB4-C2AD-430D-9C98-AE31627329F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6133" t="75176" r="45703" b="3134"/>
          <a:stretch/>
        </p:blipFill>
        <p:spPr>
          <a:xfrm>
            <a:off x="5280713" y="5783510"/>
            <a:ext cx="1772810" cy="79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66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4365</TotalTime>
  <Words>60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Misaela Vakic</dc:creator>
  <cp:lastModifiedBy>Ioannis E. Tzanetakis</cp:lastModifiedBy>
  <cp:revision>2</cp:revision>
  <dcterms:created xsi:type="dcterms:W3CDTF">2022-03-11T10:28:32Z</dcterms:created>
  <dcterms:modified xsi:type="dcterms:W3CDTF">2022-03-17T15:55:00Z</dcterms:modified>
</cp:coreProperties>
</file>