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</p:sldIdLst>
  <p:sldSz cx="6858000" cy="9144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38" d="100"/>
          <a:sy n="38" d="100"/>
        </p:scale>
        <p:origin x="1927" y="4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496484"/>
            <a:ext cx="5829300" cy="3183467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4802717"/>
            <a:ext cx="5143500" cy="2207683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D6FD2E-B669-4D3E-996E-9D095E558CE0}" type="datetimeFigureOut">
              <a:rPr lang="es-ES" smtClean="0"/>
              <a:t>22/03/2022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6308A-549B-44B0-B915-55933A3B891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653300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D6FD2E-B669-4D3E-996E-9D095E558CE0}" type="datetimeFigureOut">
              <a:rPr lang="es-ES" smtClean="0"/>
              <a:t>22/03/2022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6308A-549B-44B0-B915-55933A3B891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713906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486834"/>
            <a:ext cx="1478756" cy="7749117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486834"/>
            <a:ext cx="4350544" cy="7749117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D6FD2E-B669-4D3E-996E-9D095E558CE0}" type="datetimeFigureOut">
              <a:rPr lang="es-ES" smtClean="0"/>
              <a:t>22/03/2022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6308A-549B-44B0-B915-55933A3B891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511260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D6FD2E-B669-4D3E-996E-9D095E558CE0}" type="datetimeFigureOut">
              <a:rPr lang="es-ES" smtClean="0"/>
              <a:t>22/03/2022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6308A-549B-44B0-B915-55933A3B891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181400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279653"/>
            <a:ext cx="5915025" cy="3803649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119286"/>
            <a:ext cx="5915025" cy="2000249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D6FD2E-B669-4D3E-996E-9D095E558CE0}" type="datetimeFigureOut">
              <a:rPr lang="es-ES" smtClean="0"/>
              <a:t>22/03/2022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6308A-549B-44B0-B915-55933A3B891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001246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434167"/>
            <a:ext cx="2914650" cy="5801784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434167"/>
            <a:ext cx="2914650" cy="5801784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D6FD2E-B669-4D3E-996E-9D095E558CE0}" type="datetimeFigureOut">
              <a:rPr lang="es-ES" smtClean="0"/>
              <a:t>22/03/2022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6308A-549B-44B0-B915-55933A3B891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036308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486836"/>
            <a:ext cx="5915025" cy="1767417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241551"/>
            <a:ext cx="2901255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340100"/>
            <a:ext cx="2901255" cy="4912784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241551"/>
            <a:ext cx="2915543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340100"/>
            <a:ext cx="2915543" cy="4912784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D6FD2E-B669-4D3E-996E-9D095E558CE0}" type="datetimeFigureOut">
              <a:rPr lang="es-ES" smtClean="0"/>
              <a:t>22/03/2022</a:t>
            </a:fld>
            <a:endParaRPr lang="es-E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6308A-549B-44B0-B915-55933A3B891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609808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D6FD2E-B669-4D3E-996E-9D095E558CE0}" type="datetimeFigureOut">
              <a:rPr lang="es-ES" smtClean="0"/>
              <a:t>22/03/2022</a:t>
            </a:fld>
            <a:endParaRPr lang="es-E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6308A-549B-44B0-B915-55933A3B891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808431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D6FD2E-B669-4D3E-996E-9D095E558CE0}" type="datetimeFigureOut">
              <a:rPr lang="es-ES" smtClean="0"/>
              <a:t>22/03/2022</a:t>
            </a:fld>
            <a:endParaRPr lang="es-E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6308A-549B-44B0-B915-55933A3B891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718711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316569"/>
            <a:ext cx="3471863" cy="6498167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D6FD2E-B669-4D3E-996E-9D095E558CE0}" type="datetimeFigureOut">
              <a:rPr lang="es-ES" smtClean="0"/>
              <a:t>22/03/2022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6308A-549B-44B0-B915-55933A3B891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820049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316569"/>
            <a:ext cx="3471863" cy="6498167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D6FD2E-B669-4D3E-996E-9D095E558CE0}" type="datetimeFigureOut">
              <a:rPr lang="es-ES" smtClean="0"/>
              <a:t>22/03/2022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6308A-549B-44B0-B915-55933A3B891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157666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486836"/>
            <a:ext cx="5915025" cy="1767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434167"/>
            <a:ext cx="5915025" cy="5801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D6FD2E-B669-4D3E-996E-9D095E558CE0}" type="datetimeFigureOut">
              <a:rPr lang="es-ES" smtClean="0"/>
              <a:t>22/03/2022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8475136"/>
            <a:ext cx="2314575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26308A-549B-44B0-B915-55933A3B891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885085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image" Target="../media/image2.jpeg"/><Relationship Id="rId7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microsoft.com/office/2007/relationships/hdphoto" Target="../media/hdphoto1.wdp"/><Relationship Id="rId5" Type="http://schemas.openxmlformats.org/officeDocument/2006/relationships/image" Target="../media/image4.png"/><Relationship Id="rId10" Type="http://schemas.microsoft.com/office/2007/relationships/hdphoto" Target="../media/hdphoto2.wdp"/><Relationship Id="rId4" Type="http://schemas.openxmlformats.org/officeDocument/2006/relationships/image" Target="../media/image3.jpeg"/><Relationship Id="rId9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13" Type="http://schemas.microsoft.com/office/2007/relationships/hdphoto" Target="../media/hdphoto7.wdp"/><Relationship Id="rId3" Type="http://schemas.microsoft.com/office/2007/relationships/hdphoto" Target="../media/hdphoto3.wdp"/><Relationship Id="rId7" Type="http://schemas.microsoft.com/office/2007/relationships/hdphoto" Target="../media/hdphoto5.wdp"/><Relationship Id="rId12" Type="http://schemas.openxmlformats.org/officeDocument/2006/relationships/image" Target="../media/image14.png"/><Relationship Id="rId17" Type="http://schemas.microsoft.com/office/2007/relationships/hdphoto" Target="../media/hdphoto9.wdp"/><Relationship Id="rId2" Type="http://schemas.openxmlformats.org/officeDocument/2006/relationships/image" Target="../media/image8.png"/><Relationship Id="rId16" Type="http://schemas.openxmlformats.org/officeDocument/2006/relationships/image" Target="../media/image1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11" Type="http://schemas.microsoft.com/office/2007/relationships/hdphoto" Target="../media/hdphoto6.wdp"/><Relationship Id="rId5" Type="http://schemas.microsoft.com/office/2007/relationships/hdphoto" Target="../media/hdphoto4.wdp"/><Relationship Id="rId15" Type="http://schemas.microsoft.com/office/2007/relationships/hdphoto" Target="../media/hdphoto8.wdp"/><Relationship Id="rId10" Type="http://schemas.openxmlformats.org/officeDocument/2006/relationships/image" Target="../media/image13.png"/><Relationship Id="rId4" Type="http://schemas.openxmlformats.org/officeDocument/2006/relationships/image" Target="../media/image9.png"/><Relationship Id="rId9" Type="http://schemas.openxmlformats.org/officeDocument/2006/relationships/image" Target="../media/image12.jpeg"/><Relationship Id="rId1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170F97CC-123C-47BD-8188-A81B45F0C545}"/>
              </a:ext>
            </a:extLst>
          </p:cNvPr>
          <p:cNvSpPr txBox="1"/>
          <p:nvPr/>
        </p:nvSpPr>
        <p:spPr>
          <a:xfrm>
            <a:off x="2513149" y="185023"/>
            <a:ext cx="370636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600" b="1" dirty="0">
                <a:latin typeface="Arial" panose="020B0604020202020204" pitchFamily="34" charset="0"/>
                <a:cs typeface="Arial" panose="020B0604020202020204" pitchFamily="34" charset="0"/>
              </a:rPr>
              <a:t>FIGURE 2A</a:t>
            </a:r>
            <a:endParaRPr lang="ca-E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07806208-AFCC-4F09-A7C0-7DAA5C642D97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694" t="2074" r="32694" b="2320"/>
          <a:stretch/>
        </p:blipFill>
        <p:spPr>
          <a:xfrm>
            <a:off x="1159837" y="923239"/>
            <a:ext cx="1146048" cy="2365248"/>
          </a:xfrm>
          <a:prstGeom prst="rect">
            <a:avLst/>
          </a:prstGeom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A35BA25D-860F-4976-A9BE-CCA086E2141A}"/>
              </a:ext>
            </a:extLst>
          </p:cNvPr>
          <p:cNvSpPr txBox="1"/>
          <p:nvPr/>
        </p:nvSpPr>
        <p:spPr>
          <a:xfrm>
            <a:off x="1269565" y="3459972"/>
            <a:ext cx="15483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err="1">
                <a:latin typeface="Arial" panose="020B0604020202020204" pitchFamily="34" charset="0"/>
                <a:cs typeface="Arial" panose="020B0604020202020204" pitchFamily="34" charset="0"/>
              </a:rPr>
              <a:t>tubulin</a:t>
            </a:r>
            <a:endParaRPr lang="ca-E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1507A2E0-1CF8-47ED-8BAB-0032339B9809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383" t="1311" r="13364" b="4318"/>
          <a:stretch/>
        </p:blipFill>
        <p:spPr>
          <a:xfrm>
            <a:off x="2683837" y="923239"/>
            <a:ext cx="1182624" cy="2365248"/>
          </a:xfrm>
          <a:prstGeom prst="rect">
            <a:avLst/>
          </a:prstGeom>
        </p:spPr>
      </p:pic>
      <p:sp>
        <p:nvSpPr>
          <p:cNvPr id="8" name="CuadroTexto 7">
            <a:extLst>
              <a:ext uri="{FF2B5EF4-FFF2-40B4-BE49-F238E27FC236}">
                <a16:creationId xmlns:a16="http://schemas.microsoft.com/office/drawing/2014/main" id="{89AF05E0-1579-4B06-AEA7-33885ABEFB90}"/>
              </a:ext>
            </a:extLst>
          </p:cNvPr>
          <p:cNvSpPr txBox="1"/>
          <p:nvPr/>
        </p:nvSpPr>
        <p:spPr>
          <a:xfrm>
            <a:off x="2817949" y="3459972"/>
            <a:ext cx="15483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>
                <a:latin typeface="Arial" panose="020B0604020202020204" pitchFamily="34" charset="0"/>
                <a:cs typeface="Arial" panose="020B0604020202020204" pitchFamily="34" charset="0"/>
              </a:rPr>
              <a:t>PTEN</a:t>
            </a:r>
            <a:endParaRPr lang="ca-E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BF0D9BE5-1F5B-4617-A977-66EF1EACED03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742" t="1379" r="8679" b="5232"/>
          <a:stretch/>
        </p:blipFill>
        <p:spPr>
          <a:xfrm>
            <a:off x="4085917" y="923239"/>
            <a:ext cx="1255776" cy="2395277"/>
          </a:xfrm>
          <a:prstGeom prst="rect">
            <a:avLst/>
          </a:prstGeom>
        </p:spPr>
      </p:pic>
      <p:sp>
        <p:nvSpPr>
          <p:cNvPr id="10" name="CuadroTexto 9">
            <a:extLst>
              <a:ext uri="{FF2B5EF4-FFF2-40B4-BE49-F238E27FC236}">
                <a16:creationId xmlns:a16="http://schemas.microsoft.com/office/drawing/2014/main" id="{8E0F75DF-7B0E-497B-A57F-1D5CFC7624CB}"/>
              </a:ext>
            </a:extLst>
          </p:cNvPr>
          <p:cNvSpPr txBox="1"/>
          <p:nvPr/>
        </p:nvSpPr>
        <p:spPr>
          <a:xfrm>
            <a:off x="4305373" y="3459972"/>
            <a:ext cx="15483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err="1">
                <a:latin typeface="Arial" panose="020B0604020202020204" pitchFamily="34" charset="0"/>
                <a:cs typeface="Arial" panose="020B0604020202020204" pitchFamily="34" charset="0"/>
              </a:rPr>
              <a:t>pAKT</a:t>
            </a:r>
            <a:endParaRPr lang="ca-E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9BF6D5E1-6E7A-44CE-9A01-49195898AA60}"/>
              </a:ext>
            </a:extLst>
          </p:cNvPr>
          <p:cNvSpPr txBox="1"/>
          <p:nvPr/>
        </p:nvSpPr>
        <p:spPr>
          <a:xfrm>
            <a:off x="2806552" y="4405012"/>
            <a:ext cx="141574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600" b="1" dirty="0">
                <a:latin typeface="Arial" panose="020B0604020202020204" pitchFamily="34" charset="0"/>
                <a:cs typeface="Arial" panose="020B0604020202020204" pitchFamily="34" charset="0"/>
              </a:rPr>
              <a:t>FIGURE 2B</a:t>
            </a:r>
            <a:endParaRPr lang="ca-E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DB3FE91A-8E7B-46A8-9368-891762BEC6F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966" y="5375415"/>
            <a:ext cx="1309965" cy="2303514"/>
          </a:xfrm>
          <a:prstGeom prst="rect">
            <a:avLst/>
          </a:prstGeom>
        </p:spPr>
      </p:pic>
      <p:sp>
        <p:nvSpPr>
          <p:cNvPr id="13" name="CuadroTexto 12">
            <a:extLst>
              <a:ext uri="{FF2B5EF4-FFF2-40B4-BE49-F238E27FC236}">
                <a16:creationId xmlns:a16="http://schemas.microsoft.com/office/drawing/2014/main" id="{4A5089EE-AB98-4A03-B94D-7041D37D025E}"/>
              </a:ext>
            </a:extLst>
          </p:cNvPr>
          <p:cNvSpPr txBox="1"/>
          <p:nvPr/>
        </p:nvSpPr>
        <p:spPr>
          <a:xfrm>
            <a:off x="717744" y="7733735"/>
            <a:ext cx="15483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err="1">
                <a:latin typeface="Arial" panose="020B0604020202020204" pitchFamily="34" charset="0"/>
                <a:cs typeface="Arial" panose="020B0604020202020204" pitchFamily="34" charset="0"/>
              </a:rPr>
              <a:t>tubulin</a:t>
            </a:r>
            <a:endParaRPr lang="ca-E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4" name="Imagen 13">
            <a:extLst>
              <a:ext uri="{FF2B5EF4-FFF2-40B4-BE49-F238E27FC236}">
                <a16:creationId xmlns:a16="http://schemas.microsoft.com/office/drawing/2014/main" id="{9A801E40-C413-4AF6-85E4-F2A0ADA2686D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8093" y="5321915"/>
            <a:ext cx="1150112" cy="2364232"/>
          </a:xfrm>
          <a:prstGeom prst="rect">
            <a:avLst/>
          </a:prstGeom>
        </p:spPr>
      </p:pic>
      <p:sp>
        <p:nvSpPr>
          <p:cNvPr id="15" name="CuadroTexto 14">
            <a:extLst>
              <a:ext uri="{FF2B5EF4-FFF2-40B4-BE49-F238E27FC236}">
                <a16:creationId xmlns:a16="http://schemas.microsoft.com/office/drawing/2014/main" id="{976B7442-C9DA-4835-8118-C9DF49E948BE}"/>
              </a:ext>
            </a:extLst>
          </p:cNvPr>
          <p:cNvSpPr txBox="1"/>
          <p:nvPr/>
        </p:nvSpPr>
        <p:spPr>
          <a:xfrm>
            <a:off x="2116659" y="7733735"/>
            <a:ext cx="15483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err="1">
                <a:latin typeface="Arial" panose="020B0604020202020204" pitchFamily="34" charset="0"/>
                <a:cs typeface="Arial" panose="020B0604020202020204" pitchFamily="34" charset="0"/>
              </a:rPr>
              <a:t>pAKT</a:t>
            </a:r>
            <a:endParaRPr lang="ca-E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id="{27B3FB00-E206-48D4-B96D-7FC4CB0DB10E}"/>
              </a:ext>
            </a:extLst>
          </p:cNvPr>
          <p:cNvSpPr txBox="1"/>
          <p:nvPr/>
        </p:nvSpPr>
        <p:spPr>
          <a:xfrm>
            <a:off x="3515574" y="7733735"/>
            <a:ext cx="15483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>
                <a:latin typeface="Arial" panose="020B0604020202020204" pitchFamily="34" charset="0"/>
                <a:cs typeface="Arial" panose="020B0604020202020204" pitchFamily="34" charset="0"/>
              </a:rPr>
              <a:t>PTEN</a:t>
            </a:r>
            <a:endParaRPr lang="ca-E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7" name="Imagen 16">
            <a:extLst>
              <a:ext uri="{FF2B5EF4-FFF2-40B4-BE49-F238E27FC236}">
                <a16:creationId xmlns:a16="http://schemas.microsoft.com/office/drawing/2014/main" id="{EB15E225-077E-4973-9690-289A36085E39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1655" y="5321915"/>
            <a:ext cx="1129969" cy="2291198"/>
          </a:xfrm>
          <a:prstGeom prst="rect">
            <a:avLst/>
          </a:prstGeom>
        </p:spPr>
      </p:pic>
      <p:sp>
        <p:nvSpPr>
          <p:cNvPr id="18" name="CuadroTexto 17">
            <a:extLst>
              <a:ext uri="{FF2B5EF4-FFF2-40B4-BE49-F238E27FC236}">
                <a16:creationId xmlns:a16="http://schemas.microsoft.com/office/drawing/2014/main" id="{5A96B99E-2A93-4B76-A288-4434DDD45AA3}"/>
              </a:ext>
            </a:extLst>
          </p:cNvPr>
          <p:cNvSpPr txBox="1"/>
          <p:nvPr/>
        </p:nvSpPr>
        <p:spPr>
          <a:xfrm>
            <a:off x="4781655" y="7680519"/>
            <a:ext cx="15483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>
                <a:latin typeface="Arial" panose="020B0604020202020204" pitchFamily="34" charset="0"/>
                <a:cs typeface="Arial" panose="020B0604020202020204" pitchFamily="34" charset="0"/>
              </a:rPr>
              <a:t>P-p70S6K</a:t>
            </a:r>
            <a:endParaRPr lang="ca-E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9" name="Google Shape;320;p8">
            <a:extLst>
              <a:ext uri="{FF2B5EF4-FFF2-40B4-BE49-F238E27FC236}">
                <a16:creationId xmlns:a16="http://schemas.microsoft.com/office/drawing/2014/main" id="{D0ECBBBE-4714-4AB0-A8BD-02623A27D2E7}"/>
              </a:ext>
            </a:extLst>
          </p:cNvPr>
          <p:cNvPicPr preferRelativeResize="0"/>
          <p:nvPr/>
        </p:nvPicPr>
        <p:blipFill rotWithShape="1">
          <a:blip r:embed="rId9">
            <a:alphaModFix/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aturation sat="0"/>
                    </a14:imgEffect>
                    <a14:imgEffect>
                      <a14:brightnessContrast contrast="-40000"/>
                    </a14:imgEffect>
                  </a14:imgLayer>
                </a14:imgProps>
              </a:ext>
            </a:extLst>
          </a:blip>
          <a:srcRect l="16487" t="-2148" r="43141" b="-1020"/>
          <a:stretch/>
        </p:blipFill>
        <p:spPr>
          <a:xfrm>
            <a:off x="3306423" y="5314697"/>
            <a:ext cx="1296632" cy="2364232"/>
          </a:xfrm>
          <a:prstGeom prst="rect">
            <a:avLst/>
          </a:prstGeom>
          <a:noFill/>
          <a:ln w="9525" cap="flat" cmpd="sng">
            <a:noFill/>
            <a:prstDash val="solid"/>
            <a:round/>
            <a:headEnd type="none" w="sm" len="sm"/>
            <a:tailEnd type="none" w="sm" len="sm"/>
          </a:ln>
        </p:spPr>
      </p:pic>
      <p:sp>
        <p:nvSpPr>
          <p:cNvPr id="21" name="Rectángulo 20">
            <a:extLst>
              <a:ext uri="{FF2B5EF4-FFF2-40B4-BE49-F238E27FC236}">
                <a16:creationId xmlns:a16="http://schemas.microsoft.com/office/drawing/2014/main" id="{DE0F3BE2-647C-4071-8A0F-B10EB3E126DD}"/>
              </a:ext>
            </a:extLst>
          </p:cNvPr>
          <p:cNvSpPr/>
          <p:nvPr/>
        </p:nvSpPr>
        <p:spPr>
          <a:xfrm>
            <a:off x="4901442" y="6126480"/>
            <a:ext cx="952315" cy="20116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388651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o 1">
            <a:extLst>
              <a:ext uri="{FF2B5EF4-FFF2-40B4-BE49-F238E27FC236}">
                <a16:creationId xmlns:a16="http://schemas.microsoft.com/office/drawing/2014/main" id="{B3938EDA-110D-48E0-8431-5FC3BB3C21C7}"/>
              </a:ext>
            </a:extLst>
          </p:cNvPr>
          <p:cNvGrpSpPr/>
          <p:nvPr/>
        </p:nvGrpSpPr>
        <p:grpSpPr>
          <a:xfrm>
            <a:off x="1628222" y="115646"/>
            <a:ext cx="3152841" cy="2812932"/>
            <a:chOff x="1607846" y="612439"/>
            <a:chExt cx="3978149" cy="3536708"/>
          </a:xfrm>
        </p:grpSpPr>
        <p:pic>
          <p:nvPicPr>
            <p:cNvPr id="4" name="Imagen 3">
              <a:extLst>
                <a:ext uri="{FF2B5EF4-FFF2-40B4-BE49-F238E27FC236}">
                  <a16:creationId xmlns:a16="http://schemas.microsoft.com/office/drawing/2014/main" id="{42E3B6B5-08D1-4DC2-8A10-E6534C2ED67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-5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" r="51486" b="381"/>
            <a:stretch/>
          </p:blipFill>
          <p:spPr>
            <a:xfrm>
              <a:off x="1607846" y="910893"/>
              <a:ext cx="1990852" cy="3053588"/>
            </a:xfrm>
            <a:prstGeom prst="rect">
              <a:avLst/>
            </a:prstGeom>
          </p:spPr>
        </p:pic>
        <p:pic>
          <p:nvPicPr>
            <p:cNvPr id="5" name="Imagen 4">
              <a:extLst>
                <a:ext uri="{FF2B5EF4-FFF2-40B4-BE49-F238E27FC236}">
                  <a16:creationId xmlns:a16="http://schemas.microsoft.com/office/drawing/2014/main" id="{464E7431-9814-4CF0-80CE-906323261D5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rightnessContrast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6435" t="182" b="1"/>
            <a:stretch/>
          </p:blipFill>
          <p:spPr>
            <a:xfrm>
              <a:off x="3306090" y="850921"/>
              <a:ext cx="2279905" cy="3173530"/>
            </a:xfrm>
            <a:prstGeom prst="rect">
              <a:avLst/>
            </a:prstGeom>
          </p:spPr>
        </p:pic>
        <p:sp>
          <p:nvSpPr>
            <p:cNvPr id="6" name="CuadroTexto 5">
              <a:extLst>
                <a:ext uri="{FF2B5EF4-FFF2-40B4-BE49-F238E27FC236}">
                  <a16:creationId xmlns:a16="http://schemas.microsoft.com/office/drawing/2014/main" id="{7C178B3B-D470-4F26-9AFA-0D45F9AB9076}"/>
                </a:ext>
              </a:extLst>
            </p:cNvPr>
            <p:cNvSpPr txBox="1"/>
            <p:nvPr/>
          </p:nvSpPr>
          <p:spPr>
            <a:xfrm>
              <a:off x="2050314" y="3779815"/>
              <a:ext cx="154838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dirty="0" err="1">
                  <a:latin typeface="Arial" panose="020B0604020202020204" pitchFamily="34" charset="0"/>
                  <a:cs typeface="Arial" panose="020B0604020202020204" pitchFamily="34" charset="0"/>
                </a:rPr>
                <a:t>pAKT</a:t>
              </a:r>
              <a:endParaRPr lang="ca-ES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" name="CuadroTexto 6">
              <a:extLst>
                <a:ext uri="{FF2B5EF4-FFF2-40B4-BE49-F238E27FC236}">
                  <a16:creationId xmlns:a16="http://schemas.microsoft.com/office/drawing/2014/main" id="{DAFB7E48-60E7-4952-9B59-87F2CF3054AC}"/>
                </a:ext>
              </a:extLst>
            </p:cNvPr>
            <p:cNvSpPr txBox="1"/>
            <p:nvPr/>
          </p:nvSpPr>
          <p:spPr>
            <a:xfrm>
              <a:off x="3818154" y="3770671"/>
              <a:ext cx="154838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dirty="0" err="1">
                  <a:latin typeface="Arial" panose="020B0604020202020204" pitchFamily="34" charset="0"/>
                  <a:cs typeface="Arial" panose="020B0604020202020204" pitchFamily="34" charset="0"/>
                </a:rPr>
                <a:t>tubulin</a:t>
              </a:r>
              <a:endParaRPr lang="ca-ES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" name="CuadroTexto 7">
              <a:extLst>
                <a:ext uri="{FF2B5EF4-FFF2-40B4-BE49-F238E27FC236}">
                  <a16:creationId xmlns:a16="http://schemas.microsoft.com/office/drawing/2014/main" id="{36A34EA2-F166-4784-8270-C94EAF532BD0}"/>
                </a:ext>
              </a:extLst>
            </p:cNvPr>
            <p:cNvSpPr txBox="1"/>
            <p:nvPr/>
          </p:nvSpPr>
          <p:spPr>
            <a:xfrm>
              <a:off x="3119990" y="612439"/>
              <a:ext cx="1990852" cy="4290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sz="1600" b="1" dirty="0">
                  <a:latin typeface="Arial" panose="020B0604020202020204" pitchFamily="34" charset="0"/>
                  <a:cs typeface="Arial" panose="020B0604020202020204" pitchFamily="34" charset="0"/>
                </a:rPr>
                <a:t>FIGURE 2C</a:t>
              </a:r>
              <a:endParaRPr lang="ca-ES" sz="16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" name="Rectángulo 8">
              <a:extLst>
                <a:ext uri="{FF2B5EF4-FFF2-40B4-BE49-F238E27FC236}">
                  <a16:creationId xmlns:a16="http://schemas.microsoft.com/office/drawing/2014/main" id="{A96BA49C-81B9-453D-9990-DDC6E10D79A1}"/>
                </a:ext>
              </a:extLst>
            </p:cNvPr>
            <p:cNvSpPr/>
            <p:nvPr/>
          </p:nvSpPr>
          <p:spPr>
            <a:xfrm>
              <a:off x="3715102" y="1972933"/>
              <a:ext cx="1139372" cy="369332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</p:grpSp>
      <p:grpSp>
        <p:nvGrpSpPr>
          <p:cNvPr id="3" name="Grupo 2">
            <a:extLst>
              <a:ext uri="{FF2B5EF4-FFF2-40B4-BE49-F238E27FC236}">
                <a16:creationId xmlns:a16="http://schemas.microsoft.com/office/drawing/2014/main" id="{24441151-7887-4865-97CF-33E4C67BEEBA}"/>
              </a:ext>
            </a:extLst>
          </p:cNvPr>
          <p:cNvGrpSpPr/>
          <p:nvPr/>
        </p:nvGrpSpPr>
        <p:grpSpPr>
          <a:xfrm>
            <a:off x="-325852" y="3360368"/>
            <a:ext cx="7160407" cy="2848836"/>
            <a:chOff x="-325852" y="3360368"/>
            <a:chExt cx="7160407" cy="2848836"/>
          </a:xfrm>
        </p:grpSpPr>
        <p:sp>
          <p:nvSpPr>
            <p:cNvPr id="10" name="CuadroTexto 9">
              <a:extLst>
                <a:ext uri="{FF2B5EF4-FFF2-40B4-BE49-F238E27FC236}">
                  <a16:creationId xmlns:a16="http://schemas.microsoft.com/office/drawing/2014/main" id="{BBD9F565-E67B-443C-AD1A-03DEDFCA3900}"/>
                </a:ext>
              </a:extLst>
            </p:cNvPr>
            <p:cNvSpPr txBox="1"/>
            <p:nvPr/>
          </p:nvSpPr>
          <p:spPr>
            <a:xfrm>
              <a:off x="2812726" y="3360368"/>
              <a:ext cx="175351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sz="1600" b="1" dirty="0">
                  <a:latin typeface="Arial" panose="020B0604020202020204" pitchFamily="34" charset="0"/>
                  <a:cs typeface="Arial" panose="020B0604020202020204" pitchFamily="34" charset="0"/>
                </a:rPr>
                <a:t>FIGURE 3D</a:t>
              </a:r>
              <a:endParaRPr lang="ca-ES" sz="16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" name="Text Box 10">
              <a:extLst>
                <a:ext uri="{FF2B5EF4-FFF2-40B4-BE49-F238E27FC236}">
                  <a16:creationId xmlns:a16="http://schemas.microsoft.com/office/drawing/2014/main" id="{12F3E28B-372F-4934-8B78-3C15AEDBA9A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364863" y="5839872"/>
              <a:ext cx="1217215" cy="36933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 eaLnBrk="0" hangingPunct="0"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r>
                <a:rPr lang="es-ES" altLang="ca-ES" sz="1800" dirty="0" err="1">
                  <a:latin typeface="Arial" panose="020B0604020202020204" pitchFamily="34" charset="0"/>
                  <a:cs typeface="Arial" panose="020B0604020202020204" pitchFamily="34" charset="0"/>
                </a:rPr>
                <a:t>tubulin</a:t>
              </a:r>
              <a:endParaRPr lang="es-ES" altLang="ca-ES" sz="1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2" name="Text Box 12">
              <a:extLst>
                <a:ext uri="{FF2B5EF4-FFF2-40B4-BE49-F238E27FC236}">
                  <a16:creationId xmlns:a16="http://schemas.microsoft.com/office/drawing/2014/main" id="{4D1F103B-633B-4482-A4BF-DF917A0088F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830668" y="5839872"/>
              <a:ext cx="1285260" cy="36933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 eaLnBrk="0" hangingPunct="0"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r>
                <a:rPr lang="es-ES" altLang="ca-ES" sz="1800" dirty="0" err="1">
                  <a:latin typeface="Arial" panose="020B0604020202020204" pitchFamily="34" charset="0"/>
                  <a:cs typeface="Arial" panose="020B0604020202020204" pitchFamily="34" charset="0"/>
                </a:rPr>
                <a:t>vimentin</a:t>
              </a:r>
              <a:r>
                <a:rPr lang="es-ES" altLang="ca-ES" sz="18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</a:p>
          </p:txBody>
        </p:sp>
        <p:sp>
          <p:nvSpPr>
            <p:cNvPr id="13" name="Text Box 13">
              <a:extLst>
                <a:ext uri="{FF2B5EF4-FFF2-40B4-BE49-F238E27FC236}">
                  <a16:creationId xmlns:a16="http://schemas.microsoft.com/office/drawing/2014/main" id="{6C9FE276-F619-42A1-B517-08EFBBE5315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157445" y="5839872"/>
              <a:ext cx="1354780" cy="36933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 eaLnBrk="0" hangingPunct="0"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r>
                <a:rPr lang="el-GR" altLang="ca-ES" sz="1800" dirty="0">
                  <a:latin typeface="Arial" panose="020B0604020202020204" pitchFamily="34" charset="0"/>
                  <a:cs typeface="Arial" panose="020B0604020202020204" pitchFamily="34" charset="0"/>
                </a:rPr>
                <a:t>β</a:t>
              </a:r>
              <a:r>
                <a:rPr lang="es-ES" altLang="ca-ES" sz="1800" dirty="0">
                  <a:latin typeface="Arial" panose="020B0604020202020204" pitchFamily="34" charset="0"/>
                  <a:cs typeface="Arial" panose="020B0604020202020204" pitchFamily="34" charset="0"/>
                </a:rPr>
                <a:t>-</a:t>
              </a:r>
              <a:r>
                <a:rPr lang="es-ES" altLang="ca-ES" sz="1800" dirty="0" err="1">
                  <a:latin typeface="Arial" panose="020B0604020202020204" pitchFamily="34" charset="0"/>
                  <a:cs typeface="Arial" panose="020B0604020202020204" pitchFamily="34" charset="0"/>
                </a:rPr>
                <a:t>catenin</a:t>
              </a:r>
              <a:endParaRPr lang="el-GR" altLang="ca-ES" sz="1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4" name="Text Box 14">
              <a:extLst>
                <a:ext uri="{FF2B5EF4-FFF2-40B4-BE49-F238E27FC236}">
                  <a16:creationId xmlns:a16="http://schemas.microsoft.com/office/drawing/2014/main" id="{7EBBED72-0240-457E-825A-4DE377FF765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-325852" y="5839872"/>
              <a:ext cx="1624370" cy="36933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 eaLnBrk="0" hangingPunct="0"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r>
                <a:rPr lang="es-ES" altLang="ca-ES" sz="1800" dirty="0">
                  <a:latin typeface="Arial" panose="020B0604020202020204" pitchFamily="34" charset="0"/>
                  <a:cs typeface="Arial" panose="020B0604020202020204" pitchFamily="34" charset="0"/>
                </a:rPr>
                <a:t>E-</a:t>
              </a:r>
              <a:r>
                <a:rPr lang="es-ES" altLang="ca-ES" sz="1800" dirty="0" err="1">
                  <a:latin typeface="Arial" panose="020B0604020202020204" pitchFamily="34" charset="0"/>
                  <a:cs typeface="Arial" panose="020B0604020202020204" pitchFamily="34" charset="0"/>
                </a:rPr>
                <a:t>cadherin</a:t>
              </a:r>
              <a:endParaRPr lang="el-GR" altLang="ca-ES" sz="1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15" name="Picture 15" descr="e-cad">
              <a:extLst>
                <a:ext uri="{FF2B5EF4-FFF2-40B4-BE49-F238E27FC236}">
                  <a16:creationId xmlns:a16="http://schemas.microsoft.com/office/drawing/2014/main" id="{31C5CAF6-41D0-400E-BB7C-11DECA2B9E0C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6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rightnessContrast contrast="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5493" t="51196" r="53788" b="437"/>
            <a:stretch/>
          </p:blipFill>
          <p:spPr bwMode="auto">
            <a:xfrm>
              <a:off x="-33552" y="3777462"/>
              <a:ext cx="1619783" cy="217574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7" name="Picture 9" descr="b-cat e-cad">
              <a:extLst>
                <a:ext uri="{FF2B5EF4-FFF2-40B4-BE49-F238E27FC236}">
                  <a16:creationId xmlns:a16="http://schemas.microsoft.com/office/drawing/2014/main" id="{A322327B-646C-45F8-8CCC-BA1E8AD4A54E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2828" t="24413" r="50567" b="44021"/>
            <a:stretch/>
          </p:blipFill>
          <p:spPr bwMode="auto">
            <a:xfrm>
              <a:off x="1681575" y="4090940"/>
              <a:ext cx="1843273" cy="158895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1" name="Picture 8" descr="TUBULINA">
              <a:extLst>
                <a:ext uri="{FF2B5EF4-FFF2-40B4-BE49-F238E27FC236}">
                  <a16:creationId xmlns:a16="http://schemas.microsoft.com/office/drawing/2014/main" id="{B678E9DB-B07E-485A-8054-FC3B539DF46F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9">
              <a:lum bright="-6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4307" t="14450" r="44606" b="23099"/>
            <a:stretch/>
          </p:blipFill>
          <p:spPr bwMode="auto">
            <a:xfrm>
              <a:off x="5522408" y="3569678"/>
              <a:ext cx="1277536" cy="200464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3" name="Rectángulo 22">
              <a:extLst>
                <a:ext uri="{FF2B5EF4-FFF2-40B4-BE49-F238E27FC236}">
                  <a16:creationId xmlns:a16="http://schemas.microsoft.com/office/drawing/2014/main" id="{90482C76-1C26-4A86-A43A-492530792020}"/>
                </a:ext>
              </a:extLst>
            </p:cNvPr>
            <p:cNvSpPr/>
            <p:nvPr/>
          </p:nvSpPr>
          <p:spPr>
            <a:xfrm>
              <a:off x="852193" y="4649914"/>
              <a:ext cx="648360" cy="345008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24" name="Rectángulo 23">
              <a:extLst>
                <a:ext uri="{FF2B5EF4-FFF2-40B4-BE49-F238E27FC236}">
                  <a16:creationId xmlns:a16="http://schemas.microsoft.com/office/drawing/2014/main" id="{DE8CEDCB-7335-4B70-AC4C-9A32A94F779B}"/>
                </a:ext>
              </a:extLst>
            </p:cNvPr>
            <p:cNvSpPr/>
            <p:nvPr/>
          </p:nvSpPr>
          <p:spPr>
            <a:xfrm>
              <a:off x="2649616" y="4783015"/>
              <a:ext cx="875231" cy="422921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25" name="Rectángulo 24">
              <a:extLst>
                <a:ext uri="{FF2B5EF4-FFF2-40B4-BE49-F238E27FC236}">
                  <a16:creationId xmlns:a16="http://schemas.microsoft.com/office/drawing/2014/main" id="{78954E9D-603C-4E54-AF58-C2D64C544C92}"/>
                </a:ext>
              </a:extLst>
            </p:cNvPr>
            <p:cNvSpPr/>
            <p:nvPr/>
          </p:nvSpPr>
          <p:spPr>
            <a:xfrm>
              <a:off x="6195787" y="4351594"/>
              <a:ext cx="638768" cy="354160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pic>
          <p:nvPicPr>
            <p:cNvPr id="26" name="Picture 6" descr="vimentina">
              <a:extLst>
                <a:ext uri="{FF2B5EF4-FFF2-40B4-BE49-F238E27FC236}">
                  <a16:creationId xmlns:a16="http://schemas.microsoft.com/office/drawing/2014/main" id="{03CFE4E5-6EE7-434C-B46C-9C62C885A0AA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0">
              <a:extLst>
                <a:ext uri="{BEBA8EAE-BF5A-486C-A8C5-ECC9F3942E4B}">
                  <a14:imgProps xmlns:a14="http://schemas.microsoft.com/office/drawing/2010/main">
                    <a14:imgLayer r:embed="rId11">
                      <a14:imgEffect>
                        <a14:brightnessContrast bright="2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478" t="36296" r="54365" b="1566"/>
            <a:stretch/>
          </p:blipFill>
          <p:spPr bwMode="auto">
            <a:xfrm rot="216523">
              <a:off x="3569794" y="3978648"/>
              <a:ext cx="1922673" cy="19188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7" name="Rectángulo 26">
              <a:extLst>
                <a:ext uri="{FF2B5EF4-FFF2-40B4-BE49-F238E27FC236}">
                  <a16:creationId xmlns:a16="http://schemas.microsoft.com/office/drawing/2014/main" id="{46A7BD18-7048-4077-8018-A9E67A81E3A6}"/>
                </a:ext>
              </a:extLst>
            </p:cNvPr>
            <p:cNvSpPr/>
            <p:nvPr/>
          </p:nvSpPr>
          <p:spPr>
            <a:xfrm>
              <a:off x="4446197" y="3989002"/>
              <a:ext cx="669732" cy="260994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</p:grpSp>
      <p:sp>
        <p:nvSpPr>
          <p:cNvPr id="28" name="CuadroTexto 27">
            <a:extLst>
              <a:ext uri="{FF2B5EF4-FFF2-40B4-BE49-F238E27FC236}">
                <a16:creationId xmlns:a16="http://schemas.microsoft.com/office/drawing/2014/main" id="{30C7675B-8E58-4D94-A7CA-AD5696687463}"/>
              </a:ext>
            </a:extLst>
          </p:cNvPr>
          <p:cNvSpPr txBox="1"/>
          <p:nvPr/>
        </p:nvSpPr>
        <p:spPr>
          <a:xfrm>
            <a:off x="2875710" y="6499284"/>
            <a:ext cx="370636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600" b="1" dirty="0">
                <a:latin typeface="Arial" panose="020B0604020202020204" pitchFamily="34" charset="0"/>
                <a:cs typeface="Arial" panose="020B0604020202020204" pitchFamily="34" charset="0"/>
              </a:rPr>
              <a:t>FIGURE 4B</a:t>
            </a:r>
            <a:endParaRPr lang="ca-E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9" name="Grupo 28">
            <a:extLst>
              <a:ext uri="{FF2B5EF4-FFF2-40B4-BE49-F238E27FC236}">
                <a16:creationId xmlns:a16="http://schemas.microsoft.com/office/drawing/2014/main" id="{1A594B37-FB1E-4003-9B94-B318C016A3D2}"/>
              </a:ext>
            </a:extLst>
          </p:cNvPr>
          <p:cNvGrpSpPr/>
          <p:nvPr/>
        </p:nvGrpSpPr>
        <p:grpSpPr>
          <a:xfrm>
            <a:off x="1398487" y="6854087"/>
            <a:ext cx="4410041" cy="1867773"/>
            <a:chOff x="553818" y="2996261"/>
            <a:chExt cx="5789270" cy="2537929"/>
          </a:xfrm>
        </p:grpSpPr>
        <p:sp>
          <p:nvSpPr>
            <p:cNvPr id="30" name="Text Box 10">
              <a:extLst>
                <a:ext uri="{FF2B5EF4-FFF2-40B4-BE49-F238E27FC236}">
                  <a16:creationId xmlns:a16="http://schemas.microsoft.com/office/drawing/2014/main" id="{A0091091-EECF-41C8-B4DC-AE268295CFE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747555" y="5032342"/>
              <a:ext cx="1217215" cy="36933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 eaLnBrk="0" hangingPunct="0"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r>
                <a:rPr lang="es-ES" altLang="ca-ES" sz="1800" dirty="0" err="1">
                  <a:latin typeface="Arial" panose="020B0604020202020204" pitchFamily="34" charset="0"/>
                  <a:cs typeface="Arial" panose="020B0604020202020204" pitchFamily="34" charset="0"/>
                </a:rPr>
                <a:t>tubulin</a:t>
              </a:r>
              <a:endParaRPr lang="es-ES" altLang="ca-ES" sz="1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1" name="Text Box 12">
              <a:extLst>
                <a:ext uri="{FF2B5EF4-FFF2-40B4-BE49-F238E27FC236}">
                  <a16:creationId xmlns:a16="http://schemas.microsoft.com/office/drawing/2014/main" id="{C3FD1AD2-1B5A-432E-98FD-3DAE9A19F50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682941" y="5032342"/>
              <a:ext cx="1756755" cy="50184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 eaLnBrk="0" hangingPunct="0"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r>
                <a:rPr lang="es-ES" altLang="ca-ES" sz="1800" dirty="0" err="1">
                  <a:latin typeface="Arial" panose="020B0604020202020204" pitchFamily="34" charset="0"/>
                  <a:cs typeface="Arial" panose="020B0604020202020204" pitchFamily="34" charset="0"/>
                </a:rPr>
                <a:t>vimentin</a:t>
              </a:r>
              <a:r>
                <a:rPr lang="es-ES" altLang="ca-ES" sz="18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</a:p>
          </p:txBody>
        </p:sp>
        <p:sp>
          <p:nvSpPr>
            <p:cNvPr id="32" name="Text Box 14">
              <a:extLst>
                <a:ext uri="{FF2B5EF4-FFF2-40B4-BE49-F238E27FC236}">
                  <a16:creationId xmlns:a16="http://schemas.microsoft.com/office/drawing/2014/main" id="{D12D2F7A-1A42-4B50-A97F-216325CB25B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53818" y="4972884"/>
              <a:ext cx="2059676" cy="50184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 eaLnBrk="0" hangingPunct="0"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r>
                <a:rPr lang="es-ES" altLang="ca-ES" sz="1800" dirty="0">
                  <a:latin typeface="Arial" panose="020B0604020202020204" pitchFamily="34" charset="0"/>
                  <a:cs typeface="Arial" panose="020B0604020202020204" pitchFamily="34" charset="0"/>
                </a:rPr>
                <a:t>E-</a:t>
              </a:r>
              <a:r>
                <a:rPr lang="es-ES" altLang="ca-ES" sz="1800" dirty="0" err="1">
                  <a:latin typeface="Arial" panose="020B0604020202020204" pitchFamily="34" charset="0"/>
                  <a:cs typeface="Arial" panose="020B0604020202020204" pitchFamily="34" charset="0"/>
                </a:rPr>
                <a:t>cadherin</a:t>
              </a:r>
              <a:endParaRPr lang="el-GR" altLang="ca-ES" sz="1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33" name="Grupo 32">
              <a:extLst>
                <a:ext uri="{FF2B5EF4-FFF2-40B4-BE49-F238E27FC236}">
                  <a16:creationId xmlns:a16="http://schemas.microsoft.com/office/drawing/2014/main" id="{F927A845-69D0-4EB6-A238-8AABE5E1C3D7}"/>
                </a:ext>
              </a:extLst>
            </p:cNvPr>
            <p:cNvGrpSpPr/>
            <p:nvPr/>
          </p:nvGrpSpPr>
          <p:grpSpPr>
            <a:xfrm>
              <a:off x="837046" y="2996261"/>
              <a:ext cx="5381303" cy="2133517"/>
              <a:chOff x="5126491" y="6323070"/>
              <a:chExt cx="5381303" cy="2133517"/>
            </a:xfrm>
          </p:grpSpPr>
          <p:pic>
            <p:nvPicPr>
              <p:cNvPr id="37" name="Picture 6" descr="E-CAD">
                <a:extLst>
                  <a:ext uri="{FF2B5EF4-FFF2-40B4-BE49-F238E27FC236}">
                    <a16:creationId xmlns:a16="http://schemas.microsoft.com/office/drawing/2014/main" id="{E578899B-F709-4990-B35C-067996081013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12">
                <a:extLst>
                  <a:ext uri="{BEBA8EAE-BF5A-486C-A8C5-ECC9F3942E4B}">
                    <a14:imgProps xmlns:a14="http://schemas.microsoft.com/office/drawing/2010/main">
                      <a14:imgLayer r:embed="rId13">
                        <a14:imgEffect>
                          <a14:brightnessContrast contrast="2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6591" t="38484" r="64035" b="24557"/>
              <a:stretch/>
            </p:blipFill>
            <p:spPr bwMode="auto">
              <a:xfrm>
                <a:off x="5126491" y="6731780"/>
                <a:ext cx="1655993" cy="139504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8" name="Picture 10" descr="Vimentina marcada">
                <a:extLst>
                  <a:ext uri="{FF2B5EF4-FFF2-40B4-BE49-F238E27FC236}">
                    <a16:creationId xmlns:a16="http://schemas.microsoft.com/office/drawing/2014/main" id="{F0CA5CCA-8668-422E-B379-BD9733A516BD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14">
                <a:extLst>
                  <a:ext uri="{BEBA8EAE-BF5A-486C-A8C5-ECC9F3942E4B}">
                    <a14:imgProps xmlns:a14="http://schemas.microsoft.com/office/drawing/2010/main">
                      <a14:imgLayer r:embed="rId15">
                        <a14:imgEffect>
                          <a14:brightnessContrast bright="2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7242" t="46523" r="27806" b="17258"/>
              <a:stretch/>
            </p:blipFill>
            <p:spPr bwMode="auto">
              <a:xfrm>
                <a:off x="7094145" y="6800242"/>
                <a:ext cx="1720274" cy="165634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9" name="Picture 24" descr="tubulin marcada">
                <a:extLst>
                  <a:ext uri="{FF2B5EF4-FFF2-40B4-BE49-F238E27FC236}">
                    <a16:creationId xmlns:a16="http://schemas.microsoft.com/office/drawing/2014/main" id="{5EBB6A32-9D13-43A4-BD1D-F6007891BE54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16">
                <a:extLst>
                  <a:ext uri="{BEBA8EAE-BF5A-486C-A8C5-ECC9F3942E4B}">
                    <a14:imgProps xmlns:a14="http://schemas.microsoft.com/office/drawing/2010/main">
                      <a14:imgLayer r:embed="rId17">
                        <a14:imgEffect>
                          <a14:brightnessContrast bright="20000" contrast="-4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48680" t="-12082" r="25442" b="36036"/>
              <a:stretch/>
            </p:blipFill>
            <p:spPr bwMode="auto">
              <a:xfrm>
                <a:off x="9037000" y="6323070"/>
                <a:ext cx="1470794" cy="157085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sp>
          <p:nvSpPr>
            <p:cNvPr id="34" name="Rectángulo 33">
              <a:extLst>
                <a:ext uri="{FF2B5EF4-FFF2-40B4-BE49-F238E27FC236}">
                  <a16:creationId xmlns:a16="http://schemas.microsoft.com/office/drawing/2014/main" id="{6E9827AB-8385-4679-803E-43A655F717C0}"/>
                </a:ext>
              </a:extLst>
            </p:cNvPr>
            <p:cNvSpPr/>
            <p:nvPr/>
          </p:nvSpPr>
          <p:spPr>
            <a:xfrm>
              <a:off x="961450" y="3473433"/>
              <a:ext cx="1328458" cy="371736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35" name="Rectángulo 34">
              <a:extLst>
                <a:ext uri="{FF2B5EF4-FFF2-40B4-BE49-F238E27FC236}">
                  <a16:creationId xmlns:a16="http://schemas.microsoft.com/office/drawing/2014/main" id="{6FD28F27-79B6-4D1A-8686-FE60018EAC9E}"/>
                </a:ext>
              </a:extLst>
            </p:cNvPr>
            <p:cNvSpPr/>
            <p:nvPr/>
          </p:nvSpPr>
          <p:spPr>
            <a:xfrm>
              <a:off x="2804699" y="3695284"/>
              <a:ext cx="1720273" cy="338554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36" name="Rectángulo 35">
              <a:extLst>
                <a:ext uri="{FF2B5EF4-FFF2-40B4-BE49-F238E27FC236}">
                  <a16:creationId xmlns:a16="http://schemas.microsoft.com/office/drawing/2014/main" id="{87E5A062-E193-4BD0-994F-DCB46B19CA8D}"/>
                </a:ext>
              </a:extLst>
            </p:cNvPr>
            <p:cNvSpPr/>
            <p:nvPr/>
          </p:nvSpPr>
          <p:spPr>
            <a:xfrm>
              <a:off x="4622815" y="3447660"/>
              <a:ext cx="1720273" cy="338554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</p:grpSp>
    </p:spTree>
    <p:extLst>
      <p:ext uri="{BB962C8B-B14F-4D97-AF65-F5344CB8AC3E}">
        <p14:creationId xmlns:p14="http://schemas.microsoft.com/office/powerpoint/2010/main" val="2863190693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13</TotalTime>
  <Words>27</Words>
  <Application>Microsoft Office PowerPoint</Application>
  <PresentationFormat>Presentación en pantalla (4:3)</PresentationFormat>
  <Paragraphs>21</Paragraphs>
  <Slides>2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Tema de Office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Xavi</dc:creator>
  <cp:lastModifiedBy>Xavi</cp:lastModifiedBy>
  <cp:revision>2</cp:revision>
  <dcterms:created xsi:type="dcterms:W3CDTF">2022-03-22T08:37:12Z</dcterms:created>
  <dcterms:modified xsi:type="dcterms:W3CDTF">2022-03-22T08:51:58Z</dcterms:modified>
</cp:coreProperties>
</file>