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8"/>
  </p:notesMasterIdLst>
  <p:sldIdLst>
    <p:sldId id="278" r:id="rId2"/>
    <p:sldId id="273" r:id="rId3"/>
    <p:sldId id="274" r:id="rId4"/>
    <p:sldId id="1071" r:id="rId5"/>
    <p:sldId id="262" r:id="rId6"/>
    <p:sldId id="26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FF4323-6F10-F9E5-FAF1-9CE30F57CDB6}" name="井上 貴史" initials="井上" userId="d465bde2e052fecf"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3"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78"/>
    <p:restoredTop sz="96327"/>
  </p:normalViewPr>
  <p:slideViewPr>
    <p:cSldViewPr snapToGrid="0" snapToObjects="1">
      <p:cViewPr varScale="1">
        <p:scale>
          <a:sx n="128" d="100"/>
          <a:sy n="128" d="100"/>
        </p:scale>
        <p:origin x="38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774AC9-7116-814B-8199-B8553ECB8ABF}" type="datetimeFigureOut">
              <a:rPr kumimoji="1" lang="ja-JP" altLang="en-US" smtClean="0"/>
              <a:t>2022/9/12</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D925B4-13CE-1049-982F-70DE89126BD9}" type="slidenum">
              <a:rPr kumimoji="1" lang="ja-JP" altLang="en-US" smtClean="0"/>
              <a:t>‹#›</a:t>
            </a:fld>
            <a:endParaRPr kumimoji="1" lang="ja-JP" altLang="en-US"/>
          </a:p>
        </p:txBody>
      </p:sp>
    </p:spTree>
    <p:extLst>
      <p:ext uri="{BB962C8B-B14F-4D97-AF65-F5344CB8AC3E}">
        <p14:creationId xmlns:p14="http://schemas.microsoft.com/office/powerpoint/2010/main" val="47613720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D1CB338-D284-174B-A64E-A91CB844A228}" type="slidenum">
              <a:rPr kumimoji="1" lang="ja-JP" altLang="en-US" smtClean="0"/>
              <a:t>4</a:t>
            </a:fld>
            <a:endParaRPr kumimoji="1" lang="ja-JP" altLang="en-US"/>
          </a:p>
        </p:txBody>
      </p:sp>
    </p:spTree>
    <p:extLst>
      <p:ext uri="{BB962C8B-B14F-4D97-AF65-F5344CB8AC3E}">
        <p14:creationId xmlns:p14="http://schemas.microsoft.com/office/powerpoint/2010/main" val="214885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22AF961-9D2E-8349-A8BC-F2189DC45C8C}" type="datetimeFigureOut">
              <a:rPr kumimoji="1" lang="ja-JP" altLang="en-US" smtClean="0"/>
              <a:t>2022/9/12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51FF56-58B8-274F-A537-D00ED3E3D9AD}" type="slidenum">
              <a:rPr kumimoji="1" lang="ja-JP" altLang="en-US" smtClean="0"/>
              <a:t>‹#›</a:t>
            </a:fld>
            <a:endParaRPr kumimoji="1" lang="ja-JP" altLang="en-US"/>
          </a:p>
        </p:txBody>
      </p:sp>
    </p:spTree>
    <p:extLst>
      <p:ext uri="{BB962C8B-B14F-4D97-AF65-F5344CB8AC3E}">
        <p14:creationId xmlns:p14="http://schemas.microsoft.com/office/powerpoint/2010/main" val="3766654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2AF961-9D2E-8349-A8BC-F2189DC45C8C}" type="datetimeFigureOut">
              <a:rPr kumimoji="1" lang="ja-JP" altLang="en-US" smtClean="0"/>
              <a:t>2022/9/12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51FF56-58B8-274F-A537-D00ED3E3D9AD}" type="slidenum">
              <a:rPr kumimoji="1" lang="ja-JP" altLang="en-US" smtClean="0"/>
              <a:t>‹#›</a:t>
            </a:fld>
            <a:endParaRPr kumimoji="1" lang="ja-JP" altLang="en-US"/>
          </a:p>
        </p:txBody>
      </p:sp>
    </p:spTree>
    <p:extLst>
      <p:ext uri="{BB962C8B-B14F-4D97-AF65-F5344CB8AC3E}">
        <p14:creationId xmlns:p14="http://schemas.microsoft.com/office/powerpoint/2010/main" val="2557583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2AF961-9D2E-8349-A8BC-F2189DC45C8C}" type="datetimeFigureOut">
              <a:rPr kumimoji="1" lang="ja-JP" altLang="en-US" smtClean="0"/>
              <a:t>2022/9/12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51FF56-58B8-274F-A537-D00ED3E3D9AD}" type="slidenum">
              <a:rPr kumimoji="1" lang="ja-JP" altLang="en-US" smtClean="0"/>
              <a:t>‹#›</a:t>
            </a:fld>
            <a:endParaRPr kumimoji="1" lang="ja-JP" altLang="en-US"/>
          </a:p>
        </p:txBody>
      </p:sp>
    </p:spTree>
    <p:extLst>
      <p:ext uri="{BB962C8B-B14F-4D97-AF65-F5344CB8AC3E}">
        <p14:creationId xmlns:p14="http://schemas.microsoft.com/office/powerpoint/2010/main" val="623347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22AF961-9D2E-8349-A8BC-F2189DC45C8C}" type="datetimeFigureOut">
              <a:rPr kumimoji="1" lang="ja-JP" altLang="en-US" smtClean="0"/>
              <a:t>2022/9/12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51FF56-58B8-274F-A537-D00ED3E3D9AD}" type="slidenum">
              <a:rPr kumimoji="1" lang="ja-JP" altLang="en-US" smtClean="0"/>
              <a:t>‹#›</a:t>
            </a:fld>
            <a:endParaRPr kumimoji="1" lang="ja-JP" altLang="en-US"/>
          </a:p>
        </p:txBody>
      </p:sp>
    </p:spTree>
    <p:extLst>
      <p:ext uri="{BB962C8B-B14F-4D97-AF65-F5344CB8AC3E}">
        <p14:creationId xmlns:p14="http://schemas.microsoft.com/office/powerpoint/2010/main" val="1819746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22AF961-9D2E-8349-A8BC-F2189DC45C8C}" type="datetimeFigureOut">
              <a:rPr kumimoji="1" lang="ja-JP" altLang="en-US" smtClean="0"/>
              <a:t>2022/9/12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51FF56-58B8-274F-A537-D00ED3E3D9AD}" type="slidenum">
              <a:rPr kumimoji="1" lang="ja-JP" altLang="en-US" smtClean="0"/>
              <a:t>‹#›</a:t>
            </a:fld>
            <a:endParaRPr kumimoji="1" lang="ja-JP" altLang="en-US"/>
          </a:p>
        </p:txBody>
      </p:sp>
    </p:spTree>
    <p:extLst>
      <p:ext uri="{BB962C8B-B14F-4D97-AF65-F5344CB8AC3E}">
        <p14:creationId xmlns:p14="http://schemas.microsoft.com/office/powerpoint/2010/main" val="408691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22AF961-9D2E-8349-A8BC-F2189DC45C8C}" type="datetimeFigureOut">
              <a:rPr kumimoji="1" lang="ja-JP" altLang="en-US" smtClean="0"/>
              <a:t>2022/9/12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51FF56-58B8-274F-A537-D00ED3E3D9AD}" type="slidenum">
              <a:rPr kumimoji="1" lang="ja-JP" altLang="en-US" smtClean="0"/>
              <a:t>‹#›</a:t>
            </a:fld>
            <a:endParaRPr kumimoji="1" lang="ja-JP" altLang="en-US"/>
          </a:p>
        </p:txBody>
      </p:sp>
    </p:spTree>
    <p:extLst>
      <p:ext uri="{BB962C8B-B14F-4D97-AF65-F5344CB8AC3E}">
        <p14:creationId xmlns:p14="http://schemas.microsoft.com/office/powerpoint/2010/main" val="10096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22AF961-9D2E-8349-A8BC-F2189DC45C8C}" type="datetimeFigureOut">
              <a:rPr kumimoji="1" lang="ja-JP" altLang="en-US" smtClean="0"/>
              <a:t>2022/9/12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751FF56-58B8-274F-A537-D00ED3E3D9AD}" type="slidenum">
              <a:rPr kumimoji="1" lang="ja-JP" altLang="en-US" smtClean="0"/>
              <a:t>‹#›</a:t>
            </a:fld>
            <a:endParaRPr kumimoji="1" lang="ja-JP" altLang="en-US"/>
          </a:p>
        </p:txBody>
      </p:sp>
    </p:spTree>
    <p:extLst>
      <p:ext uri="{BB962C8B-B14F-4D97-AF65-F5344CB8AC3E}">
        <p14:creationId xmlns:p14="http://schemas.microsoft.com/office/powerpoint/2010/main" val="1422532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22AF961-9D2E-8349-A8BC-F2189DC45C8C}" type="datetimeFigureOut">
              <a:rPr kumimoji="1" lang="ja-JP" altLang="en-US" smtClean="0"/>
              <a:t>2022/9/12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751FF56-58B8-274F-A537-D00ED3E3D9AD}" type="slidenum">
              <a:rPr kumimoji="1" lang="ja-JP" altLang="en-US" smtClean="0"/>
              <a:t>‹#›</a:t>
            </a:fld>
            <a:endParaRPr kumimoji="1" lang="ja-JP" altLang="en-US"/>
          </a:p>
        </p:txBody>
      </p:sp>
    </p:spTree>
    <p:extLst>
      <p:ext uri="{BB962C8B-B14F-4D97-AF65-F5344CB8AC3E}">
        <p14:creationId xmlns:p14="http://schemas.microsoft.com/office/powerpoint/2010/main" val="279787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2AF961-9D2E-8349-A8BC-F2189DC45C8C}" type="datetimeFigureOut">
              <a:rPr kumimoji="1" lang="ja-JP" altLang="en-US" smtClean="0"/>
              <a:t>2022/9/12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751FF56-58B8-274F-A537-D00ED3E3D9AD}" type="slidenum">
              <a:rPr kumimoji="1" lang="ja-JP" altLang="en-US" smtClean="0"/>
              <a:t>‹#›</a:t>
            </a:fld>
            <a:endParaRPr kumimoji="1" lang="ja-JP" altLang="en-US"/>
          </a:p>
        </p:txBody>
      </p:sp>
    </p:spTree>
    <p:extLst>
      <p:ext uri="{BB962C8B-B14F-4D97-AF65-F5344CB8AC3E}">
        <p14:creationId xmlns:p14="http://schemas.microsoft.com/office/powerpoint/2010/main" val="1876901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2AF961-9D2E-8349-A8BC-F2189DC45C8C}" type="datetimeFigureOut">
              <a:rPr kumimoji="1" lang="ja-JP" altLang="en-US" smtClean="0"/>
              <a:t>2022/9/12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51FF56-58B8-274F-A537-D00ED3E3D9AD}" type="slidenum">
              <a:rPr kumimoji="1" lang="ja-JP" altLang="en-US" smtClean="0"/>
              <a:t>‹#›</a:t>
            </a:fld>
            <a:endParaRPr kumimoji="1" lang="ja-JP" altLang="en-US"/>
          </a:p>
        </p:txBody>
      </p:sp>
    </p:spTree>
    <p:extLst>
      <p:ext uri="{BB962C8B-B14F-4D97-AF65-F5344CB8AC3E}">
        <p14:creationId xmlns:p14="http://schemas.microsoft.com/office/powerpoint/2010/main" val="3367080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22AF961-9D2E-8349-A8BC-F2189DC45C8C}" type="datetimeFigureOut">
              <a:rPr kumimoji="1" lang="ja-JP" altLang="en-US" smtClean="0"/>
              <a:t>2022/9/12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51FF56-58B8-274F-A537-D00ED3E3D9AD}" type="slidenum">
              <a:rPr kumimoji="1" lang="ja-JP" altLang="en-US" smtClean="0"/>
              <a:t>‹#›</a:t>
            </a:fld>
            <a:endParaRPr kumimoji="1" lang="ja-JP" altLang="en-US"/>
          </a:p>
        </p:txBody>
      </p:sp>
    </p:spTree>
    <p:extLst>
      <p:ext uri="{BB962C8B-B14F-4D97-AF65-F5344CB8AC3E}">
        <p14:creationId xmlns:p14="http://schemas.microsoft.com/office/powerpoint/2010/main" val="3803066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2AF961-9D2E-8349-A8BC-F2189DC45C8C}" type="datetimeFigureOut">
              <a:rPr kumimoji="1" lang="ja-JP" altLang="en-US" smtClean="0"/>
              <a:t>2022/9/12</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51FF56-58B8-274F-A537-D00ED3E3D9AD}" type="slidenum">
              <a:rPr kumimoji="1" lang="ja-JP" altLang="en-US" smtClean="0"/>
              <a:t>‹#›</a:t>
            </a:fld>
            <a:endParaRPr kumimoji="1" lang="ja-JP" altLang="en-US"/>
          </a:p>
        </p:txBody>
      </p:sp>
    </p:spTree>
    <p:extLst>
      <p:ext uri="{BB962C8B-B14F-4D97-AF65-F5344CB8AC3E}">
        <p14:creationId xmlns:p14="http://schemas.microsoft.com/office/powerpoint/2010/main" val="9010112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0F491CDB-0882-524D-BA6A-99C2F358E3B2}"/>
              </a:ext>
            </a:extLst>
          </p:cNvPr>
          <p:cNvSpPr txBox="1"/>
          <p:nvPr/>
        </p:nvSpPr>
        <p:spPr>
          <a:xfrm>
            <a:off x="113586" y="4370374"/>
            <a:ext cx="8651592" cy="938719"/>
          </a:xfrm>
          <a:prstGeom prst="rect">
            <a:avLst/>
          </a:prstGeom>
          <a:noFill/>
        </p:spPr>
        <p:txBody>
          <a:bodyPr wrap="square" rtlCol="0">
            <a:spAutoFit/>
          </a:bodyPr>
          <a:lstStyle/>
          <a:p>
            <a:r>
              <a:rPr lang="en-US" altLang="ja-JP" sz="1100" b="1" dirty="0">
                <a:latin typeface="Arial" panose="020B0604020202020204" pitchFamily="34" charset="0"/>
                <a:cs typeface="Arial" panose="020B0604020202020204" pitchFamily="34" charset="0"/>
              </a:rPr>
              <a:t>Supplemental Mov. S1. Video of 3D tracking of multi-headed marmosets using lidar and video tracking.</a:t>
            </a:r>
          </a:p>
          <a:p>
            <a:r>
              <a:rPr lang="en-US" altLang="ja-JP" sz="1100" dirty="0">
                <a:latin typeface="Arial" panose="020B0604020202020204" pitchFamily="34" charset="0"/>
                <a:cs typeface="Arial" panose="020B0604020202020204" pitchFamily="34" charset="0"/>
              </a:rPr>
              <a:t>(a) Raw video frame. (b) 3D coordinates of marmosets detected using Lidar. White point: centroid of marmosets, white box: virtual space of the cage. (c) Location of marmosets on video frame detected using Yolo, rectangle: detected marmosets. (d) 3D coordinates of marmosets calculated using video tracking, colored point: coordinate of marmoset. (e, f) Individual information added to C and D using face identification, green: I5072M, red: I5894F, yellow: I940M.</a:t>
            </a:r>
            <a:endParaRPr lang="ja-JP" altLang="ja-JP" sz="1100" dirty="0">
              <a:latin typeface="Arial" panose="020B0604020202020204" pitchFamily="34" charset="0"/>
              <a:cs typeface="Arial" panose="020B0604020202020204" pitchFamily="34" charset="0"/>
            </a:endParaRPr>
          </a:p>
        </p:txBody>
      </p:sp>
      <p:pic>
        <p:nvPicPr>
          <p:cNvPr id="15" name="MS1" descr="MS1">
            <a:hlinkClick r:id="" action="ppaction://media"/>
            <a:extLst>
              <a:ext uri="{FF2B5EF4-FFF2-40B4-BE49-F238E27FC236}">
                <a16:creationId xmlns:a16="http://schemas.microsoft.com/office/drawing/2014/main" id="{FF04B8AE-2ABB-F845-A4C0-E33C8EF7B61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52000" y="179302"/>
            <a:ext cx="5574965" cy="4181224"/>
          </a:xfrm>
          <a:prstGeom prst="rect">
            <a:avLst/>
          </a:prstGeom>
        </p:spPr>
      </p:pic>
    </p:spTree>
    <p:extLst>
      <p:ext uri="{BB962C8B-B14F-4D97-AF65-F5344CB8AC3E}">
        <p14:creationId xmlns:p14="http://schemas.microsoft.com/office/powerpoint/2010/main" val="105323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833"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fill="hold" display="0">
                  <p:stCondLst>
                    <p:cond delay="indefinite"/>
                  </p:stCondLst>
                </p:cTn>
                <p:tgtEl>
                  <p:spTgt spid="15"/>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14840B96-9F14-5C43-8868-8B5E0808B709}"/>
              </a:ext>
            </a:extLst>
          </p:cNvPr>
          <p:cNvSpPr txBox="1"/>
          <p:nvPr/>
        </p:nvSpPr>
        <p:spPr>
          <a:xfrm>
            <a:off x="113586" y="4694872"/>
            <a:ext cx="8769158" cy="938719"/>
          </a:xfrm>
          <a:prstGeom prst="rect">
            <a:avLst/>
          </a:prstGeom>
          <a:noFill/>
        </p:spPr>
        <p:txBody>
          <a:bodyPr wrap="square" rtlCol="0">
            <a:spAutoFit/>
          </a:bodyPr>
          <a:lstStyle/>
          <a:p>
            <a:r>
              <a:rPr lang="en-US" altLang="ja-JP" sz="1100" b="1" dirty="0">
                <a:latin typeface="Arial" panose="020B0604020202020204" pitchFamily="34" charset="0"/>
                <a:cs typeface="Arial" panose="020B0604020202020204" pitchFamily="34" charset="0"/>
              </a:rPr>
              <a:t>Supplemental Mov. S2. </a:t>
            </a:r>
            <a:r>
              <a:rPr lang="en" altLang="ja-JP" sz="1100" b="1" dirty="0">
                <a:latin typeface="Arial" panose="020B0604020202020204" pitchFamily="34" charset="0"/>
                <a:cs typeface="Arial" panose="020B0604020202020204" pitchFamily="34" charset="0"/>
              </a:rPr>
              <a:t>Video of a marmoset jumping and tracking when it is moving quickly. </a:t>
            </a:r>
          </a:p>
          <a:p>
            <a:r>
              <a:rPr lang="en-US" altLang="ja-JP" sz="1100" dirty="0">
                <a:latin typeface="Arial" panose="020B0604020202020204" pitchFamily="34" charset="0"/>
                <a:cs typeface="Arial" panose="020B0604020202020204" pitchFamily="34" charset="0"/>
              </a:rPr>
              <a:t>(a) Raw video frame. (b) 3D coordinate of marmosets detected using Lidar. White point: centroid of marmosets, white box: virtual space of the cage. (c) Location of marmosets on video frame detected using Yolo, rectangle: detected marmosets. (d) 3D coordinate of marmosets calculated using video tracking, colored point: coordinate of marmoset. (e, f) Individual information added to C and D using face identification, green: I5072M, red: I5894F, yellow: I940M.</a:t>
            </a:r>
            <a:endParaRPr lang="ja-JP" altLang="ja-JP" sz="1100" dirty="0">
              <a:latin typeface="Arial" panose="020B0604020202020204" pitchFamily="34" charset="0"/>
              <a:cs typeface="Arial" panose="020B0604020202020204" pitchFamily="34" charset="0"/>
            </a:endParaRPr>
          </a:p>
        </p:txBody>
      </p:sp>
      <p:pic>
        <p:nvPicPr>
          <p:cNvPr id="15" name="MS2" descr="MS2">
            <a:hlinkClick r:id="" action="ppaction://media"/>
            <a:extLst>
              <a:ext uri="{FF2B5EF4-FFF2-40B4-BE49-F238E27FC236}">
                <a16:creationId xmlns:a16="http://schemas.microsoft.com/office/drawing/2014/main" id="{C52A0DA7-2264-0F45-B33A-A3280A18735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23400" y="278295"/>
            <a:ext cx="5579167" cy="4184375"/>
          </a:xfrm>
          <a:prstGeom prst="rect">
            <a:avLst/>
          </a:prstGeom>
        </p:spPr>
      </p:pic>
    </p:spTree>
    <p:extLst>
      <p:ext uri="{BB962C8B-B14F-4D97-AF65-F5344CB8AC3E}">
        <p14:creationId xmlns:p14="http://schemas.microsoft.com/office/powerpoint/2010/main" val="157328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1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fill="hold" display="0">
                  <p:stCondLst>
                    <p:cond delay="indefinite"/>
                  </p:stCondLst>
                </p:cTn>
                <p:tgtEl>
                  <p:spTgt spid="15"/>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テキスト ボックス 16">
            <a:extLst>
              <a:ext uri="{FF2B5EF4-FFF2-40B4-BE49-F238E27FC236}">
                <a16:creationId xmlns:a16="http://schemas.microsoft.com/office/drawing/2014/main" id="{5F2380AA-7698-5348-9FCB-DB23E7A513C5}"/>
              </a:ext>
            </a:extLst>
          </p:cNvPr>
          <p:cNvSpPr txBox="1"/>
          <p:nvPr/>
        </p:nvSpPr>
        <p:spPr>
          <a:xfrm>
            <a:off x="113585" y="4674994"/>
            <a:ext cx="8599341" cy="938719"/>
          </a:xfrm>
          <a:prstGeom prst="rect">
            <a:avLst/>
          </a:prstGeom>
          <a:noFill/>
        </p:spPr>
        <p:txBody>
          <a:bodyPr wrap="square" rtlCol="0">
            <a:spAutoFit/>
          </a:bodyPr>
          <a:lstStyle/>
          <a:p>
            <a:r>
              <a:rPr lang="en-US" altLang="ja-JP" sz="1100" b="1" dirty="0">
                <a:latin typeface="Arial" panose="020B0604020202020204" pitchFamily="34" charset="0"/>
                <a:cs typeface="Arial" panose="020B0604020202020204" pitchFamily="34" charset="0"/>
              </a:rPr>
              <a:t>Supplemental Mov. S3.</a:t>
            </a:r>
            <a:r>
              <a:rPr lang="en" altLang="ja-JP" sz="1100" b="1" dirty="0">
                <a:latin typeface="Arial" panose="020B0604020202020204" pitchFamily="34" charset="0"/>
                <a:cs typeface="Arial" panose="020B0604020202020204" pitchFamily="34" charset="0"/>
              </a:rPr>
              <a:t> Video of a marmoset tracking when it hides behind something.</a:t>
            </a:r>
            <a:endParaRPr lang="en-US" altLang="ja-JP" sz="1100" b="1" dirty="0">
              <a:latin typeface="Arial" panose="020B0604020202020204" pitchFamily="34" charset="0"/>
              <a:cs typeface="Arial" panose="020B0604020202020204" pitchFamily="34" charset="0"/>
            </a:endParaRPr>
          </a:p>
          <a:p>
            <a:r>
              <a:rPr lang="en-US" altLang="ja-JP" sz="1100" dirty="0">
                <a:latin typeface="Arial" panose="020B0604020202020204" pitchFamily="34" charset="0"/>
                <a:cs typeface="Arial" panose="020B0604020202020204" pitchFamily="34" charset="0"/>
              </a:rPr>
              <a:t>(a) Raw video frame. (b) 3D coordinates of marmosets detected using Lidar. White point: centroid of marmosets, white box: virtual space of the cage. (c) Location of marmosets on video frame detected using Yolo, rectangle: detected marmosets. (d) 3D coordinate of marmosets calculated using video tracking, colored point: coordinate of marmoset. (e, f) Individual information added to C and D using face identification, green: I5072M, red: I5894F, yellow: I940M.</a:t>
            </a:r>
            <a:endParaRPr lang="ja-JP" altLang="ja-JP" sz="1100" dirty="0">
              <a:latin typeface="Arial" panose="020B0604020202020204" pitchFamily="34" charset="0"/>
              <a:cs typeface="Arial" panose="020B0604020202020204" pitchFamily="34" charset="0"/>
            </a:endParaRPr>
          </a:p>
        </p:txBody>
      </p:sp>
      <p:pic>
        <p:nvPicPr>
          <p:cNvPr id="15" name="MS3" descr="MS3">
            <a:hlinkClick r:id="" action="ppaction://media"/>
            <a:extLst>
              <a:ext uri="{FF2B5EF4-FFF2-40B4-BE49-F238E27FC236}">
                <a16:creationId xmlns:a16="http://schemas.microsoft.com/office/drawing/2014/main" id="{F2446109-8EFB-0E41-A46E-12CC7FA304D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193583" y="0"/>
            <a:ext cx="5844209" cy="4383157"/>
          </a:xfrm>
          <a:prstGeom prst="rect">
            <a:avLst/>
          </a:prstGeom>
        </p:spPr>
      </p:pic>
    </p:spTree>
    <p:extLst>
      <p:ext uri="{BB962C8B-B14F-4D97-AF65-F5344CB8AC3E}">
        <p14:creationId xmlns:p14="http://schemas.microsoft.com/office/powerpoint/2010/main" val="1157188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04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
                                        </p:tgtEl>
                                      </p:cBhvr>
                                    </p:cmd>
                                  </p:childTnLst>
                                </p:cTn>
                              </p:par>
                            </p:childTnLst>
                          </p:cTn>
                        </p:par>
                      </p:childTnLst>
                    </p:cTn>
                  </p:par>
                </p:childTnLst>
              </p:cTn>
              <p:nextCondLst>
                <p:cond evt="onClick" delay="0">
                  <p:tgtEl>
                    <p:spTgt spid="15"/>
                  </p:tgtEl>
                </p:cond>
              </p:nextCondLst>
            </p:seq>
            <p:video>
              <p:cMediaNode vol="80000">
                <p:cTn id="12" fill="hold" display="0">
                  <p:stCondLst>
                    <p:cond delay="indefinite"/>
                  </p:stCondLst>
                </p:cTn>
                <p:tgtEl>
                  <p:spTgt spid="1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0327F22B-D90A-A94C-8AE5-03DA7C6076CB}"/>
              </a:ext>
            </a:extLst>
          </p:cNvPr>
          <p:cNvSpPr txBox="1"/>
          <p:nvPr/>
        </p:nvSpPr>
        <p:spPr>
          <a:xfrm>
            <a:off x="66841" y="4475821"/>
            <a:ext cx="8776713" cy="1107996"/>
          </a:xfrm>
          <a:prstGeom prst="rect">
            <a:avLst/>
          </a:prstGeom>
          <a:noFill/>
        </p:spPr>
        <p:txBody>
          <a:bodyPr wrap="square" rtlCol="0">
            <a:spAutoFit/>
          </a:bodyPr>
          <a:lstStyle/>
          <a:p>
            <a:r>
              <a:rPr lang="en-US" altLang="ja-JP" sz="1100" b="1" dirty="0">
                <a:latin typeface="Arial" panose="020B0604020202020204" pitchFamily="34" charset="0"/>
                <a:cs typeface="Arial" panose="020B0604020202020204" pitchFamily="34" charset="0"/>
              </a:rPr>
              <a:t>Supplemental Mov. S4. 3D tracking of marmosets attached with color markers by our tracking system.</a:t>
            </a:r>
          </a:p>
          <a:p>
            <a:r>
              <a:rPr lang="en-US" altLang="ja-JP" sz="1100" dirty="0">
                <a:latin typeface="Arial" panose="020B0604020202020204" pitchFamily="34" charset="0"/>
                <a:cs typeface="Arial" panose="020B0604020202020204" pitchFamily="34" charset="0"/>
              </a:rPr>
              <a:t>To visually assess the accuracy of our tracking system, marmosets were also equipped with colored markers. The one without the band is the female (I5894F), with the green band is the male (I5072M), and with the red band is the juvenile (I940M). A swaying hammock is hung at the top of cage to conduct the study in a more natural state. Shows the scene where the marmosets come together and then separate again (70 and 115 s). All four videos were from different cameras at the same time. From left to right, these videos were taken by the top left camera, top right camera, bottom left camera, and bottom right camera.</a:t>
            </a:r>
          </a:p>
        </p:txBody>
      </p:sp>
      <p:pic>
        <p:nvPicPr>
          <p:cNvPr id="2" name="MS4_12" descr="MS4_12">
            <a:hlinkClick r:id="" action="ppaction://media"/>
            <a:extLst>
              <a:ext uri="{FF2B5EF4-FFF2-40B4-BE49-F238E27FC236}">
                <a16:creationId xmlns:a16="http://schemas.microsoft.com/office/drawing/2014/main" id="{3749196D-6126-3847-B3B6-7F340AF95A7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10234" y="177860"/>
            <a:ext cx="7523531" cy="4231986"/>
          </a:xfrm>
          <a:prstGeom prst="rect">
            <a:avLst/>
          </a:prstGeom>
        </p:spPr>
      </p:pic>
    </p:spTree>
    <p:extLst>
      <p:ext uri="{BB962C8B-B14F-4D97-AF65-F5344CB8AC3E}">
        <p14:creationId xmlns:p14="http://schemas.microsoft.com/office/powerpoint/2010/main" val="3414885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9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creencast_2.webm30s" descr="Screencast_2.webm30s">
            <a:hlinkClick r:id="" action="ppaction://media"/>
            <a:extLst>
              <a:ext uri="{FF2B5EF4-FFF2-40B4-BE49-F238E27FC236}">
                <a16:creationId xmlns:a16="http://schemas.microsoft.com/office/drawing/2014/main" id="{37813AC3-C8A1-1FDF-C16A-36BA5608ABC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16824" t="9729" r="1183" b="3964"/>
          <a:stretch/>
        </p:blipFill>
        <p:spPr>
          <a:xfrm>
            <a:off x="1389543" y="213521"/>
            <a:ext cx="6481992" cy="3837916"/>
          </a:xfrm>
          <a:prstGeom prst="rect">
            <a:avLst/>
          </a:prstGeom>
        </p:spPr>
      </p:pic>
      <p:sp>
        <p:nvSpPr>
          <p:cNvPr id="6" name="テキスト ボックス 5">
            <a:extLst>
              <a:ext uri="{FF2B5EF4-FFF2-40B4-BE49-F238E27FC236}">
                <a16:creationId xmlns:a16="http://schemas.microsoft.com/office/drawing/2014/main" id="{85807DC0-12D0-B586-403E-E60F2DC99CAA}"/>
              </a:ext>
            </a:extLst>
          </p:cNvPr>
          <p:cNvSpPr txBox="1"/>
          <p:nvPr/>
        </p:nvSpPr>
        <p:spPr>
          <a:xfrm>
            <a:off x="66841" y="4383630"/>
            <a:ext cx="8528520" cy="769441"/>
          </a:xfrm>
          <a:prstGeom prst="rect">
            <a:avLst/>
          </a:prstGeom>
          <a:noFill/>
        </p:spPr>
        <p:txBody>
          <a:bodyPr wrap="square" rtlCol="0">
            <a:spAutoFit/>
          </a:bodyPr>
          <a:lstStyle/>
          <a:p>
            <a:r>
              <a:rPr lang="en-US" altLang="ja-JP" sz="1100" b="1" dirty="0">
                <a:latin typeface="Arial" panose="020B0604020202020204" pitchFamily="34" charset="0"/>
                <a:cs typeface="Arial" panose="020B0604020202020204" pitchFamily="34" charset="0"/>
              </a:rPr>
              <a:t>Supplemental Mov. S5. Tracking with some moving enrichments.</a:t>
            </a:r>
          </a:p>
          <a:p>
            <a:r>
              <a:rPr lang="en-US" altLang="ja-JP" sz="1100" dirty="0">
                <a:latin typeface="Arial" panose="020B0604020202020204" pitchFamily="34" charset="0"/>
                <a:cs typeface="Arial" panose="020B0604020202020204" pitchFamily="34" charset="0"/>
              </a:rPr>
              <a:t>Marmoset tracking when a hammock was placed at the top, three colored balls on the upper floor, and one colored ball on the bottom in the cage. The ball and hammock were not misidentified as marmosets. From 7 s into the video, the marmoset near the ball moved, but was not affected by the ball and tracked the marmoset.</a:t>
            </a:r>
          </a:p>
        </p:txBody>
      </p:sp>
    </p:spTree>
    <p:extLst>
      <p:ext uri="{BB962C8B-B14F-4D97-AF65-F5344CB8AC3E}">
        <p14:creationId xmlns:p14="http://schemas.microsoft.com/office/powerpoint/2010/main" val="96475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47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creencast_1.webm30s" descr="Screencast_1.webm30s">
            <a:hlinkClick r:id="" action="ppaction://media"/>
            <a:extLst>
              <a:ext uri="{FF2B5EF4-FFF2-40B4-BE49-F238E27FC236}">
                <a16:creationId xmlns:a16="http://schemas.microsoft.com/office/drawing/2014/main" id="{3B48AC74-897A-3F07-01C2-C4E75D823EC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16419" t="9008" b="2163"/>
          <a:stretch/>
        </p:blipFill>
        <p:spPr>
          <a:xfrm>
            <a:off x="1036948" y="73843"/>
            <a:ext cx="7363418" cy="4401978"/>
          </a:xfrm>
          <a:prstGeom prst="rect">
            <a:avLst/>
          </a:prstGeom>
        </p:spPr>
      </p:pic>
      <p:sp>
        <p:nvSpPr>
          <p:cNvPr id="2" name="テキスト ボックス 1">
            <a:extLst>
              <a:ext uri="{FF2B5EF4-FFF2-40B4-BE49-F238E27FC236}">
                <a16:creationId xmlns:a16="http://schemas.microsoft.com/office/drawing/2014/main" id="{CB4BBE5B-7390-7C3F-9594-2FA978626686}"/>
              </a:ext>
            </a:extLst>
          </p:cNvPr>
          <p:cNvSpPr txBox="1"/>
          <p:nvPr/>
        </p:nvSpPr>
        <p:spPr>
          <a:xfrm>
            <a:off x="66841" y="4881174"/>
            <a:ext cx="8333525" cy="600164"/>
          </a:xfrm>
          <a:prstGeom prst="rect">
            <a:avLst/>
          </a:prstGeom>
          <a:noFill/>
        </p:spPr>
        <p:txBody>
          <a:bodyPr wrap="square" rtlCol="0">
            <a:spAutoFit/>
          </a:bodyPr>
          <a:lstStyle/>
          <a:p>
            <a:r>
              <a:rPr lang="en-US" altLang="ja-JP" sz="1100" b="1" dirty="0">
                <a:latin typeface="Arial" panose="020B0604020202020204" pitchFamily="34" charset="0"/>
                <a:cs typeface="Arial" panose="020B0604020202020204" pitchFamily="34" charset="0"/>
              </a:rPr>
              <a:t>Supplemental Mov. S6. Tracking when an animal exits off-screen.</a:t>
            </a:r>
          </a:p>
          <a:p>
            <a:r>
              <a:rPr lang="en-US" altLang="ja-JP" sz="1100" dirty="0">
                <a:latin typeface="Arial" panose="020B0604020202020204" pitchFamily="34" charset="0"/>
                <a:cs typeface="Arial" panose="020B0604020202020204" pitchFamily="34" charset="0"/>
              </a:rPr>
              <a:t>One marmoset exits the screen at the third second of the video. After exiting, it accurately tracked other marmosets and did not misidentify anything such as a ball or hammock.</a:t>
            </a:r>
          </a:p>
        </p:txBody>
      </p:sp>
    </p:spTree>
    <p:extLst>
      <p:ext uri="{BB962C8B-B14F-4D97-AF65-F5344CB8AC3E}">
        <p14:creationId xmlns:p14="http://schemas.microsoft.com/office/powerpoint/2010/main" val="178575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3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3044</TotalTime>
  <Words>618</Words>
  <Application>Microsoft Macintosh PowerPoint</Application>
  <PresentationFormat>画面に合わせる (4:3)</PresentationFormat>
  <Paragraphs>13</Paragraphs>
  <Slides>6</Slides>
  <Notes>1</Notes>
  <HiddenSlides>0</HiddenSlides>
  <MMClips>6</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vt:i4>
      </vt:variant>
    </vt:vector>
  </HeadingPairs>
  <TitlesOfParts>
    <vt:vector size="11" baseType="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圦本 晃海</dc:creator>
  <cp:lastModifiedBy>圦本 晃海</cp:lastModifiedBy>
  <cp:revision>26</cp:revision>
  <dcterms:created xsi:type="dcterms:W3CDTF">2022-02-22T00:47:47Z</dcterms:created>
  <dcterms:modified xsi:type="dcterms:W3CDTF">2022-09-12T01:50:54Z</dcterms:modified>
</cp:coreProperties>
</file>