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7993063" cy="4679950"/>
  <p:notesSz cx="6858000" cy="9144000"/>
  <p:defaultTextStyle>
    <a:defPPr>
      <a:defRPr lang="en-US"/>
    </a:defPPr>
    <a:lvl1pPr marL="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05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411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617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4822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028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2340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34397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96453" algn="l" defTabSz="72411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47" autoAdjust="0"/>
    <p:restoredTop sz="94660"/>
  </p:normalViewPr>
  <p:slideViewPr>
    <p:cSldViewPr>
      <p:cViewPr varScale="1">
        <p:scale>
          <a:sx n="156" d="100"/>
          <a:sy n="156" d="100"/>
        </p:scale>
        <p:origin x="-996" y="-84"/>
      </p:cViewPr>
      <p:guideLst>
        <p:guide orient="horz" pos="1474"/>
        <p:guide pos="25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Work\Breast%20Cancer%20CEA\BreastCancerTailoredScreening_603505_baselin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3558374647614175E-2"/>
          <c:y val="3.1154032854444458E-2"/>
          <c:w val="0.67716693399436179"/>
          <c:h val="0.8771282487285057"/>
        </c:manualLayout>
      </c:layout>
      <c:scatterChart>
        <c:scatterStyle val="lineMarker"/>
        <c:ser>
          <c:idx val="0"/>
          <c:order val="0"/>
          <c:tx>
            <c:strRef>
              <c:f>PSA!$I$48</c:f>
              <c:strCache>
                <c:ptCount val="1"/>
                <c:pt idx="0">
                  <c:v>Tailored Screening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diamond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PSA!$H$49:$H$54</c:f>
              <c:numCache>
                <c:formatCode>General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20000</c:v>
                </c:pt>
                <c:pt idx="3">
                  <c:v>30000</c:v>
                </c:pt>
                <c:pt idx="4">
                  <c:v>40000</c:v>
                </c:pt>
                <c:pt idx="5">
                  <c:v>50000</c:v>
                </c:pt>
              </c:numCache>
            </c:numRef>
          </c:xVal>
          <c:yVal>
            <c:numRef>
              <c:f>PSA!$I$49:$I$54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yVal>
        </c:ser>
        <c:ser>
          <c:idx val="1"/>
          <c:order val="1"/>
          <c:tx>
            <c:strRef>
              <c:f>PSA!$J$48</c:f>
              <c:strCache>
                <c:ptCount val="1"/>
                <c:pt idx="0">
                  <c:v>Mammogram Only Screening</c:v>
                </c:pt>
              </c:strCache>
            </c:strRef>
          </c:tx>
          <c:spPr>
            <a:ln w="190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squar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</c:marker>
          <c:xVal>
            <c:numRef>
              <c:f>PSA!$H$49:$H$54</c:f>
              <c:numCache>
                <c:formatCode>General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20000</c:v>
                </c:pt>
                <c:pt idx="3">
                  <c:v>30000</c:v>
                </c:pt>
                <c:pt idx="4">
                  <c:v>40000</c:v>
                </c:pt>
                <c:pt idx="5">
                  <c:v>50000</c:v>
                </c:pt>
              </c:numCache>
            </c:numRef>
          </c:xVal>
          <c:yVal>
            <c:numRef>
              <c:f>PSA!$J$49:$J$54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yVal>
        </c:ser>
        <c:axId val="151741568"/>
        <c:axId val="152173952"/>
      </c:scatterChart>
      <c:valAx>
        <c:axId val="151741568"/>
        <c:scaling>
          <c:orientation val="minMax"/>
          <c:max val="500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Willingness-to-Pay</a:t>
                </a:r>
                <a:r>
                  <a:rPr lang="en-US" baseline="0"/>
                  <a:t> (SGD)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52173952"/>
        <c:crosses val="autoZero"/>
        <c:crossBetween val="midCat"/>
        <c:majorUnit val="10000"/>
      </c:valAx>
      <c:valAx>
        <c:axId val="152173952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Cost Effective</a:t>
                </a:r>
              </a:p>
            </c:rich>
          </c:tx>
          <c:layout/>
        </c:title>
        <c:numFmt formatCode="General" sourceLinked="1"/>
        <c:tickLblPos val="nextTo"/>
        <c:crossAx val="151741568"/>
        <c:crosses val="autoZero"/>
        <c:crossBetween val="midCat"/>
        <c:majorUnit val="0.2"/>
      </c:valAx>
    </c:plotArea>
    <c:legend>
      <c:legendPos val="r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BF36B-67FD-4F9D-89E4-1AE15516F6FC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01650" y="685800"/>
            <a:ext cx="5854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A34CD-EF9F-4D13-BD84-CF81582086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205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2411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08617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4822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1028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2340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34397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896453" algn="l" defTabSz="72411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01650" y="685800"/>
            <a:ext cx="5854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smtClean="0"/>
              <a:t>(Pasted from Excel: 603505_baseline.xls, PSA sheet)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34CD-EF9F-4D13-BD84-CF81582086E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480" y="1453818"/>
            <a:ext cx="6794104" cy="10031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8960" y="2651972"/>
            <a:ext cx="5595144" cy="1195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2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4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6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48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1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72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34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9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397" y="3007302"/>
            <a:ext cx="6794104" cy="92949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397" y="1983563"/>
            <a:ext cx="6794104" cy="1023739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2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41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61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482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102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723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343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964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653" y="1091989"/>
            <a:ext cx="3530269" cy="3088551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3141" y="1091989"/>
            <a:ext cx="3530269" cy="3088551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653" y="1047573"/>
            <a:ext cx="3531658" cy="43657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057" indent="0">
              <a:buNone/>
              <a:defRPr sz="1600" b="1"/>
            </a:lvl2pPr>
            <a:lvl3pPr marL="724113" indent="0">
              <a:buNone/>
              <a:defRPr sz="1400" b="1"/>
            </a:lvl3pPr>
            <a:lvl4pPr marL="1086170" indent="0">
              <a:buNone/>
              <a:defRPr sz="1300" b="1"/>
            </a:lvl4pPr>
            <a:lvl5pPr marL="1448227" indent="0">
              <a:buNone/>
              <a:defRPr sz="1300" b="1"/>
            </a:lvl5pPr>
            <a:lvl6pPr marL="1810283" indent="0">
              <a:buNone/>
              <a:defRPr sz="1300" b="1"/>
            </a:lvl6pPr>
            <a:lvl7pPr marL="2172340" indent="0">
              <a:buNone/>
              <a:defRPr sz="1300" b="1"/>
            </a:lvl7pPr>
            <a:lvl8pPr marL="2534397" indent="0">
              <a:buNone/>
              <a:defRPr sz="1300" b="1"/>
            </a:lvl8pPr>
            <a:lvl9pPr marL="289645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653" y="1484151"/>
            <a:ext cx="3531658" cy="26963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60365" y="1047573"/>
            <a:ext cx="3533045" cy="43657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057" indent="0">
              <a:buNone/>
              <a:defRPr sz="1600" b="1"/>
            </a:lvl2pPr>
            <a:lvl3pPr marL="724113" indent="0">
              <a:buNone/>
              <a:defRPr sz="1400" b="1"/>
            </a:lvl3pPr>
            <a:lvl4pPr marL="1086170" indent="0">
              <a:buNone/>
              <a:defRPr sz="1300" b="1"/>
            </a:lvl4pPr>
            <a:lvl5pPr marL="1448227" indent="0">
              <a:buNone/>
              <a:defRPr sz="1300" b="1"/>
            </a:lvl5pPr>
            <a:lvl6pPr marL="1810283" indent="0">
              <a:buNone/>
              <a:defRPr sz="1300" b="1"/>
            </a:lvl6pPr>
            <a:lvl7pPr marL="2172340" indent="0">
              <a:buNone/>
              <a:defRPr sz="1300" b="1"/>
            </a:lvl7pPr>
            <a:lvl8pPr marL="2534397" indent="0">
              <a:buNone/>
              <a:defRPr sz="1300" b="1"/>
            </a:lvl8pPr>
            <a:lvl9pPr marL="289645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0365" y="1484151"/>
            <a:ext cx="3533045" cy="26963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53" y="186331"/>
            <a:ext cx="2629663" cy="792992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066" y="186332"/>
            <a:ext cx="4468344" cy="399420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53" y="979323"/>
            <a:ext cx="2629663" cy="3201216"/>
          </a:xfrm>
        </p:spPr>
        <p:txBody>
          <a:bodyPr/>
          <a:lstStyle>
            <a:lvl1pPr marL="0" indent="0">
              <a:buNone/>
              <a:defRPr sz="1100"/>
            </a:lvl1pPr>
            <a:lvl2pPr marL="362057" indent="0">
              <a:buNone/>
              <a:defRPr sz="1000"/>
            </a:lvl2pPr>
            <a:lvl3pPr marL="724113" indent="0">
              <a:buNone/>
              <a:defRPr sz="800"/>
            </a:lvl3pPr>
            <a:lvl4pPr marL="1086170" indent="0">
              <a:buNone/>
              <a:defRPr sz="700"/>
            </a:lvl4pPr>
            <a:lvl5pPr marL="1448227" indent="0">
              <a:buNone/>
              <a:defRPr sz="700"/>
            </a:lvl5pPr>
            <a:lvl6pPr marL="1810283" indent="0">
              <a:buNone/>
              <a:defRPr sz="700"/>
            </a:lvl6pPr>
            <a:lvl7pPr marL="2172340" indent="0">
              <a:buNone/>
              <a:defRPr sz="700"/>
            </a:lvl7pPr>
            <a:lvl8pPr marL="2534397" indent="0">
              <a:buNone/>
              <a:defRPr sz="700"/>
            </a:lvl8pPr>
            <a:lvl9pPr marL="289645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696" y="3275965"/>
            <a:ext cx="4795838" cy="386746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6696" y="418162"/>
            <a:ext cx="4795838" cy="2807970"/>
          </a:xfrm>
        </p:spPr>
        <p:txBody>
          <a:bodyPr/>
          <a:lstStyle>
            <a:lvl1pPr marL="0" indent="0">
              <a:buNone/>
              <a:defRPr sz="2500"/>
            </a:lvl1pPr>
            <a:lvl2pPr marL="362057" indent="0">
              <a:buNone/>
              <a:defRPr sz="2200"/>
            </a:lvl2pPr>
            <a:lvl3pPr marL="724113" indent="0">
              <a:buNone/>
              <a:defRPr sz="1900"/>
            </a:lvl3pPr>
            <a:lvl4pPr marL="1086170" indent="0">
              <a:buNone/>
              <a:defRPr sz="1600"/>
            </a:lvl4pPr>
            <a:lvl5pPr marL="1448227" indent="0">
              <a:buNone/>
              <a:defRPr sz="1600"/>
            </a:lvl5pPr>
            <a:lvl6pPr marL="1810283" indent="0">
              <a:buNone/>
              <a:defRPr sz="1600"/>
            </a:lvl6pPr>
            <a:lvl7pPr marL="2172340" indent="0">
              <a:buNone/>
              <a:defRPr sz="1600"/>
            </a:lvl7pPr>
            <a:lvl8pPr marL="2534397" indent="0">
              <a:buNone/>
              <a:defRPr sz="1600"/>
            </a:lvl8pPr>
            <a:lvl9pPr marL="2896453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6696" y="3662711"/>
            <a:ext cx="4795838" cy="549244"/>
          </a:xfrm>
        </p:spPr>
        <p:txBody>
          <a:bodyPr/>
          <a:lstStyle>
            <a:lvl1pPr marL="0" indent="0">
              <a:buNone/>
              <a:defRPr sz="1100"/>
            </a:lvl1pPr>
            <a:lvl2pPr marL="362057" indent="0">
              <a:buNone/>
              <a:defRPr sz="1000"/>
            </a:lvl2pPr>
            <a:lvl3pPr marL="724113" indent="0">
              <a:buNone/>
              <a:defRPr sz="800"/>
            </a:lvl3pPr>
            <a:lvl4pPr marL="1086170" indent="0">
              <a:buNone/>
              <a:defRPr sz="700"/>
            </a:lvl4pPr>
            <a:lvl5pPr marL="1448227" indent="0">
              <a:buNone/>
              <a:defRPr sz="700"/>
            </a:lvl5pPr>
            <a:lvl6pPr marL="1810283" indent="0">
              <a:buNone/>
              <a:defRPr sz="700"/>
            </a:lvl6pPr>
            <a:lvl7pPr marL="2172340" indent="0">
              <a:buNone/>
              <a:defRPr sz="700"/>
            </a:lvl7pPr>
            <a:lvl8pPr marL="2534397" indent="0">
              <a:buNone/>
              <a:defRPr sz="700"/>
            </a:lvl8pPr>
            <a:lvl9pPr marL="289645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94971" y="187415"/>
            <a:ext cx="1798439" cy="39931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9653" y="187415"/>
            <a:ext cx="5262100" cy="39931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9653" y="187415"/>
            <a:ext cx="7193757" cy="779992"/>
          </a:xfrm>
          <a:prstGeom prst="rect">
            <a:avLst/>
          </a:prstGeom>
        </p:spPr>
        <p:txBody>
          <a:bodyPr vert="horz" lIns="72411" tIns="36206" rIns="72411" bIns="3620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653" y="1091989"/>
            <a:ext cx="7193757" cy="3088551"/>
          </a:xfrm>
          <a:prstGeom prst="rect">
            <a:avLst/>
          </a:prstGeom>
        </p:spPr>
        <p:txBody>
          <a:bodyPr vert="horz" lIns="72411" tIns="36206" rIns="72411" bIns="362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9653" y="4337621"/>
            <a:ext cx="1865048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5BBCF-ACC7-42CF-872E-74654A2D4A77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963" y="4337621"/>
            <a:ext cx="2531137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8362" y="4337621"/>
            <a:ext cx="1865048" cy="249164"/>
          </a:xfrm>
          <a:prstGeom prst="rect">
            <a:avLst/>
          </a:prstGeom>
        </p:spPr>
        <p:txBody>
          <a:bodyPr vert="horz" lIns="72411" tIns="36206" rIns="72411" bIns="3620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600C5-3515-41B9-B3BB-DF8F3DDC60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4113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1543" indent="-271543" algn="l" defTabSz="72411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8342" indent="-226285" algn="l" defTabSz="72411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0514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67198" indent="-181028" algn="l" defTabSz="72411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55" indent="-181028" algn="l" defTabSz="724113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131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3368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15425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77482" indent="-181028" algn="l" defTabSz="72411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05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411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617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822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028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2340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34397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96453" algn="l" defTabSz="72411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4"/>
          <p:cNvGraphicFramePr>
            <a:graphicFrameLocks noGrp="1"/>
          </p:cNvGraphicFramePr>
          <p:nvPr>
            <p:ph idx="1"/>
          </p:nvPr>
        </p:nvGraphicFramePr>
        <p:xfrm>
          <a:off x="-146873" y="153987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18</Words>
  <Application>Microsoft Office PowerPoint</Application>
  <PresentationFormat>Custom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JW</dc:creator>
  <cp:lastModifiedBy>JW</cp:lastModifiedBy>
  <cp:revision>234</cp:revision>
  <dcterms:created xsi:type="dcterms:W3CDTF">2020-07-13T09:49:36Z</dcterms:created>
  <dcterms:modified xsi:type="dcterms:W3CDTF">2020-11-18T05:16:46Z</dcterms:modified>
</cp:coreProperties>
</file>