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5" r:id="rId3"/>
    <p:sldId id="281" r:id="rId4"/>
    <p:sldId id="334" r:id="rId5"/>
    <p:sldId id="275" r:id="rId6"/>
    <p:sldId id="316" r:id="rId7"/>
    <p:sldId id="277" r:id="rId8"/>
    <p:sldId id="317" r:id="rId9"/>
    <p:sldId id="270" r:id="rId10"/>
    <p:sldId id="309" r:id="rId11"/>
    <p:sldId id="278" r:id="rId12"/>
    <p:sldId id="279" r:id="rId13"/>
    <p:sldId id="272" r:id="rId14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1">
          <p15:clr>
            <a:srgbClr val="A4A3A4"/>
          </p15:clr>
        </p15:guide>
        <p15:guide id="2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FB9"/>
    <a:srgbClr val="A9A4AB"/>
    <a:srgbClr val="CDBED3"/>
    <a:srgbClr val="6FA0A4"/>
    <a:srgbClr val="798C70"/>
    <a:srgbClr val="9AA5B7"/>
    <a:srgbClr val="A9C7C9"/>
    <a:srgbClr val="C61E1E"/>
    <a:srgbClr val="D9D9D9"/>
    <a:srgbClr val="99A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67" autoAdjust="0"/>
    <p:restoredTop sz="94660"/>
  </p:normalViewPr>
  <p:slideViewPr>
    <p:cSldViewPr snapToGrid="0">
      <p:cViewPr varScale="1">
        <p:scale>
          <a:sx n="67" d="100"/>
          <a:sy n="67" d="100"/>
        </p:scale>
        <p:origin x="3150" y="588"/>
      </p:cViewPr>
      <p:guideLst>
        <p:guide orient="horz" pos="3051"/>
        <p:guide pos="48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yuanjie_data\work\Code_from_papers\19_&#35768;&#23447;&#20161;&#25991;&#31456;\&#27880;&#37322;&#37325;&#20570;\WT_all%20-%20select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yuanjie_data\work\Code_from_papers\19_&#35768;&#23447;&#20161;&#25991;&#31456;\&#27880;&#37322;&#37325;&#20570;\WT_all%20-%20select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yuanjie_data\work\Code_from_papers\19_&#35768;&#23447;&#20161;&#25991;&#31456;\&#27880;&#37322;&#37325;&#20570;\WT_all%20-%20select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cuments\WeChat%20Files\yuanshuaishuaijie\FileStorage\File\2022-01\mu_nomu_xcell_wilcox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85580603289911295"/>
          <c:y val="3.6369218010265901E-2"/>
          <c:w val="0.113842510199965"/>
          <c:h val="0.880054319002143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61E1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4E-4709-9491-5A0A7E094BD0}"/>
              </c:ext>
            </c:extLst>
          </c:dPt>
          <c:dPt>
            <c:idx val="13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4E-4709-9491-5A0A7E094BD0}"/>
              </c:ext>
            </c:extLst>
          </c:dPt>
          <c:dPt>
            <c:idx val="14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4E-4709-9491-5A0A7E094BD0}"/>
              </c:ext>
            </c:extLst>
          </c:dPt>
          <c:dPt>
            <c:idx val="15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4E-4709-9491-5A0A7E094BD0}"/>
              </c:ext>
            </c:extLst>
          </c:dPt>
          <c:dPt>
            <c:idx val="16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84E-4709-9491-5A0A7E094BD0}"/>
              </c:ext>
            </c:extLst>
          </c:dPt>
          <c:dPt>
            <c:idx val="17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84E-4709-9491-5A0A7E094BD0}"/>
              </c:ext>
            </c:extLst>
          </c:dPt>
          <c:dPt>
            <c:idx val="18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84E-4709-9491-5A0A7E094BD0}"/>
              </c:ext>
            </c:extLst>
          </c:dPt>
          <c:dPt>
            <c:idx val="19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84E-4709-9491-5A0A7E094BD0}"/>
              </c:ext>
            </c:extLst>
          </c:dPt>
          <c:dPt>
            <c:idx val="20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84E-4709-9491-5A0A7E094BD0}"/>
              </c:ext>
            </c:extLst>
          </c:dPt>
          <c:dPt>
            <c:idx val="21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84E-4709-9491-5A0A7E094BD0}"/>
              </c:ext>
            </c:extLst>
          </c:dPt>
          <c:cat>
            <c:strRef>
              <c:f>'WT_all - select'!$K$47:$K$68</c:f>
              <c:strCache>
                <c:ptCount val="22"/>
                <c:pt idx="0">
                  <c:v>TP53 Regulates Transcription of Caspase Activators and Caspases</c:v>
                </c:pt>
                <c:pt idx="1">
                  <c:v>Cytochrome c-mediated apoptotic response</c:v>
                </c:pt>
                <c:pt idx="2">
                  <c:v>Activation of caspases through apoptosome-mediated cleavage</c:v>
                </c:pt>
                <c:pt idx="3">
                  <c:v>GLI proteins bind promoters of Hh responsive genes to promote transcription</c:v>
                </c:pt>
                <c:pt idx="4">
                  <c:v>Apoptotic factor-mediated response</c:v>
                </c:pt>
                <c:pt idx="5">
                  <c:v>Ligand-receptor interactions</c:v>
                </c:pt>
                <c:pt idx="6">
                  <c:v>VEGFR2 mediated vascular permeability</c:v>
                </c:pt>
                <c:pt idx="7">
                  <c:v>Mitotic Telophase/Cytokinesis</c:v>
                </c:pt>
                <c:pt idx="8">
                  <c:v>Trafficking and processing of endosomal TLR</c:v>
                </c:pt>
                <c:pt idx="9">
                  <c:v>CD28 co-stimulation</c:v>
                </c:pt>
                <c:pt idx="10">
                  <c:v>Regulation of TP53 Activity through Association with Co-factors</c:v>
                </c:pt>
                <c:pt idx="11">
                  <c:v>Signaling by PDGF</c:v>
                </c:pt>
                <c:pt idx="12">
                  <c:v>CYP2E1 reactions</c:v>
                </c:pt>
                <c:pt idx="13">
                  <c:v>Complement cascade</c:v>
                </c:pt>
                <c:pt idx="14">
                  <c:v>Transport to the Golgi and subsequent modification</c:v>
                </c:pt>
                <c:pt idx="15">
                  <c:v>Initial triggering of complement</c:v>
                </c:pt>
                <c:pt idx="16">
                  <c:v>COPII (Coat Protein 2) Mediated Vesicle Transport</c:v>
                </c:pt>
                <c:pt idx="17">
                  <c:v>ER to Golgi Anterograde Transport</c:v>
                </c:pt>
                <c:pt idx="18">
                  <c:v>HSF1 activation</c:v>
                </c:pt>
                <c:pt idx="19">
                  <c:v>COPI-mediated anterograde transport</c:v>
                </c:pt>
                <c:pt idx="20">
                  <c:v>Class C/3 (Metabotropic glutamate/pheromone receptors)</c:v>
                </c:pt>
                <c:pt idx="21">
                  <c:v>Anchoring of the basal body to the plasma membrane</c:v>
                </c:pt>
              </c:strCache>
            </c:strRef>
          </c:cat>
          <c:val>
            <c:numRef>
              <c:f>'WT_all - select'!$M$47:$M$68</c:f>
              <c:numCache>
                <c:formatCode>General</c:formatCode>
                <c:ptCount val="22"/>
                <c:pt idx="0">
                  <c:v>2.7582954191728102</c:v>
                </c:pt>
                <c:pt idx="1">
                  <c:v>2.37686167567708</c:v>
                </c:pt>
                <c:pt idx="2">
                  <c:v>2.37686167567708</c:v>
                </c:pt>
                <c:pt idx="3">
                  <c:v>2.06672611553424</c:v>
                </c:pt>
                <c:pt idx="4">
                  <c:v>2.06672611553424</c:v>
                </c:pt>
                <c:pt idx="5">
                  <c:v>1.9478134287208699</c:v>
                </c:pt>
                <c:pt idx="6">
                  <c:v>1.7352970914063299</c:v>
                </c:pt>
                <c:pt idx="7">
                  <c:v>1.5328466989649601</c:v>
                </c:pt>
                <c:pt idx="8">
                  <c:v>1.5328466989649601</c:v>
                </c:pt>
                <c:pt idx="9">
                  <c:v>1.5043570069486201</c:v>
                </c:pt>
                <c:pt idx="10">
                  <c:v>1.4718615121577401</c:v>
                </c:pt>
                <c:pt idx="11">
                  <c:v>1.3557219617482199</c:v>
                </c:pt>
                <c:pt idx="12">
                  <c:v>2.4403602549353201</c:v>
                </c:pt>
                <c:pt idx="13">
                  <c:v>2.3437291690865298</c:v>
                </c:pt>
                <c:pt idx="14">
                  <c:v>1.9321141648915301</c:v>
                </c:pt>
                <c:pt idx="15">
                  <c:v>1.8992242679720801</c:v>
                </c:pt>
                <c:pt idx="16">
                  <c:v>1.71475601356861</c:v>
                </c:pt>
                <c:pt idx="17">
                  <c:v>1.61518185451729</c:v>
                </c:pt>
                <c:pt idx="18">
                  <c:v>1.6148108314660099</c:v>
                </c:pt>
                <c:pt idx="19">
                  <c:v>1.5595420946482901</c:v>
                </c:pt>
                <c:pt idx="20">
                  <c:v>1.3570270890042699</c:v>
                </c:pt>
                <c:pt idx="21">
                  <c:v>1.32137066697622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84E-4709-9491-5A0A7E094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832336"/>
        <c:axId val="578835664"/>
      </c:barChart>
      <c:catAx>
        <c:axId val="578832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8835664"/>
        <c:crosses val="autoZero"/>
        <c:auto val="1"/>
        <c:lblAlgn val="ctr"/>
        <c:lblOffset val="100"/>
        <c:noMultiLvlLbl val="0"/>
      </c:catAx>
      <c:valAx>
        <c:axId val="578835664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578832336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8431177724675805"/>
          <c:y val="5.0925925925925902E-2"/>
          <c:w val="0.13233581331806499"/>
          <c:h val="0.8917029448603489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61E1E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60-4673-B0B5-E24C98DAF43B}"/>
              </c:ext>
            </c:extLst>
          </c:dPt>
          <c:dPt>
            <c:idx val="9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60-4673-B0B5-E24C98DAF43B}"/>
              </c:ext>
            </c:extLst>
          </c:dPt>
          <c:dPt>
            <c:idx val="10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60-4673-B0B5-E24C98DAF43B}"/>
              </c:ext>
            </c:extLst>
          </c:dPt>
          <c:dPt>
            <c:idx val="11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B60-4673-B0B5-E24C98DAF43B}"/>
              </c:ext>
            </c:extLst>
          </c:dPt>
          <c:cat>
            <c:strRef>
              <c:f>'WT_all - select'!$Q$27:$Q$38</c:f>
              <c:strCache>
                <c:ptCount val="12"/>
                <c:pt idx="0">
                  <c:v>Selenocompound metabolism</c:v>
                </c:pt>
                <c:pt idx="1">
                  <c:v>Insulin signaling pathway</c:v>
                </c:pt>
                <c:pt idx="2">
                  <c:v>Apoptosis</c:v>
                </c:pt>
                <c:pt idx="3">
                  <c:v>Cell adhesion molecules</c:v>
                </c:pt>
                <c:pt idx="4">
                  <c:v>Fc epsilon RI signaling pathway</c:v>
                </c:pt>
                <c:pt idx="5">
                  <c:v>Regulation of actin cytoskeleton</c:v>
                </c:pt>
                <c:pt idx="6">
                  <c:v>T cell receptor signaling pathway</c:v>
                </c:pt>
                <c:pt idx="7">
                  <c:v>Insulin resistance</c:v>
                </c:pt>
                <c:pt idx="8">
                  <c:v>Hematopoietic cell lineage</c:v>
                </c:pt>
                <c:pt idx="9">
                  <c:v>SNARE interactions in vesicular transport</c:v>
                </c:pt>
                <c:pt idx="10">
                  <c:v>Complement and coagulation cascades</c:v>
                </c:pt>
                <c:pt idx="11">
                  <c:v>PD-L1 expression and PD-1 checkpoint pathway in cancer</c:v>
                </c:pt>
              </c:strCache>
            </c:strRef>
          </c:cat>
          <c:val>
            <c:numRef>
              <c:f>'WT_all - select'!$S$27:$S$38</c:f>
              <c:numCache>
                <c:formatCode>General</c:formatCode>
                <c:ptCount val="12"/>
                <c:pt idx="0">
                  <c:v>2.3019614262671202</c:v>
                </c:pt>
                <c:pt idx="1">
                  <c:v>2.07968817235593</c:v>
                </c:pt>
                <c:pt idx="2">
                  <c:v>1.99066143186893</c:v>
                </c:pt>
                <c:pt idx="3">
                  <c:v>1.8897041943938799</c:v>
                </c:pt>
                <c:pt idx="4">
                  <c:v>1.8550154146110001</c:v>
                </c:pt>
                <c:pt idx="5">
                  <c:v>1.76999252054611</c:v>
                </c:pt>
                <c:pt idx="6">
                  <c:v>1.65333714377193</c:v>
                </c:pt>
                <c:pt idx="7">
                  <c:v>1.5823625757758299</c:v>
                </c:pt>
                <c:pt idx="8">
                  <c:v>2.0199579301818802</c:v>
                </c:pt>
                <c:pt idx="9">
                  <c:v>1.51010208709349</c:v>
                </c:pt>
                <c:pt idx="10">
                  <c:v>1.4643377340583299</c:v>
                </c:pt>
                <c:pt idx="11">
                  <c:v>1.4140815961430899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60-4673-B0B5-E24C98DAF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831920"/>
        <c:axId val="578835248"/>
      </c:barChart>
      <c:catAx>
        <c:axId val="5788319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578835248"/>
        <c:crosses val="autoZero"/>
        <c:auto val="1"/>
        <c:lblAlgn val="ctr"/>
        <c:lblOffset val="100"/>
        <c:noMultiLvlLbl val="0"/>
      </c:catAx>
      <c:valAx>
        <c:axId val="57883524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578831920"/>
        <c:crosses val="autoZero"/>
        <c:crossBetween val="between"/>
        <c:majorUnit val="3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843234878915742"/>
          <c:y val="3.4843205574912897E-2"/>
          <c:w val="9.8617404392981306E-2"/>
          <c:h val="0.8955337345581250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61E1E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25-448C-B6E0-DA7DB7816F6F}"/>
              </c:ext>
            </c:extLst>
          </c:dPt>
          <c:dPt>
            <c:idx val="11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25-448C-B6E0-DA7DB7816F6F}"/>
              </c:ext>
            </c:extLst>
          </c:dPt>
          <c:dPt>
            <c:idx val="12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25-448C-B6E0-DA7DB7816F6F}"/>
              </c:ext>
            </c:extLst>
          </c:dPt>
          <c:dPt>
            <c:idx val="13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25-448C-B6E0-DA7DB7816F6F}"/>
              </c:ext>
            </c:extLst>
          </c:dPt>
          <c:dPt>
            <c:idx val="14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25-448C-B6E0-DA7DB7816F6F}"/>
              </c:ext>
            </c:extLst>
          </c:dPt>
          <c:dPt>
            <c:idx val="15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925-448C-B6E0-DA7DB7816F6F}"/>
              </c:ext>
            </c:extLst>
          </c:dPt>
          <c:dPt>
            <c:idx val="16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925-448C-B6E0-DA7DB7816F6F}"/>
              </c:ext>
            </c:extLst>
          </c:dPt>
          <c:dPt>
            <c:idx val="17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925-448C-B6E0-DA7DB7816F6F}"/>
              </c:ext>
            </c:extLst>
          </c:dPt>
          <c:dPt>
            <c:idx val="18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925-448C-B6E0-DA7DB7816F6F}"/>
              </c:ext>
            </c:extLst>
          </c:dPt>
          <c:cat>
            <c:strRef>
              <c:f>'WT_all - select'!$Q$4:$Q$22</c:f>
              <c:strCache>
                <c:ptCount val="19"/>
                <c:pt idx="0">
                  <c:v>I-kappaB phosphorylation </c:v>
                </c:pt>
                <c:pt idx="1">
                  <c:v>regulation of T cell mediated immunity </c:v>
                </c:pt>
                <c:pt idx="2">
                  <c:v>epithelial cell migration </c:v>
                </c:pt>
                <c:pt idx="3">
                  <c:v>regulation of interleukin-2 production </c:v>
                </c:pt>
                <c:pt idx="4">
                  <c:v>positive regulation of cell differentiation </c:v>
                </c:pt>
                <c:pt idx="5">
                  <c:v>positive regulation of leukocyte tethering or rolling </c:v>
                </c:pt>
                <c:pt idx="6">
                  <c:v>positive regulation of cell junction assembly </c:v>
                </c:pt>
                <c:pt idx="7">
                  <c:v>positive regulation of interferon-gamma production </c:v>
                </c:pt>
                <c:pt idx="8">
                  <c:v>protein localization to basolateral plasma membrane </c:v>
                </c:pt>
                <c:pt idx="9">
                  <c:v>endothelial cell migration </c:v>
                </c:pt>
                <c:pt idx="10">
                  <c:v>response to iron ion </c:v>
                </c:pt>
                <c:pt idx="11">
                  <c:v>cellular response to iron ion </c:v>
                </c:pt>
                <c:pt idx="12">
                  <c:v>positive regulation of membrane depolarization </c:v>
                </c:pt>
                <c:pt idx="13">
                  <c:v>apoptotic process </c:v>
                </c:pt>
                <c:pt idx="14">
                  <c:v>axonogenesis </c:v>
                </c:pt>
                <c:pt idx="15">
                  <c:v>positive regulation of apoptotic process </c:v>
                </c:pt>
                <c:pt idx="16">
                  <c:v>regulation of release of cytochrome c from mitochondria </c:v>
                </c:pt>
                <c:pt idx="17">
                  <c:v>cellular response to metal ion </c:v>
                </c:pt>
                <c:pt idx="18">
                  <c:v>negative regulation of translation </c:v>
                </c:pt>
              </c:strCache>
            </c:strRef>
          </c:cat>
          <c:val>
            <c:numRef>
              <c:f>'WT_all - select'!$S$4:$S$22</c:f>
              <c:numCache>
                <c:formatCode>General</c:formatCode>
                <c:ptCount val="19"/>
                <c:pt idx="0">
                  <c:v>3.0079858192295399</c:v>
                </c:pt>
                <c:pt idx="1">
                  <c:v>2.8764622747109301</c:v>
                </c:pt>
                <c:pt idx="2">
                  <c:v>2.7993727231805301</c:v>
                </c:pt>
                <c:pt idx="3">
                  <c:v>2.4923829210320898</c:v>
                </c:pt>
                <c:pt idx="4">
                  <c:v>2.4885682727754301</c:v>
                </c:pt>
                <c:pt idx="5">
                  <c:v>2.37686167567708</c:v>
                </c:pt>
                <c:pt idx="6">
                  <c:v>2.17045289741937</c:v>
                </c:pt>
                <c:pt idx="7">
                  <c:v>2.17045289741937</c:v>
                </c:pt>
                <c:pt idx="8">
                  <c:v>2.06672611553424</c:v>
                </c:pt>
                <c:pt idx="9">
                  <c:v>2.05771021848311</c:v>
                </c:pt>
                <c:pt idx="10">
                  <c:v>3.8131170885337302</c:v>
                </c:pt>
                <c:pt idx="11">
                  <c:v>2.9927050969867199</c:v>
                </c:pt>
                <c:pt idx="12">
                  <c:v>2.8489652711612399</c:v>
                </c:pt>
                <c:pt idx="13">
                  <c:v>2.4775565490069602</c:v>
                </c:pt>
                <c:pt idx="14">
                  <c:v>2.3867687327279801</c:v>
                </c:pt>
                <c:pt idx="15">
                  <c:v>2.3364658531008899</c:v>
                </c:pt>
                <c:pt idx="16">
                  <c:v>2.3160703133109299</c:v>
                </c:pt>
                <c:pt idx="17">
                  <c:v>2.3108522771442299</c:v>
                </c:pt>
                <c:pt idx="18">
                  <c:v>2.1632373164429599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925-448C-B6E0-DA7DB7816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87925936"/>
        <c:axId val="587926768"/>
      </c:barChart>
      <c:catAx>
        <c:axId val="587925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587926768"/>
        <c:crosses val="autoZero"/>
        <c:auto val="1"/>
        <c:lblAlgn val="ctr"/>
        <c:lblOffset val="100"/>
        <c:noMultiLvlLbl val="0"/>
      </c:catAx>
      <c:valAx>
        <c:axId val="587926768"/>
        <c:scaling>
          <c:orientation val="minMax"/>
          <c:max val="5"/>
          <c:min val="0"/>
        </c:scaling>
        <c:delete val="0"/>
        <c:axPos val="t"/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587925936"/>
        <c:crosses val="autoZero"/>
        <c:crossBetween val="between"/>
        <c:majorUnit val="3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4024832184632197"/>
          <c:y val="3.2742038815940802E-2"/>
          <c:w val="0.12376308594730499"/>
          <c:h val="0.9175132213775160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D9D9D9"/>
            </a:solidFill>
            <a:ln>
              <a:noFill/>
            </a:ln>
            <a:effectLst/>
          </c:spPr>
          <c:invertIfNegative val="0"/>
          <c:dPt>
            <c:idx val="24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C5-4EA8-ABFE-3DEFC4F53830}"/>
              </c:ext>
            </c:extLst>
          </c:dPt>
          <c:dPt>
            <c:idx val="25"/>
            <c:invertIfNegative val="0"/>
            <c:bubble3D val="0"/>
            <c:spPr>
              <a:solidFill>
                <a:srgbClr val="C61E1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C5-4EA8-ABFE-3DEFC4F53830}"/>
              </c:ext>
            </c:extLst>
          </c:dPt>
          <c:dPt>
            <c:idx val="26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C5-4EA8-ABFE-3DEFC4F53830}"/>
              </c:ext>
            </c:extLst>
          </c:dPt>
          <c:dPt>
            <c:idx val="27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C5-4EA8-ABFE-3DEFC4F53830}"/>
              </c:ext>
            </c:extLst>
          </c:dPt>
          <c:dPt>
            <c:idx val="28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0C5-4EA8-ABFE-3DEFC4F53830}"/>
              </c:ext>
            </c:extLst>
          </c:dPt>
          <c:dPt>
            <c:idx val="29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0C5-4EA8-ABFE-3DEFC4F53830}"/>
              </c:ext>
            </c:extLst>
          </c:dPt>
          <c:dPt>
            <c:idx val="30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0C5-4EA8-ABFE-3DEFC4F53830}"/>
              </c:ext>
            </c:extLst>
          </c:dPt>
          <c:dPt>
            <c:idx val="31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0C5-4EA8-ABFE-3DEFC4F53830}"/>
              </c:ext>
            </c:extLst>
          </c:dPt>
          <c:dPt>
            <c:idx val="32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0C5-4EA8-ABFE-3DEFC4F53830}"/>
              </c:ext>
            </c:extLst>
          </c:dPt>
          <c:dPt>
            <c:idx val="33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0C5-4EA8-ABFE-3DEFC4F53830}"/>
              </c:ext>
            </c:extLst>
          </c:dPt>
          <c:dPt>
            <c:idx val="34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0C5-4EA8-ABFE-3DEFC4F53830}"/>
              </c:ext>
            </c:extLst>
          </c:dPt>
          <c:dPt>
            <c:idx val="35"/>
            <c:invertIfNegative val="0"/>
            <c:bubble3D val="0"/>
            <c:spPr>
              <a:solidFill>
                <a:srgbClr val="C61E1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0C5-4EA8-ABFE-3DEFC4F53830}"/>
              </c:ext>
            </c:extLst>
          </c:dPt>
          <c:dPt>
            <c:idx val="36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0C5-4EA8-ABFE-3DEFC4F53830}"/>
              </c:ext>
            </c:extLst>
          </c:dPt>
          <c:dPt>
            <c:idx val="37"/>
            <c:invertIfNegative val="0"/>
            <c:bubble3D val="0"/>
            <c:spPr>
              <a:solidFill>
                <a:srgbClr val="C61E1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0C5-4EA8-ABFE-3DEFC4F53830}"/>
              </c:ext>
            </c:extLst>
          </c:dPt>
          <c:dPt>
            <c:idx val="38"/>
            <c:invertIfNegative val="0"/>
            <c:bubble3D val="0"/>
            <c:spPr>
              <a:solidFill>
                <a:srgbClr val="6FA0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0C5-4EA8-ABFE-3DEFC4F53830}"/>
              </c:ext>
            </c:extLst>
          </c:dPt>
          <c:cat>
            <c:strRef>
              <c:f>mu_nomu_xcell_wilcox!$A$2:$A$40</c:f>
              <c:strCache>
                <c:ptCount val="39"/>
                <c:pt idx="0">
                  <c:v>T.cell.CD8.</c:v>
                </c:pt>
                <c:pt idx="1">
                  <c:v>T.cell.gamma.delta</c:v>
                </c:pt>
                <c:pt idx="2">
                  <c:v>Eosinophil</c:v>
                </c:pt>
                <c:pt idx="3">
                  <c:v>T.cell.regulatory..Tregs.</c:v>
                </c:pt>
                <c:pt idx="4">
                  <c:v>Myeloid.dendritic.cell.activated</c:v>
                </c:pt>
                <c:pt idx="5">
                  <c:v>T.cell.CD4..naive</c:v>
                </c:pt>
                <c:pt idx="6">
                  <c:v>Neutrophil</c:v>
                </c:pt>
                <c:pt idx="7">
                  <c:v>T.cell.CD8..effector.memory</c:v>
                </c:pt>
                <c:pt idx="8">
                  <c:v>Macrophage.M1</c:v>
                </c:pt>
                <c:pt idx="9">
                  <c:v>B.cell.plasma</c:v>
                </c:pt>
                <c:pt idx="10">
                  <c:v>B.cell.naive</c:v>
                </c:pt>
                <c:pt idx="11">
                  <c:v>T.cell.CD4...non.regulatory.</c:v>
                </c:pt>
                <c:pt idx="12">
                  <c:v>T.cell.CD8..central.memory</c:v>
                </c:pt>
                <c:pt idx="13">
                  <c:v>NK.cell</c:v>
                </c:pt>
                <c:pt idx="14">
                  <c:v>B.cell.memory</c:v>
                </c:pt>
                <c:pt idx="15">
                  <c:v>T.cell.CD8..naive</c:v>
                </c:pt>
                <c:pt idx="16">
                  <c:v>T.cell.CD4..effector.memory</c:v>
                </c:pt>
                <c:pt idx="17">
                  <c:v>Myeloid.dendritic.cell</c:v>
                </c:pt>
                <c:pt idx="18">
                  <c:v>B.cell</c:v>
                </c:pt>
                <c:pt idx="19">
                  <c:v>Common.myeloid.progenitor</c:v>
                </c:pt>
                <c:pt idx="20">
                  <c:v>Cancer.associated.fibroblast</c:v>
                </c:pt>
                <c:pt idx="21">
                  <c:v>microenvironment.score</c:v>
                </c:pt>
                <c:pt idx="22">
                  <c:v>Endothelial.cell</c:v>
                </c:pt>
                <c:pt idx="23">
                  <c:v>Common.lymphoid.progenitor</c:v>
                </c:pt>
                <c:pt idx="24">
                  <c:v>immune.score</c:v>
                </c:pt>
                <c:pt idx="25">
                  <c:v>T.cell.CD4..memory</c:v>
                </c:pt>
                <c:pt idx="26">
                  <c:v>stroma.score</c:v>
                </c:pt>
                <c:pt idx="27">
                  <c:v>T.cell.NK</c:v>
                </c:pt>
                <c:pt idx="28">
                  <c:v>Class.switched.memory.B.cell</c:v>
                </c:pt>
                <c:pt idx="29">
                  <c:v>Monocyte</c:v>
                </c:pt>
                <c:pt idx="30">
                  <c:v>Granulocyte.monocyte.progenitor</c:v>
                </c:pt>
                <c:pt idx="31">
                  <c:v>Macrophage</c:v>
                </c:pt>
                <c:pt idx="32">
                  <c:v>T.cell.CD4..central.memory</c:v>
                </c:pt>
                <c:pt idx="33">
                  <c:v>Plasmacytoid.dendritic.cell</c:v>
                </c:pt>
                <c:pt idx="34">
                  <c:v>T.cell.CD4..Th1</c:v>
                </c:pt>
                <c:pt idx="35">
                  <c:v>Mast.cell</c:v>
                </c:pt>
                <c:pt idx="36">
                  <c:v>Hematopoietic.stem.cell</c:v>
                </c:pt>
                <c:pt idx="37">
                  <c:v>T.cell.CD4..Th2</c:v>
                </c:pt>
                <c:pt idx="38">
                  <c:v>Macrophage.M2</c:v>
                </c:pt>
              </c:strCache>
            </c:strRef>
          </c:cat>
          <c:val>
            <c:numRef>
              <c:f>mu_nomu_xcell_wilcox!$E$2:$E$40</c:f>
              <c:numCache>
                <c:formatCode>General</c:formatCode>
                <c:ptCount val="39"/>
                <c:pt idx="0">
                  <c:v>1.7058785809617401E-2</c:v>
                </c:pt>
                <c:pt idx="1">
                  <c:v>1.7058785809617401E-2</c:v>
                </c:pt>
                <c:pt idx="2">
                  <c:v>6.67868227641263E-2</c:v>
                </c:pt>
                <c:pt idx="3">
                  <c:v>0.113138089717187</c:v>
                </c:pt>
                <c:pt idx="4">
                  <c:v>0.149626105664102</c:v>
                </c:pt>
                <c:pt idx="5">
                  <c:v>0.149626105664102</c:v>
                </c:pt>
                <c:pt idx="6">
                  <c:v>0.22875078030131901</c:v>
                </c:pt>
                <c:pt idx="7">
                  <c:v>0.23052423761186699</c:v>
                </c:pt>
                <c:pt idx="8">
                  <c:v>0.23052423761186699</c:v>
                </c:pt>
                <c:pt idx="9">
                  <c:v>0.31427180801503402</c:v>
                </c:pt>
                <c:pt idx="10">
                  <c:v>0.51144313996814705</c:v>
                </c:pt>
                <c:pt idx="11">
                  <c:v>0.56458227675219896</c:v>
                </c:pt>
                <c:pt idx="12">
                  <c:v>0.56458227675219896</c:v>
                </c:pt>
                <c:pt idx="13">
                  <c:v>0.56458227675219896</c:v>
                </c:pt>
                <c:pt idx="14">
                  <c:v>0.57628359108707905</c:v>
                </c:pt>
                <c:pt idx="15">
                  <c:v>0.61459296492432203</c:v>
                </c:pt>
                <c:pt idx="16">
                  <c:v>0.61641126385428202</c:v>
                </c:pt>
                <c:pt idx="17">
                  <c:v>0.63723935109933505</c:v>
                </c:pt>
                <c:pt idx="18">
                  <c:v>0.82072408204953096</c:v>
                </c:pt>
                <c:pt idx="19">
                  <c:v>0.82072408204953096</c:v>
                </c:pt>
                <c:pt idx="20">
                  <c:v>0.82072408204953096</c:v>
                </c:pt>
                <c:pt idx="21">
                  <c:v>0.82072408204953096</c:v>
                </c:pt>
                <c:pt idx="22">
                  <c:v>0.978480435977922</c:v>
                </c:pt>
                <c:pt idx="23">
                  <c:v>1.0271471695910801</c:v>
                </c:pt>
                <c:pt idx="24">
                  <c:v>1.4674794642894999</c:v>
                </c:pt>
                <c:pt idx="25">
                  <c:v>1.4877738687637501</c:v>
                </c:pt>
                <c:pt idx="26">
                  <c:v>1.5855178662259799</c:v>
                </c:pt>
                <c:pt idx="27">
                  <c:v>2.0847051363701099</c:v>
                </c:pt>
                <c:pt idx="28">
                  <c:v>2.1273004703877199</c:v>
                </c:pt>
                <c:pt idx="29">
                  <c:v>2.14222999137308</c:v>
                </c:pt>
                <c:pt idx="30">
                  <c:v>2.7827185105172898</c:v>
                </c:pt>
                <c:pt idx="31">
                  <c:v>2.8339027655703402</c:v>
                </c:pt>
                <c:pt idx="32">
                  <c:v>3.11142291259323</c:v>
                </c:pt>
                <c:pt idx="33">
                  <c:v>3.11142291259323</c:v>
                </c:pt>
                <c:pt idx="34">
                  <c:v>3.11142291259323</c:v>
                </c:pt>
                <c:pt idx="35">
                  <c:v>3.9610104673868398</c:v>
                </c:pt>
                <c:pt idx="36">
                  <c:v>4.8041003475907704</c:v>
                </c:pt>
                <c:pt idx="37">
                  <c:v>7.7144426909922297</c:v>
                </c:pt>
                <c:pt idx="38">
                  <c:v>10.9208187539524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0C5-4EA8-ABFE-3DEFC4F53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26057216"/>
        <c:axId val="1826050976"/>
      </c:barChart>
      <c:catAx>
        <c:axId val="1826057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26050976"/>
        <c:crosses val="autoZero"/>
        <c:auto val="1"/>
        <c:lblAlgn val="ctr"/>
        <c:lblOffset val="100"/>
        <c:noMultiLvlLbl val="0"/>
      </c:catAx>
      <c:valAx>
        <c:axId val="1826050976"/>
        <c:scaling>
          <c:orientation val="minMax"/>
          <c:max val="1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2605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700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5874D-BAD5-47D8-B88E-A0D40D660E27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55978-BA13-4516-9978-2FFBD94BAE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392" y="1143000"/>
            <a:ext cx="213721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186" y="2245733"/>
            <a:ext cx="2943582" cy="6654669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2022/3/17 Thursday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2022/3/17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p53_survival_d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060" y="625032"/>
            <a:ext cx="3060000" cy="3060000"/>
          </a:xfrm>
          <a:prstGeom prst="rect">
            <a:avLst/>
          </a:prstGeom>
        </p:spPr>
      </p:pic>
      <p:pic>
        <p:nvPicPr>
          <p:cNvPr id="2" name="图片 1" descr="tp53_survival_o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" y="625032"/>
            <a:ext cx="3060000" cy="3060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835525" y="1151255"/>
            <a:ext cx="699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/>
          </a:p>
        </p:txBody>
      </p:sp>
      <p:sp>
        <p:nvSpPr>
          <p:cNvPr id="33" name="文本框 32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Supplementary Figure 1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79705" y="42926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A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52495" y="43497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076825" y="1202055"/>
            <a:ext cx="699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/>
          </a:p>
        </p:txBody>
      </p:sp>
      <p:sp>
        <p:nvSpPr>
          <p:cNvPr id="33" name="文本框 32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Supplementary Figure 2</a:t>
            </a:r>
          </a:p>
        </p:txBody>
      </p:sp>
      <p:pic>
        <p:nvPicPr>
          <p:cNvPr id="40" name="图片 39" descr="mi_mu_up_Ven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05" y="5462671"/>
            <a:ext cx="1930400" cy="216027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527050" y="50673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04190" y="5359801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E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504190" y="292671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61105" y="5374406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F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61105" y="292671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761105" y="5073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7" y="637040"/>
            <a:ext cx="1929879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58" y="637040"/>
            <a:ext cx="1929879" cy="216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6" y="3047315"/>
            <a:ext cx="1929879" cy="216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57" y="3047315"/>
            <a:ext cx="1929879" cy="216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57" y="5462671"/>
            <a:ext cx="1929879" cy="216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4957953" y="1176655"/>
            <a:ext cx="699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/>
          </a:p>
        </p:txBody>
      </p:sp>
      <p:sp>
        <p:nvSpPr>
          <p:cNvPr id="33" name="文本框 32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Supplementary Figure 3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522478" y="48133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99618" y="515048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E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99618" y="278384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642233" y="51650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F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642233" y="278384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642233" y="4819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17" y="591822"/>
            <a:ext cx="1929879" cy="216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013" y="591822"/>
            <a:ext cx="1929879" cy="21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17" y="2905826"/>
            <a:ext cx="1929879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013" y="2905826"/>
            <a:ext cx="1929879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16" y="5274103"/>
            <a:ext cx="1929879" cy="216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013" y="5274103"/>
            <a:ext cx="1929879" cy="216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图表 20"/>
          <p:cNvGraphicFramePr/>
          <p:nvPr/>
        </p:nvGraphicFramePr>
        <p:xfrm>
          <a:off x="-1237751" y="3957701"/>
          <a:ext cx="6905171" cy="349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1671022" y="537259"/>
          <a:ext cx="5464953" cy="31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4</a:t>
            </a:r>
            <a:endParaRPr lang="en-US" altLang="zh-CN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315595" y="50609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67150" y="50609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69695" y="3857674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</a:t>
            </a:r>
          </a:p>
        </p:txBody>
      </p:sp>
      <p:graphicFrame>
        <p:nvGraphicFramePr>
          <p:cNvPr id="13" name="图表 12"/>
          <p:cNvGraphicFramePr/>
          <p:nvPr/>
        </p:nvGraphicFramePr>
        <p:xfrm>
          <a:off x="-4091305" y="568001"/>
          <a:ext cx="7700010" cy="309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2440940" y="3558941"/>
            <a:ext cx="873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/>
              <a:t>-log10(p-value)</a:t>
            </a:r>
          </a:p>
        </p:txBody>
      </p:sp>
      <p:sp>
        <p:nvSpPr>
          <p:cNvPr id="15" name="文本框 14"/>
          <p:cNvSpPr txBox="1"/>
          <p:nvPr/>
        </p:nvSpPr>
        <p:spPr>
          <a:xfrm rot="10800000">
            <a:off x="2919270" y="1922377"/>
            <a:ext cx="292388" cy="1190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Down-regulated</a:t>
            </a:r>
          </a:p>
        </p:txBody>
      </p:sp>
      <p:sp>
        <p:nvSpPr>
          <p:cNvPr id="16" name="文本框 15"/>
          <p:cNvSpPr txBox="1"/>
          <p:nvPr/>
        </p:nvSpPr>
        <p:spPr>
          <a:xfrm rot="10800000">
            <a:off x="2919269" y="1091246"/>
            <a:ext cx="292388" cy="7491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Up-regulated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874712" y="3558941"/>
            <a:ext cx="873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/>
              <a:t>-log10(p-value)</a:t>
            </a:r>
          </a:p>
        </p:txBody>
      </p:sp>
      <p:sp>
        <p:nvSpPr>
          <p:cNvPr id="19" name="文本框 18"/>
          <p:cNvSpPr txBox="1"/>
          <p:nvPr/>
        </p:nvSpPr>
        <p:spPr>
          <a:xfrm rot="10800000">
            <a:off x="6451937" y="2113202"/>
            <a:ext cx="292388" cy="1190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Down-regulated</a:t>
            </a:r>
          </a:p>
        </p:txBody>
      </p:sp>
      <p:sp>
        <p:nvSpPr>
          <p:cNvPr id="20" name="文本框 19"/>
          <p:cNvSpPr txBox="1"/>
          <p:nvPr/>
        </p:nvSpPr>
        <p:spPr>
          <a:xfrm rot="10800000">
            <a:off x="6451937" y="1222438"/>
            <a:ext cx="292388" cy="7491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Up-regulated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666615" y="7251596"/>
            <a:ext cx="873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/>
              <a:t>-log10(p-value)</a:t>
            </a:r>
          </a:p>
        </p:txBody>
      </p:sp>
      <p:sp>
        <p:nvSpPr>
          <p:cNvPr id="23" name="文本框 22"/>
          <p:cNvSpPr txBox="1"/>
          <p:nvPr/>
        </p:nvSpPr>
        <p:spPr>
          <a:xfrm rot="10800000">
            <a:off x="5230034" y="5637060"/>
            <a:ext cx="292388" cy="1190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Down-regulated</a:t>
            </a:r>
          </a:p>
        </p:txBody>
      </p:sp>
      <p:sp>
        <p:nvSpPr>
          <p:cNvPr id="24" name="文本框 23"/>
          <p:cNvSpPr txBox="1"/>
          <p:nvPr/>
        </p:nvSpPr>
        <p:spPr>
          <a:xfrm rot="10800000">
            <a:off x="5230035" y="4545707"/>
            <a:ext cx="292388" cy="7491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700" dirty="0"/>
              <a:t>Up-regulated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high_low_survival_mu_d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127" y="4139109"/>
            <a:ext cx="2520000" cy="2520000"/>
          </a:xfrm>
          <a:prstGeom prst="rect">
            <a:avLst/>
          </a:prstGeom>
        </p:spPr>
      </p:pic>
      <p:pic>
        <p:nvPicPr>
          <p:cNvPr id="17" name="图片 16" descr="high_low_survival_mu_o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91" y="4139109"/>
            <a:ext cx="2520000" cy="2520000"/>
          </a:xfrm>
          <a:prstGeom prst="rect">
            <a:avLst/>
          </a:prstGeom>
        </p:spPr>
      </p:pic>
      <p:pic>
        <p:nvPicPr>
          <p:cNvPr id="6" name="图片 5" descr="RP11.365O16.6_survival_mu_o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289" y="621080"/>
            <a:ext cx="2047240" cy="2047240"/>
          </a:xfrm>
          <a:prstGeom prst="rect">
            <a:avLst/>
          </a:prstGeom>
        </p:spPr>
      </p:pic>
      <p:pic>
        <p:nvPicPr>
          <p:cNvPr id="5" name="图片 4" descr="RP5.1092A11.5_survival_mu_o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0460" y="621080"/>
            <a:ext cx="2047240" cy="2047240"/>
          </a:xfrm>
          <a:prstGeom prst="rect">
            <a:avLst/>
          </a:prstGeom>
        </p:spPr>
      </p:pic>
      <p:pic>
        <p:nvPicPr>
          <p:cNvPr id="8" name="图片 7" descr="AC017104.6_survival_mu_o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870" y="621080"/>
            <a:ext cx="2047240" cy="2047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5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44780" y="45974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301240" y="45974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60875" y="45974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4780" y="2843757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67951" y="4058464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416611" y="4058464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F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5" y="2897555"/>
            <a:ext cx="5864364" cy="107137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RP5-1092A11.5_xcell_corr_T cell CD4+ memor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" y="3673475"/>
            <a:ext cx="2757600" cy="2758965"/>
          </a:xfrm>
          <a:prstGeom prst="rect">
            <a:avLst/>
          </a:prstGeom>
        </p:spPr>
      </p:pic>
      <p:pic>
        <p:nvPicPr>
          <p:cNvPr id="10" name="图片 9" descr="RP5-1092A11.5_xcell_corr_Mast cel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715" y="3673475"/>
            <a:ext cx="2757600" cy="2757600"/>
          </a:xfrm>
          <a:prstGeom prst="rect">
            <a:avLst/>
          </a:prstGeom>
        </p:spPr>
      </p:pic>
      <p:pic>
        <p:nvPicPr>
          <p:cNvPr id="6" name="图片 5" descr="RP5-1092A11.5_xcell_corr_Common lymphoid progenito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05" y="566572"/>
            <a:ext cx="2757600" cy="2757600"/>
          </a:xfrm>
          <a:prstGeom prst="rect">
            <a:avLst/>
          </a:prstGeom>
        </p:spPr>
      </p:pic>
      <p:pic>
        <p:nvPicPr>
          <p:cNvPr id="7" name="图片 6" descr="RP5-1092A11.5_xcell_corr_T cell CD4+ Th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6815" y="566572"/>
            <a:ext cx="2757600" cy="2757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6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248285" y="455295"/>
            <a:ext cx="415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669665" y="454660"/>
            <a:ext cx="423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0030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69665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AC017104.6_xcell_corr_T cell CD4+ memor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15" y="3714115"/>
            <a:ext cx="2759075" cy="2759075"/>
          </a:xfrm>
          <a:prstGeom prst="rect">
            <a:avLst/>
          </a:prstGeom>
        </p:spPr>
      </p:pic>
      <p:pic>
        <p:nvPicPr>
          <p:cNvPr id="26" name="图片 25" descr="AC017104.6_xcell_corr_Mast cel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570" y="3714115"/>
            <a:ext cx="2759075" cy="2759075"/>
          </a:xfrm>
          <a:prstGeom prst="rect">
            <a:avLst/>
          </a:prstGeom>
        </p:spPr>
      </p:pic>
      <p:pic>
        <p:nvPicPr>
          <p:cNvPr id="17" name="图片 16" descr="AC017104.6_xcell_corr_T cell CD4+ Th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8570" y="574675"/>
            <a:ext cx="2759075" cy="2759075"/>
          </a:xfrm>
          <a:prstGeom prst="rect">
            <a:avLst/>
          </a:prstGeom>
        </p:spPr>
      </p:pic>
      <p:pic>
        <p:nvPicPr>
          <p:cNvPr id="32" name="图片 31" descr="AC017104.6_xcell_corr_Common lymphoid progenito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15" y="575945"/>
            <a:ext cx="2757805" cy="27578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7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248285" y="455295"/>
            <a:ext cx="415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669665" y="454660"/>
            <a:ext cx="423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0030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69665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RP11-365O16.6_xcell_corr_T cell CD4+ memor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80" y="3814981"/>
            <a:ext cx="2757600" cy="2757600"/>
          </a:xfrm>
          <a:prstGeom prst="rect">
            <a:avLst/>
          </a:prstGeom>
        </p:spPr>
      </p:pic>
      <p:pic>
        <p:nvPicPr>
          <p:cNvPr id="6" name="图片 5" descr="RP11-365O16.6_xcell_corr_Common lymphoid progenit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55" y="601345"/>
            <a:ext cx="2757600" cy="2757600"/>
          </a:xfrm>
          <a:prstGeom prst="rect">
            <a:avLst/>
          </a:prstGeom>
        </p:spPr>
      </p:pic>
      <p:pic>
        <p:nvPicPr>
          <p:cNvPr id="7" name="图片 6" descr="RP11-365O16.6_xcell_corr_T cell CD4+ Th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5865" y="594360"/>
            <a:ext cx="2757600" cy="2757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8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248285" y="455295"/>
            <a:ext cx="415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669665" y="454660"/>
            <a:ext cx="423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0030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69665" y="355219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8285" y="455295"/>
            <a:ext cx="415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669665" y="45466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pic>
        <p:nvPicPr>
          <p:cNvPr id="10" name="图片 9" descr="RP11-365O16.6_xcell_corr_Mast cel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665" y="3814981"/>
            <a:ext cx="2757600" cy="2757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T cell CD4+ memory_survival_mu_d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493" y="5163704"/>
            <a:ext cx="1922939" cy="1922939"/>
          </a:xfrm>
          <a:prstGeom prst="rect">
            <a:avLst/>
          </a:prstGeom>
        </p:spPr>
      </p:pic>
      <p:pic>
        <p:nvPicPr>
          <p:cNvPr id="21" name="图片 20" descr="Mast cell_survival_mu_d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876" y="2862938"/>
            <a:ext cx="1980000" cy="1980000"/>
          </a:xfrm>
          <a:prstGeom prst="rect">
            <a:avLst/>
          </a:prstGeom>
        </p:spPr>
      </p:pic>
      <p:pic>
        <p:nvPicPr>
          <p:cNvPr id="20" name="图片 19" descr="Mast cell_survival_mu_o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252" y="2833057"/>
            <a:ext cx="1980000" cy="1980000"/>
          </a:xfrm>
          <a:prstGeom prst="rect">
            <a:avLst/>
          </a:prstGeom>
        </p:spPr>
      </p:pic>
      <p:pic>
        <p:nvPicPr>
          <p:cNvPr id="19" name="图片 18" descr="T cell CD4+ Th2_survival_mu_ds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876" y="551838"/>
            <a:ext cx="1980000" cy="1980000"/>
          </a:xfrm>
          <a:prstGeom prst="rect">
            <a:avLst/>
          </a:prstGeom>
        </p:spPr>
      </p:pic>
      <p:pic>
        <p:nvPicPr>
          <p:cNvPr id="10" name="图片 9" descr="T cell CD4+ Th2_survival_mu_o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003" y="551838"/>
            <a:ext cx="1980000" cy="198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9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44780" y="39941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16480" y="39863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B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35976" y="43715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16480" y="2695751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16480" y="501635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F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03341" y="2697541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603341" y="501635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G</a:t>
            </a:r>
          </a:p>
        </p:txBody>
      </p:sp>
      <p:pic>
        <p:nvPicPr>
          <p:cNvPr id="22" name="图片 21" descr="T cell CD4+ memory_survival_mu_o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064" y="5163705"/>
            <a:ext cx="1922939" cy="1922939"/>
          </a:xfrm>
          <a:prstGeom prst="rect">
            <a:avLst/>
          </a:prstGeom>
        </p:spPr>
      </p:pic>
      <p:graphicFrame>
        <p:nvGraphicFramePr>
          <p:cNvPr id="26" name="图表 25"/>
          <p:cNvGraphicFramePr/>
          <p:nvPr/>
        </p:nvGraphicFramePr>
        <p:xfrm>
          <a:off x="-1001619" y="514609"/>
          <a:ext cx="4143376" cy="640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1554587" y="6722676"/>
            <a:ext cx="8731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/>
              <a:t>-log10(</a:t>
            </a:r>
            <a:r>
              <a:rPr lang="en-US" altLang="zh-CN" sz="700" dirty="0" err="1"/>
              <a:t>p.adj</a:t>
            </a:r>
            <a:r>
              <a:rPr lang="en-US" altLang="zh-CN" sz="700" dirty="0"/>
              <a:t>)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10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44780" y="36830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44780" y="4804156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pic>
        <p:nvPicPr>
          <p:cNvPr id="5" name="图片 4" descr="mu_gsv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593090"/>
            <a:ext cx="6151880" cy="4141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340735" y="7059676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4780" y="7059676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51530" y="4815586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pic>
        <p:nvPicPr>
          <p:cNvPr id="18" name="图片 17" descr="PTBP1_gsva_cor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25" y="4995926"/>
            <a:ext cx="2160000" cy="216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76250" y="1530985"/>
            <a:ext cx="5785485" cy="120650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76250" y="648335"/>
            <a:ext cx="5785485" cy="582295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AC017104.6_gsva_cor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4280" y="4995926"/>
            <a:ext cx="2160000" cy="2160000"/>
          </a:xfrm>
          <a:prstGeom prst="rect">
            <a:avLst/>
          </a:prstGeom>
        </p:spPr>
      </p:pic>
      <p:pic>
        <p:nvPicPr>
          <p:cNvPr id="15" name="图片 14" descr="RP5-1092A11.5_gsva_cor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325" y="7283196"/>
            <a:ext cx="2160000" cy="2160000"/>
          </a:xfrm>
          <a:prstGeom prst="rect">
            <a:avLst/>
          </a:prstGeom>
        </p:spPr>
      </p:pic>
      <p:pic>
        <p:nvPicPr>
          <p:cNvPr id="16" name="图片 15" descr="RP11-365O16.6_gsva_corr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8565" y="7280021"/>
            <a:ext cx="2160000" cy="216342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11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10490" y="36830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A</a:t>
            </a:r>
          </a:p>
        </p:txBody>
      </p:sp>
      <p:pic>
        <p:nvPicPr>
          <p:cNvPr id="5" name="图片 4" descr="genes_corr_heatmap_m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35" y="679450"/>
            <a:ext cx="6094730" cy="548830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81635" y="704850"/>
            <a:ext cx="3216275" cy="3214370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97910" y="3919220"/>
            <a:ext cx="808355" cy="803275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23815" y="5446395"/>
            <a:ext cx="557530" cy="554990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0490" y="637857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pic>
        <p:nvPicPr>
          <p:cNvPr id="10" name="图片 9" descr="PTBP1_resistance_marker_heatmap_mu_nomu_normal_noclu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35" y="6617702"/>
            <a:ext cx="3745015" cy="19329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838190" y="5599113"/>
            <a:ext cx="488791" cy="78581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838189" y="4475163"/>
            <a:ext cx="488791" cy="78581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38189" y="2459435"/>
            <a:ext cx="488791" cy="78581"/>
          </a:xfrm>
          <a:prstGeom prst="rect">
            <a:avLst/>
          </a:prstGeom>
          <a:noFill/>
          <a:ln w="19050">
            <a:solidFill>
              <a:srgbClr val="C61E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12</a:t>
            </a:r>
            <a:endParaRPr lang="en-US" altLang="zh-CN" sz="1600" dirty="0"/>
          </a:p>
        </p:txBody>
      </p:sp>
      <p:sp>
        <p:nvSpPr>
          <p:cNvPr id="44" name="文本框 43"/>
          <p:cNvSpPr txBox="1"/>
          <p:nvPr/>
        </p:nvSpPr>
        <p:spPr>
          <a:xfrm>
            <a:off x="315595" y="4565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pic>
        <p:nvPicPr>
          <p:cNvPr id="5" name="图片 4" descr="cg02086742_boxplo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690" y="840155"/>
            <a:ext cx="2503170" cy="2627630"/>
          </a:xfrm>
          <a:prstGeom prst="rect">
            <a:avLst/>
          </a:prstGeom>
        </p:spPr>
      </p:pic>
      <p:pic>
        <p:nvPicPr>
          <p:cNvPr id="6" name="图片 5" descr="line_plot_error_ba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95" y="748715"/>
            <a:ext cx="3134360" cy="31343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15995" y="4565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B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5595" y="374332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515995" y="374332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D</a:t>
            </a:r>
          </a:p>
        </p:txBody>
      </p:sp>
      <p:pic>
        <p:nvPicPr>
          <p:cNvPr id="15" name="图片 14" descr="TET1_boxplo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55" y="3969386"/>
            <a:ext cx="2520000" cy="2618896"/>
          </a:xfrm>
          <a:prstGeom prst="rect">
            <a:avLst/>
          </a:prstGeom>
        </p:spPr>
      </p:pic>
      <p:pic>
        <p:nvPicPr>
          <p:cNvPr id="16" name="图片 15" descr="TET3_boxplo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5995" y="3969386"/>
            <a:ext cx="2520000" cy="261889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6628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ym typeface="+mn-ea"/>
              </a:rPr>
              <a:t>Supplementary Figure 13</a:t>
            </a:r>
            <a:endParaRPr lang="en-US" altLang="zh-CN" sz="1600" dirty="0"/>
          </a:p>
        </p:txBody>
      </p:sp>
      <p:sp>
        <p:nvSpPr>
          <p:cNvPr id="2" name="文本框 1"/>
          <p:cNvSpPr txBox="1"/>
          <p:nvPr/>
        </p:nvSpPr>
        <p:spPr>
          <a:xfrm>
            <a:off x="315595" y="4565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15995" y="456565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B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5595" y="351155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C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515995" y="3511550"/>
            <a:ext cx="42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D</a:t>
            </a:r>
          </a:p>
        </p:txBody>
      </p:sp>
      <p:pic>
        <p:nvPicPr>
          <p:cNvPr id="3" name="图片 2" descr="JQ1_boxplo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824865"/>
            <a:ext cx="2160000" cy="2475221"/>
          </a:xfrm>
          <a:prstGeom prst="rect">
            <a:avLst/>
          </a:prstGeom>
        </p:spPr>
      </p:pic>
      <p:pic>
        <p:nvPicPr>
          <p:cNvPr id="5" name="图片 4" descr="NU7441_boxplo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840" y="824865"/>
            <a:ext cx="2160000" cy="2475221"/>
          </a:xfrm>
          <a:prstGeom prst="rect">
            <a:avLst/>
          </a:prstGeom>
        </p:spPr>
      </p:pic>
      <p:pic>
        <p:nvPicPr>
          <p:cNvPr id="6" name="图片 5" descr="SB216763_boxplo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80" y="3831590"/>
            <a:ext cx="2160000" cy="2475221"/>
          </a:xfrm>
          <a:prstGeom prst="rect">
            <a:avLst/>
          </a:prstGeom>
        </p:spPr>
      </p:pic>
      <p:pic>
        <p:nvPicPr>
          <p:cNvPr id="8" name="图片 7" descr="ZM447439_boxplo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9840" y="3831590"/>
            <a:ext cx="2160000" cy="247522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794A5"/>
        </a:solidFill>
        <a:ln w="1905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自定义</PresentationFormat>
  <Paragraphs>82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t075098</cp:lastModifiedBy>
  <cp:revision>385</cp:revision>
  <dcterms:created xsi:type="dcterms:W3CDTF">2019-06-19T02:08:00Z</dcterms:created>
  <dcterms:modified xsi:type="dcterms:W3CDTF">2022-03-17T03:28:07Z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AED8698074AE45F3A47139DD89A1BC54</vt:lpwstr>
  </property>
</Properties>
</file>