
<file path=[Content_Types].xml><?xml version="1.0" encoding="utf-8"?>
<Types xmlns="http://schemas.openxmlformats.org/package/2006/content-types">
  <Default Extension="jpeg" ContentType="image/jpe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6858000" cy="9906000" type="A4"/>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94660"/>
  </p:normalViewPr>
  <p:slideViewPr>
    <p:cSldViewPr>
      <p:cViewPr varScale="1">
        <p:scale>
          <a:sx n="75" d="100"/>
          <a:sy n="75" d="100"/>
        </p:scale>
        <p:origin x="3204" y="84"/>
      </p:cViewPr>
      <p:guideLst>
        <p:guide orient="horz" pos="312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514350" y="3077282"/>
            <a:ext cx="5829300" cy="2123369"/>
          </a:xfrm>
        </p:spPr>
        <p:txBody>
          <a:bodyPr/>
          <a:lstStyle/>
          <a:p>
            <a:r>
              <a:rPr lang="zh-CN" altLang="en-US"/>
              <a:t>单击此处编辑母版标题样式</a:t>
            </a:r>
          </a:p>
        </p:txBody>
      </p:sp>
      <p:sp>
        <p:nvSpPr>
          <p:cNvPr id="3" name="副标题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2022/3/23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2022/3/23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4972050" y="396700"/>
            <a:ext cx="1543050" cy="845220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342900" y="396700"/>
            <a:ext cx="4514850" cy="845220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2022/3/23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2022/3/23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541735" y="6365523"/>
            <a:ext cx="5829300" cy="1967442"/>
          </a:xfrm>
        </p:spPr>
        <p:txBody>
          <a:bodyPr anchor="t"/>
          <a:lstStyle>
            <a:lvl1pPr algn="l">
              <a:defRPr sz="3000" b="1" cap="all"/>
            </a:lvl1pPr>
          </a:lstStyle>
          <a:p>
            <a:r>
              <a:rPr lang="zh-CN" altLang="en-US"/>
              <a:t>单击此处编辑母版标题样式</a:t>
            </a:r>
          </a:p>
        </p:txBody>
      </p:sp>
      <p:sp>
        <p:nvSpPr>
          <p:cNvPr id="3" name="文本占位符 2"/>
          <p:cNvSpPr>
            <a:spLocks noGrp="1"/>
          </p:cNvSpPr>
          <p:nvPr>
            <p:ph type="body" idx="1"/>
          </p:nvPr>
        </p:nvSpPr>
        <p:spPr>
          <a:xfrm>
            <a:off x="541735" y="4198586"/>
            <a:ext cx="5829300" cy="216693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2022/3/23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342900" y="2311401"/>
            <a:ext cx="3028950" cy="653750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3486150" y="2311401"/>
            <a:ext cx="3028950" cy="653750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2022/3/23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342900" y="2217385"/>
            <a:ext cx="3030141" cy="924101"/>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内容占位符 3"/>
          <p:cNvSpPr>
            <a:spLocks noGrp="1"/>
          </p:cNvSpPr>
          <p:nvPr>
            <p:ph sz="half" idx="2"/>
          </p:nvPr>
        </p:nvSpPr>
        <p:spPr>
          <a:xfrm>
            <a:off x="342900" y="3141486"/>
            <a:ext cx="3030141" cy="570741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3483769" y="2217385"/>
            <a:ext cx="3031331" cy="924101"/>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内容占位符 5"/>
          <p:cNvSpPr>
            <a:spLocks noGrp="1"/>
          </p:cNvSpPr>
          <p:nvPr>
            <p:ph sz="quarter" idx="4"/>
          </p:nvPr>
        </p:nvSpPr>
        <p:spPr>
          <a:xfrm>
            <a:off x="3483769" y="3141486"/>
            <a:ext cx="3031331" cy="570741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2022/3/23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2022/3/23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2022/3/23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342900" y="394405"/>
            <a:ext cx="2256235" cy="1678517"/>
          </a:xfrm>
        </p:spPr>
        <p:txBody>
          <a:bodyPr anchor="b"/>
          <a:lstStyle>
            <a:lvl1pPr algn="l">
              <a:defRPr sz="1500" b="1"/>
            </a:lvl1pPr>
          </a:lstStyle>
          <a:p>
            <a:r>
              <a:rPr lang="zh-CN" altLang="en-US"/>
              <a:t>单击此处编辑母版标题样式</a:t>
            </a:r>
          </a:p>
        </p:txBody>
      </p:sp>
      <p:sp>
        <p:nvSpPr>
          <p:cNvPr id="3" name="内容占位符 2"/>
          <p:cNvSpPr>
            <a:spLocks noGrp="1"/>
          </p:cNvSpPr>
          <p:nvPr>
            <p:ph idx="1"/>
          </p:nvPr>
        </p:nvSpPr>
        <p:spPr>
          <a:xfrm>
            <a:off x="2681287" y="394406"/>
            <a:ext cx="3833813" cy="845449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342900" y="2072923"/>
            <a:ext cx="2256235" cy="677598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2022/3/23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344216" y="6934200"/>
            <a:ext cx="4114800" cy="818622"/>
          </a:xfrm>
        </p:spPr>
        <p:txBody>
          <a:bodyPr anchor="b"/>
          <a:lstStyle>
            <a:lvl1pPr algn="l">
              <a:defRPr sz="1500" b="1"/>
            </a:lvl1pPr>
          </a:lstStyle>
          <a:p>
            <a:r>
              <a:rPr lang="zh-CN" altLang="en-US"/>
              <a:t>单击此处编辑母版标题样式</a:t>
            </a:r>
          </a:p>
        </p:txBody>
      </p:sp>
      <p:sp>
        <p:nvSpPr>
          <p:cNvPr id="3" name="图片占位符 2"/>
          <p:cNvSpPr>
            <a:spLocks noGrp="1"/>
          </p:cNvSpPr>
          <p:nvPr>
            <p:ph type="pic" idx="1"/>
          </p:nvPr>
        </p:nvSpPr>
        <p:spPr>
          <a:xfrm>
            <a:off x="1344216" y="885119"/>
            <a:ext cx="4114800" cy="5943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1344216" y="7752822"/>
            <a:ext cx="4114800" cy="1162578"/>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2022/3/23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342900" y="9181395"/>
            <a:ext cx="160020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530820CF-B880-4189-942D-D702A7CBA730}" type="datetimeFigureOut">
              <a:rPr lang="zh-CN" altLang="en-US" smtClean="0"/>
              <a:t>2022/3/23</a:t>
            </a:fld>
            <a:endParaRPr lang="zh-CN" altLang="en-US"/>
          </a:p>
        </p:txBody>
      </p:sp>
      <p:sp>
        <p:nvSpPr>
          <p:cNvPr id="5" name="页脚占位符 4"/>
          <p:cNvSpPr>
            <a:spLocks noGrp="1"/>
          </p:cNvSpPr>
          <p:nvPr>
            <p:ph type="ftr" sz="quarter" idx="3"/>
          </p:nvPr>
        </p:nvSpPr>
        <p:spPr>
          <a:xfrm>
            <a:off x="2343150" y="9181395"/>
            <a:ext cx="2171700"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4914900" y="9181395"/>
            <a:ext cx="160020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r="1857"/>
          <a:stretch/>
        </p:blipFill>
        <p:spPr>
          <a:xfrm>
            <a:off x="63668" y="128464"/>
            <a:ext cx="6730664" cy="9144000"/>
          </a:xfrm>
          <a:prstGeom prst="rect">
            <a:avLst/>
          </a:prstGeom>
        </p:spPr>
      </p:pic>
      <p:sp>
        <p:nvSpPr>
          <p:cNvPr id="4" name="文本框 3">
            <a:extLst>
              <a:ext uri="{FF2B5EF4-FFF2-40B4-BE49-F238E27FC236}">
                <a16:creationId xmlns:a16="http://schemas.microsoft.com/office/drawing/2014/main" id="{3EF01DBF-58E8-4478-8FAE-62488AC62F58}"/>
              </a:ext>
            </a:extLst>
          </p:cNvPr>
          <p:cNvSpPr txBox="1"/>
          <p:nvPr/>
        </p:nvSpPr>
        <p:spPr>
          <a:xfrm>
            <a:off x="177936" y="8265368"/>
            <a:ext cx="6525344" cy="830997"/>
          </a:xfrm>
          <a:prstGeom prst="rect">
            <a:avLst/>
          </a:prstGeom>
          <a:noFill/>
        </p:spPr>
        <p:txBody>
          <a:bodyPr wrap="square">
            <a:spAutoFit/>
          </a:bodyPr>
          <a:lstStyle/>
          <a:p>
            <a:pPr algn="just">
              <a:spcBef>
                <a:spcPts val="1200"/>
              </a:spcBef>
              <a:spcAft>
                <a:spcPts val="1200"/>
              </a:spcAft>
            </a:pPr>
            <a:r>
              <a:rPr lang="en-US" altLang="zh-CN" sz="1200" b="1" dirty="0">
                <a:solidFill>
                  <a:srgbClr val="000000"/>
                </a:solidFill>
                <a:effectLst/>
                <a:latin typeface="Times New Roman" panose="02020603050405020304" pitchFamily="18" charset="0"/>
                <a:ea typeface="宋体" panose="02010600030101010101" pitchFamily="2" charset="-122"/>
              </a:rPr>
              <a:t>Figure S1</a:t>
            </a:r>
            <a:r>
              <a:rPr lang="en-US" altLang="zh-CN" sz="1200" dirty="0">
                <a:solidFill>
                  <a:srgbClr val="000000"/>
                </a:solidFill>
                <a:effectLst/>
                <a:latin typeface="Times New Roman" panose="02020603050405020304" pitchFamily="18" charset="0"/>
                <a:ea typeface="宋体" panose="02010600030101010101" pitchFamily="2" charset="-122"/>
              </a:rPr>
              <a:t>: Six haplotype region carrying candidate genes significant association with plant height on chromosome A02, A03, A05 and A07 in 203 Chinese semi-winter rapeseed accessions, respectively. Red triangles represent genes related to plant height. The heatmap spans the SNP markers in LD with the most strongly associated SNPs.</a:t>
            </a:r>
            <a:endParaRPr lang="zh-CN" altLang="zh-CN" sz="1200" dirty="0">
              <a:effectLst/>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754274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1000"/>
            <a:ext cx="6858000" cy="9144000"/>
          </a:xfrm>
          <a:prstGeom prst="rect">
            <a:avLst/>
          </a:prstGeom>
        </p:spPr>
      </p:pic>
      <p:sp>
        <p:nvSpPr>
          <p:cNvPr id="4" name="文本框 3">
            <a:extLst>
              <a:ext uri="{FF2B5EF4-FFF2-40B4-BE49-F238E27FC236}">
                <a16:creationId xmlns:a16="http://schemas.microsoft.com/office/drawing/2014/main" id="{A9C9B5D3-D081-4C5E-AAC3-EB503BCDB07E}"/>
              </a:ext>
            </a:extLst>
          </p:cNvPr>
          <p:cNvSpPr txBox="1"/>
          <p:nvPr/>
        </p:nvSpPr>
        <p:spPr>
          <a:xfrm>
            <a:off x="188640" y="8409384"/>
            <a:ext cx="6480720" cy="830997"/>
          </a:xfrm>
          <a:prstGeom prst="rect">
            <a:avLst/>
          </a:prstGeom>
          <a:noFill/>
        </p:spPr>
        <p:txBody>
          <a:bodyPr wrap="square">
            <a:spAutoFit/>
          </a:bodyPr>
          <a:lstStyle/>
          <a:p>
            <a:pPr algn="just">
              <a:spcBef>
                <a:spcPts val="1200"/>
              </a:spcBef>
              <a:spcAft>
                <a:spcPts val="1200"/>
              </a:spcAft>
            </a:pPr>
            <a:r>
              <a:rPr lang="en-US" altLang="zh-CN" sz="1200" b="1" dirty="0">
                <a:solidFill>
                  <a:srgbClr val="000000"/>
                </a:solidFill>
                <a:effectLst/>
                <a:latin typeface="Times New Roman" panose="02020603050405020304" pitchFamily="18" charset="0"/>
                <a:ea typeface="宋体" panose="02010600030101010101" pitchFamily="2" charset="-122"/>
              </a:rPr>
              <a:t>Figure S2</a:t>
            </a:r>
            <a:r>
              <a:rPr lang="en-US" altLang="zh-CN" sz="1200" dirty="0">
                <a:solidFill>
                  <a:srgbClr val="000000"/>
                </a:solidFill>
                <a:effectLst/>
                <a:latin typeface="Times New Roman" panose="02020603050405020304" pitchFamily="18" charset="0"/>
                <a:ea typeface="宋体" panose="02010600030101010101" pitchFamily="2" charset="-122"/>
              </a:rPr>
              <a:t>: Five haplotype region carrying candidate genes significant association with plant height on chromosome A08, C03, C06 and C09 in 203 Chinese semi-winter rapeseed accessions, respectively. Red triangles represent genes related to plant height. The heatmap spans the SNP markers in LD with the most strongly associated SNPs.</a:t>
            </a:r>
            <a:endParaRPr lang="zh-CN" altLang="zh-CN" sz="1200" dirty="0">
              <a:effectLst/>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980051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b="45663"/>
          <a:stretch/>
        </p:blipFill>
        <p:spPr>
          <a:xfrm>
            <a:off x="0" y="2216696"/>
            <a:ext cx="6858000" cy="4968552"/>
          </a:xfrm>
          <a:prstGeom prst="rect">
            <a:avLst/>
          </a:prstGeom>
        </p:spPr>
      </p:pic>
      <p:sp>
        <p:nvSpPr>
          <p:cNvPr id="4" name="文本框 3">
            <a:extLst>
              <a:ext uri="{FF2B5EF4-FFF2-40B4-BE49-F238E27FC236}">
                <a16:creationId xmlns:a16="http://schemas.microsoft.com/office/drawing/2014/main" id="{FDF5774E-11B3-4B66-B5FA-598EDC4C484F}"/>
              </a:ext>
            </a:extLst>
          </p:cNvPr>
          <p:cNvSpPr txBox="1"/>
          <p:nvPr/>
        </p:nvSpPr>
        <p:spPr>
          <a:xfrm>
            <a:off x="310344" y="6758607"/>
            <a:ext cx="6237312" cy="461665"/>
          </a:xfrm>
          <a:prstGeom prst="rect">
            <a:avLst/>
          </a:prstGeom>
          <a:noFill/>
        </p:spPr>
        <p:txBody>
          <a:bodyPr wrap="square">
            <a:spAutoFit/>
          </a:bodyPr>
          <a:lstStyle/>
          <a:p>
            <a:r>
              <a:rPr lang="en-US" altLang="zh-CN" sz="1200" b="1" dirty="0">
                <a:solidFill>
                  <a:srgbClr val="000000"/>
                </a:solidFill>
                <a:effectLst/>
                <a:latin typeface="Times New Roman" panose="02020603050405020304" pitchFamily="18" charset="0"/>
                <a:ea typeface="宋体" panose="02010600030101010101" pitchFamily="2" charset="-122"/>
              </a:rPr>
              <a:t>Figure S3</a:t>
            </a:r>
            <a:r>
              <a:rPr lang="en-US" altLang="zh-CN" sz="1200" dirty="0">
                <a:solidFill>
                  <a:srgbClr val="000000"/>
                </a:solidFill>
                <a:effectLst/>
                <a:latin typeface="Times New Roman" panose="02020603050405020304" pitchFamily="18" charset="0"/>
                <a:ea typeface="宋体" panose="02010600030101010101" pitchFamily="2" charset="-122"/>
              </a:rPr>
              <a:t>: Correlation coefﬁcients and frequency distributions for plant height in 50 resequencing Chinese semi-winter rapeseed accessions.</a:t>
            </a:r>
            <a:endParaRPr lang="zh-CN" altLang="en-US" sz="1200" dirty="0"/>
          </a:p>
        </p:txBody>
      </p:sp>
    </p:spTree>
    <p:extLst>
      <p:ext uri="{BB962C8B-B14F-4D97-AF65-F5344CB8AC3E}">
        <p14:creationId xmlns:p14="http://schemas.microsoft.com/office/powerpoint/2010/main" val="2681631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b="34639"/>
          <a:stretch/>
        </p:blipFill>
        <p:spPr>
          <a:xfrm>
            <a:off x="0" y="1352600"/>
            <a:ext cx="6858000" cy="5976664"/>
          </a:xfrm>
          <a:prstGeom prst="rect">
            <a:avLst/>
          </a:prstGeom>
        </p:spPr>
      </p:pic>
      <p:sp>
        <p:nvSpPr>
          <p:cNvPr id="4" name="文本框 3">
            <a:extLst>
              <a:ext uri="{FF2B5EF4-FFF2-40B4-BE49-F238E27FC236}">
                <a16:creationId xmlns:a16="http://schemas.microsoft.com/office/drawing/2014/main" id="{9BF1FA21-9379-46E4-9968-BF0564D803F7}"/>
              </a:ext>
            </a:extLst>
          </p:cNvPr>
          <p:cNvSpPr txBox="1"/>
          <p:nvPr/>
        </p:nvSpPr>
        <p:spPr>
          <a:xfrm>
            <a:off x="490364" y="6690151"/>
            <a:ext cx="5877272" cy="646331"/>
          </a:xfrm>
          <a:prstGeom prst="rect">
            <a:avLst/>
          </a:prstGeom>
          <a:noFill/>
        </p:spPr>
        <p:txBody>
          <a:bodyPr wrap="square">
            <a:spAutoFit/>
          </a:bodyPr>
          <a:lstStyle/>
          <a:p>
            <a:pPr algn="just">
              <a:spcBef>
                <a:spcPts val="1200"/>
              </a:spcBef>
              <a:spcAft>
                <a:spcPts val="1200"/>
              </a:spcAft>
            </a:pPr>
            <a:r>
              <a:rPr lang="en-US" altLang="zh-CN" sz="1200" b="1" dirty="0">
                <a:solidFill>
                  <a:srgbClr val="000000"/>
                </a:solidFill>
                <a:effectLst/>
                <a:latin typeface="Times New Roman" panose="02020603050405020304" pitchFamily="18" charset="0"/>
                <a:ea typeface="宋体" panose="02010600030101010101" pitchFamily="2" charset="-122"/>
              </a:rPr>
              <a:t>Figure S4</a:t>
            </a:r>
            <a:r>
              <a:rPr lang="en-US" altLang="zh-CN" sz="1200" dirty="0">
                <a:solidFill>
                  <a:srgbClr val="000000"/>
                </a:solidFill>
                <a:effectLst/>
                <a:latin typeface="Times New Roman" panose="02020603050405020304" pitchFamily="18" charset="0"/>
                <a:ea typeface="宋体" panose="02010600030101010101" pitchFamily="2" charset="-122"/>
              </a:rPr>
              <a:t>: Co-expression network analysis. The red nodes represent candidate genes </a:t>
            </a:r>
            <a:r>
              <a:rPr lang="en-US" altLang="zh-CN" sz="1200" i="1" dirty="0">
                <a:solidFill>
                  <a:srgbClr val="000000"/>
                </a:solidFill>
                <a:effectLst/>
                <a:latin typeface="Times New Roman" panose="02020603050405020304" pitchFamily="18" charset="0"/>
                <a:ea typeface="宋体" panose="02010600030101010101" pitchFamily="2" charset="-122"/>
              </a:rPr>
              <a:t>BnCCR1-C03</a:t>
            </a:r>
            <a:r>
              <a:rPr lang="en-US" altLang="zh-CN" sz="1200" dirty="0">
                <a:solidFill>
                  <a:srgbClr val="000000"/>
                </a:solidFill>
                <a:effectLst/>
                <a:latin typeface="Times New Roman" panose="02020603050405020304" pitchFamily="18" charset="0"/>
                <a:ea typeface="宋体" panose="02010600030101010101" pitchFamily="2" charset="-122"/>
              </a:rPr>
              <a:t> and </a:t>
            </a:r>
            <a:r>
              <a:rPr lang="en-US" altLang="zh-CN" sz="1200" i="1" dirty="0">
                <a:solidFill>
                  <a:srgbClr val="000000"/>
                </a:solidFill>
                <a:effectLst/>
                <a:latin typeface="Times New Roman" panose="02020603050405020304" pitchFamily="18" charset="0"/>
                <a:ea typeface="宋体" panose="02010600030101010101" pitchFamily="2" charset="-122"/>
              </a:rPr>
              <a:t>BnFBR12-A08</a:t>
            </a:r>
            <a:r>
              <a:rPr lang="en-US" altLang="zh-CN" sz="1200" dirty="0">
                <a:solidFill>
                  <a:srgbClr val="000000"/>
                </a:solidFill>
                <a:effectLst/>
                <a:latin typeface="Times New Roman" panose="02020603050405020304" pitchFamily="18" charset="0"/>
                <a:ea typeface="宋体" panose="02010600030101010101" pitchFamily="2" charset="-122"/>
              </a:rPr>
              <a:t>. The triangle node and rhombus node represent genes directly linked to these two candidate gene.</a:t>
            </a:r>
            <a:endParaRPr lang="zh-CN" altLang="zh-CN" sz="1200" dirty="0">
              <a:effectLst/>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984506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7472"/>
            <a:ext cx="6858000" cy="9144000"/>
          </a:xfrm>
          <a:prstGeom prst="rect">
            <a:avLst/>
          </a:prstGeom>
        </p:spPr>
      </p:pic>
      <p:sp>
        <p:nvSpPr>
          <p:cNvPr id="4" name="文本框 3">
            <a:extLst>
              <a:ext uri="{FF2B5EF4-FFF2-40B4-BE49-F238E27FC236}">
                <a16:creationId xmlns:a16="http://schemas.microsoft.com/office/drawing/2014/main" id="{D8FFB1BB-8B93-4A86-A5C2-010CB71EC3C2}"/>
              </a:ext>
            </a:extLst>
          </p:cNvPr>
          <p:cNvSpPr txBox="1"/>
          <p:nvPr/>
        </p:nvSpPr>
        <p:spPr>
          <a:xfrm>
            <a:off x="237614" y="8769424"/>
            <a:ext cx="6382771" cy="646331"/>
          </a:xfrm>
          <a:prstGeom prst="rect">
            <a:avLst/>
          </a:prstGeom>
          <a:noFill/>
        </p:spPr>
        <p:txBody>
          <a:bodyPr wrap="square">
            <a:spAutoFit/>
          </a:bodyPr>
          <a:lstStyle/>
          <a:p>
            <a:pPr algn="just">
              <a:spcBef>
                <a:spcPts val="1200"/>
              </a:spcBef>
              <a:spcAft>
                <a:spcPts val="1200"/>
              </a:spcAft>
            </a:pPr>
            <a:r>
              <a:rPr lang="en-US" altLang="zh-CN" sz="1200" b="1" dirty="0">
                <a:solidFill>
                  <a:srgbClr val="000000"/>
                </a:solidFill>
                <a:effectLst/>
                <a:latin typeface="Times New Roman" panose="02020603050405020304" pitchFamily="18" charset="0"/>
                <a:ea typeface="宋体" panose="02010600030101010101" pitchFamily="2" charset="-122"/>
              </a:rPr>
              <a:t>Figure S5</a:t>
            </a:r>
            <a:r>
              <a:rPr lang="en-US" altLang="zh-CN" sz="1200" dirty="0">
                <a:solidFill>
                  <a:srgbClr val="000000"/>
                </a:solidFill>
                <a:effectLst/>
                <a:latin typeface="Times New Roman" panose="02020603050405020304" pitchFamily="18" charset="0"/>
                <a:ea typeface="宋体" panose="02010600030101010101" pitchFamily="2" charset="-122"/>
              </a:rPr>
              <a:t>. Gene Ontology (GO) enrichment analysis in blue module (a) and yellow module (b). Each class top 10 gene ontology (GO) terms had lined out in bubble chart. The bubble size represent the number genes of the category. The bubble color represents the size of the </a:t>
            </a:r>
            <a:r>
              <a:rPr lang="en-US" altLang="zh-CN" sz="1200" i="1" dirty="0">
                <a:solidFill>
                  <a:srgbClr val="000000"/>
                </a:solidFill>
                <a:effectLst/>
                <a:latin typeface="Times New Roman" panose="02020603050405020304" pitchFamily="18" charset="0"/>
                <a:ea typeface="宋体" panose="02010600030101010101" pitchFamily="2" charset="-122"/>
              </a:rPr>
              <a:t>P</a:t>
            </a:r>
            <a:r>
              <a:rPr lang="en-US" altLang="zh-CN" sz="1200" dirty="0">
                <a:solidFill>
                  <a:srgbClr val="000000"/>
                </a:solidFill>
                <a:effectLst/>
                <a:latin typeface="Times New Roman" panose="02020603050405020304" pitchFamily="18" charset="0"/>
                <a:ea typeface="宋体" panose="02010600030101010101" pitchFamily="2" charset="-122"/>
              </a:rPr>
              <a:t> value.</a:t>
            </a:r>
            <a:r>
              <a:rPr lang="en-US" altLang="zh-CN" sz="1200" b="1" dirty="0">
                <a:solidFill>
                  <a:srgbClr val="000000"/>
                </a:solidFill>
                <a:effectLst/>
                <a:latin typeface="Times New Roman" panose="02020603050405020304" pitchFamily="18" charset="0"/>
                <a:ea typeface="宋体" panose="02010600030101010101" pitchFamily="2" charset="-122"/>
              </a:rPr>
              <a:t> </a:t>
            </a:r>
            <a:endParaRPr lang="zh-CN" altLang="zh-CN" sz="1200" dirty="0">
              <a:effectLst/>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3262194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b="35426"/>
          <a:stretch/>
        </p:blipFill>
        <p:spPr>
          <a:xfrm>
            <a:off x="0" y="1712640"/>
            <a:ext cx="6858000" cy="5904656"/>
          </a:xfrm>
          <a:prstGeom prst="rect">
            <a:avLst/>
          </a:prstGeom>
        </p:spPr>
      </p:pic>
      <p:sp>
        <p:nvSpPr>
          <p:cNvPr id="4" name="文本框 3">
            <a:extLst>
              <a:ext uri="{FF2B5EF4-FFF2-40B4-BE49-F238E27FC236}">
                <a16:creationId xmlns:a16="http://schemas.microsoft.com/office/drawing/2014/main" id="{108FDDB3-CE48-436F-9D9E-BEBBDF671620}"/>
              </a:ext>
            </a:extLst>
          </p:cNvPr>
          <p:cNvSpPr txBox="1"/>
          <p:nvPr/>
        </p:nvSpPr>
        <p:spPr>
          <a:xfrm>
            <a:off x="346348" y="6969224"/>
            <a:ext cx="6165304" cy="1015663"/>
          </a:xfrm>
          <a:prstGeom prst="rect">
            <a:avLst/>
          </a:prstGeom>
          <a:noFill/>
        </p:spPr>
        <p:txBody>
          <a:bodyPr wrap="square">
            <a:spAutoFit/>
          </a:bodyPr>
          <a:lstStyle/>
          <a:p>
            <a:pPr algn="just">
              <a:spcBef>
                <a:spcPts val="1200"/>
              </a:spcBef>
              <a:spcAft>
                <a:spcPts val="1200"/>
              </a:spcAft>
            </a:pPr>
            <a:r>
              <a:rPr lang="en-US" altLang="zh-CN" sz="1200" b="1" dirty="0">
                <a:solidFill>
                  <a:srgbClr val="000000"/>
                </a:solidFill>
                <a:effectLst/>
                <a:latin typeface="Times New Roman" panose="02020603050405020304" pitchFamily="18" charset="0"/>
                <a:ea typeface="宋体" panose="02010600030101010101" pitchFamily="2" charset="-122"/>
              </a:rPr>
              <a:t>Figure S6</a:t>
            </a:r>
            <a:r>
              <a:rPr lang="en-US" altLang="zh-CN" sz="1200" dirty="0">
                <a:solidFill>
                  <a:srgbClr val="000000"/>
                </a:solidFill>
                <a:effectLst/>
                <a:latin typeface="Times New Roman" panose="02020603050405020304" pitchFamily="18" charset="0"/>
                <a:ea typeface="宋体" panose="02010600030101010101" pitchFamily="2" charset="-122"/>
              </a:rPr>
              <a:t>. Co-expression network of </a:t>
            </a:r>
            <a:r>
              <a:rPr lang="en-US" altLang="zh-CN" sz="1200" i="1" dirty="0">
                <a:solidFill>
                  <a:srgbClr val="000000"/>
                </a:solidFill>
                <a:effectLst/>
                <a:latin typeface="Times New Roman" panose="02020603050405020304" pitchFamily="18" charset="0"/>
                <a:ea typeface="宋体" panose="02010600030101010101" pitchFamily="2" charset="-122"/>
              </a:rPr>
              <a:t>BnFBR12-A08 </a:t>
            </a:r>
            <a:r>
              <a:rPr lang="en-US" altLang="zh-CN" sz="1200" dirty="0">
                <a:solidFill>
                  <a:srgbClr val="000000"/>
                </a:solidFill>
                <a:effectLst/>
                <a:latin typeface="Times New Roman" panose="02020603050405020304" pitchFamily="18" charset="0"/>
                <a:ea typeface="宋体" panose="02010600030101010101" pitchFamily="2" charset="-122"/>
              </a:rPr>
              <a:t>in </a:t>
            </a:r>
            <a:r>
              <a:rPr lang="en-US" altLang="zh-CN" sz="1200" i="1" dirty="0">
                <a:solidFill>
                  <a:srgbClr val="000000"/>
                </a:solidFill>
                <a:effectLst/>
                <a:latin typeface="Times New Roman" panose="02020603050405020304" pitchFamily="18" charset="0"/>
                <a:ea typeface="宋体" panose="02010600030101010101" pitchFamily="2" charset="-122"/>
              </a:rPr>
              <a:t>Brassica napus</a:t>
            </a:r>
            <a:r>
              <a:rPr lang="en-US" altLang="zh-CN" sz="1200" dirty="0">
                <a:solidFill>
                  <a:srgbClr val="000000"/>
                </a:solidFill>
                <a:effectLst/>
                <a:latin typeface="Times New Roman" panose="02020603050405020304" pitchFamily="18" charset="0"/>
                <a:ea typeface="宋体" panose="02010600030101010101" pitchFamily="2" charset="-122"/>
              </a:rPr>
              <a:t>. Red nodes represent </a:t>
            </a:r>
            <a:r>
              <a:rPr lang="en-US" altLang="zh-CN" sz="1200" i="1" dirty="0">
                <a:solidFill>
                  <a:srgbClr val="000000"/>
                </a:solidFill>
                <a:effectLst/>
                <a:latin typeface="Times New Roman" panose="02020603050405020304" pitchFamily="18" charset="0"/>
                <a:ea typeface="宋体" panose="02010600030101010101" pitchFamily="2" charset="-122"/>
              </a:rPr>
              <a:t>BnFBR12-A08</a:t>
            </a:r>
            <a:r>
              <a:rPr lang="en-US" altLang="zh-CN" sz="1200" dirty="0">
                <a:solidFill>
                  <a:srgbClr val="000000"/>
                </a:solidFill>
                <a:effectLst/>
                <a:latin typeface="Times New Roman" panose="02020603050405020304" pitchFamily="18" charset="0"/>
                <a:ea typeface="宋体" panose="02010600030101010101" pitchFamily="2" charset="-122"/>
              </a:rPr>
              <a:t> gene. These genes from the </a:t>
            </a:r>
            <a:r>
              <a:rPr lang="en-US" altLang="zh-CN" sz="1200" dirty="0" err="1">
                <a:solidFill>
                  <a:srgbClr val="000000"/>
                </a:solidFill>
                <a:effectLst/>
                <a:latin typeface="Times New Roman" panose="02020603050405020304" pitchFamily="18" charset="0"/>
                <a:ea typeface="宋体" panose="02010600030101010101" pitchFamily="2" charset="-122"/>
              </a:rPr>
              <a:t>coexpression</a:t>
            </a:r>
            <a:r>
              <a:rPr lang="en-US" altLang="zh-CN" sz="1200" dirty="0">
                <a:solidFill>
                  <a:srgbClr val="000000"/>
                </a:solidFill>
                <a:effectLst/>
                <a:latin typeface="Times New Roman" panose="02020603050405020304" pitchFamily="18" charset="0"/>
                <a:ea typeface="宋体" panose="02010600030101010101" pitchFamily="2" charset="-122"/>
              </a:rPr>
              <a:t> network are divided into the following categories: Abscisic acid pathway (Lime nodes), Auxin pathway (Cyan nodes), Cytokinin pathway (Pink nodes), Gibberellin pathway (Lavender nodes) and Transcription factor (</a:t>
            </a:r>
            <a:r>
              <a:rPr lang="en-US" altLang="zh-CN" sz="1200" dirty="0" err="1">
                <a:solidFill>
                  <a:srgbClr val="000000"/>
                </a:solidFill>
                <a:effectLst/>
                <a:latin typeface="Times New Roman" panose="02020603050405020304" pitchFamily="18" charset="0"/>
                <a:ea typeface="宋体" panose="02010600030101010101" pitchFamily="2" charset="-122"/>
              </a:rPr>
              <a:t>Dimgray</a:t>
            </a:r>
            <a:r>
              <a:rPr lang="en-US" altLang="zh-CN" sz="1200" dirty="0">
                <a:solidFill>
                  <a:srgbClr val="000000"/>
                </a:solidFill>
                <a:effectLst/>
                <a:latin typeface="Times New Roman" panose="02020603050405020304" pitchFamily="18" charset="0"/>
                <a:ea typeface="宋体" panose="02010600030101010101" pitchFamily="2" charset="-122"/>
              </a:rPr>
              <a:t> nodes).</a:t>
            </a:r>
            <a:endParaRPr lang="zh-CN" altLang="zh-CN" sz="1200" dirty="0">
              <a:effectLst/>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789897496"/>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TotalTime>
  <Words>287</Words>
  <Application>Microsoft Office PowerPoint</Application>
  <PresentationFormat>A4 纸张(210x297 毫米)</PresentationFormat>
  <Paragraphs>6</Paragraphs>
  <Slides>6</Slides>
  <Notes>0</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6</vt:i4>
      </vt:variant>
    </vt:vector>
  </HeadingPairs>
  <TitlesOfParts>
    <vt:vector size="10" baseType="lpstr">
      <vt:lpstr>Arial</vt:lpstr>
      <vt:lpstr>Calibri</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任 睿</cp:lastModifiedBy>
  <cp:revision>17</cp:revision>
  <dcterms:created xsi:type="dcterms:W3CDTF">2021-08-16T08:09:44Z</dcterms:created>
  <dcterms:modified xsi:type="dcterms:W3CDTF">2022-03-23T07:07:09Z</dcterms:modified>
</cp:coreProperties>
</file>