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4A9224-7AA4-4546-AE34-35D7D3B4E213}" v="13" dt="2021-12-14T20:18:22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emoursonline-my.sharepoint.com/personal/ttsuda_nemours_org/Documents/_OldUDrive/2021_Anthracycline-induced%20cardiotoxicity/2020_New%20patients%20lis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nemoursonline-my.sharepoint.com/personal/ttsuda_nemours_org/Documents/_OldUDrive/2021_Anthracycline-induced%20cardiotoxicity/2020_New%20patients%20lis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nemoursonline-my.sharepoint.com/personal/ttsuda_nemours_org/Documents/_OldUDrive/2021_Anthracycline-induced%20cardiotoxicity/2020_New%20patients%20lis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nemoursonline-my.sharepoint.com/personal/ttsuda_nemours_org/Documents/_OldUDrive/2021_Anthracycline-induced%20cardiotoxicity/2020_New%20patients%20lis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nemoursonline-my.sharepoint.com/personal/ttsuda_nemours_org/Documents/_OldUDrive/2021_Anthracycline-induced%20cardiotoxicity/2020_New%20patients%20lis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886482939632541E-2"/>
          <c:y val="0.13467592592592595"/>
          <c:w val="0.87755796150481191"/>
          <c:h val="0.72088764946048411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4.0686351706036746E-2"/>
                  <c:y val="0.4274434966462525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y = 0.0069x + 1.0397</a:t>
                    </a:r>
                    <a:br>
                      <a:rPr lang="en-US"/>
                    </a:br>
                    <a:r>
                      <a:rPr lang="en-US"/>
                      <a:t>R² = 0.9803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Somerset!$A$3:$A$13</c:f>
              <c:numCache>
                <c:formatCode>General</c:formatCode>
                <c:ptCount val="11"/>
                <c:pt idx="0">
                  <c:v>12</c:v>
                </c:pt>
                <c:pt idx="1">
                  <c:v>24</c:v>
                </c:pt>
                <c:pt idx="2">
                  <c:v>38</c:v>
                </c:pt>
                <c:pt idx="3">
                  <c:v>52</c:v>
                </c:pt>
                <c:pt idx="4">
                  <c:v>64</c:v>
                </c:pt>
                <c:pt idx="5">
                  <c:v>78</c:v>
                </c:pt>
                <c:pt idx="6">
                  <c:v>90</c:v>
                </c:pt>
                <c:pt idx="7">
                  <c:v>104</c:v>
                </c:pt>
                <c:pt idx="8">
                  <c:v>118</c:v>
                </c:pt>
                <c:pt idx="9">
                  <c:v>132</c:v>
                </c:pt>
                <c:pt idx="10">
                  <c:v>144</c:v>
                </c:pt>
              </c:numCache>
            </c:numRef>
          </c:xVal>
          <c:yVal>
            <c:numRef>
              <c:f>Somerset!$C$3:$C$13</c:f>
              <c:numCache>
                <c:formatCode>General</c:formatCode>
                <c:ptCount val="11"/>
                <c:pt idx="0">
                  <c:v>1.09728</c:v>
                </c:pt>
                <c:pt idx="1">
                  <c:v>1.18872</c:v>
                </c:pt>
                <c:pt idx="2">
                  <c:v>1.2801600000000002</c:v>
                </c:pt>
                <c:pt idx="3">
                  <c:v>1.3792200000000003</c:v>
                </c:pt>
                <c:pt idx="4">
                  <c:v>1.5697200000000002</c:v>
                </c:pt>
                <c:pt idx="5">
                  <c:v>1.5849600000000001</c:v>
                </c:pt>
                <c:pt idx="6">
                  <c:v>1.64592</c:v>
                </c:pt>
                <c:pt idx="7">
                  <c:v>1.8288000000000002</c:v>
                </c:pt>
                <c:pt idx="8">
                  <c:v>1.8669</c:v>
                </c:pt>
                <c:pt idx="9">
                  <c:v>1.905</c:v>
                </c:pt>
                <c:pt idx="10">
                  <c:v>1.99644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7DF-46FC-A589-37B01DF0C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9725456"/>
        <c:axId val="1209728784"/>
      </c:scatterChart>
      <c:valAx>
        <c:axId val="1209725456"/>
        <c:scaling>
          <c:orientation val="minMax"/>
          <c:max val="1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9728784"/>
        <c:crosses val="autoZero"/>
        <c:crossBetween val="midCat"/>
      </c:valAx>
      <c:valAx>
        <c:axId val="120972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97254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Symbol" panose="05050102010706020507" pitchFamily="18" charset="2"/>
              </a:rPr>
              <a:t>D</a:t>
            </a:r>
            <a:r>
              <a:rPr lang="en-US" sz="1600" dirty="0"/>
              <a:t>HR/</a:t>
            </a:r>
            <a:r>
              <a:rPr lang="en-US" sz="1600" dirty="0">
                <a:latin typeface="Symbol" panose="05050102010706020507" pitchFamily="18" charset="2"/>
              </a:rPr>
              <a:t>D</a:t>
            </a:r>
            <a:r>
              <a:rPr lang="en-US" sz="1600" dirty="0"/>
              <a:t>WR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2.8938976377952758E-2"/>
                  <c:y val="0.305138888888888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</a:t>
                    </a:r>
                    <a:r>
                      <a:rPr lang="en-US" b="1" baseline="0" dirty="0"/>
                      <a:t>= 0.4071</a:t>
                    </a:r>
                    <a:r>
                      <a:rPr lang="en-US" baseline="0" dirty="0"/>
                      <a:t>x + 108.77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0.9898</a:t>
                    </a:r>
                    <a:endParaRPr lang="en-US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Somerset!$A$3:$A$13</c:f>
              <c:numCache>
                <c:formatCode>General</c:formatCode>
                <c:ptCount val="11"/>
                <c:pt idx="0">
                  <c:v>12</c:v>
                </c:pt>
                <c:pt idx="1">
                  <c:v>24</c:v>
                </c:pt>
                <c:pt idx="2">
                  <c:v>38</c:v>
                </c:pt>
                <c:pt idx="3">
                  <c:v>52</c:v>
                </c:pt>
                <c:pt idx="4">
                  <c:v>64</c:v>
                </c:pt>
                <c:pt idx="5">
                  <c:v>78</c:v>
                </c:pt>
                <c:pt idx="6">
                  <c:v>90</c:v>
                </c:pt>
                <c:pt idx="7">
                  <c:v>104</c:v>
                </c:pt>
                <c:pt idx="8">
                  <c:v>118</c:v>
                </c:pt>
                <c:pt idx="9">
                  <c:v>132</c:v>
                </c:pt>
                <c:pt idx="10">
                  <c:v>144</c:v>
                </c:pt>
              </c:numCache>
            </c:numRef>
          </c:xVal>
          <c:yVal>
            <c:numRef>
              <c:f>Somerset!$E$3:$E$13</c:f>
              <c:numCache>
                <c:formatCode>General</c:formatCode>
                <c:ptCount val="11"/>
                <c:pt idx="0">
                  <c:v>116</c:v>
                </c:pt>
                <c:pt idx="1">
                  <c:v>116</c:v>
                </c:pt>
                <c:pt idx="2">
                  <c:v>125</c:v>
                </c:pt>
                <c:pt idx="3">
                  <c:v>129</c:v>
                </c:pt>
                <c:pt idx="4">
                  <c:v>136</c:v>
                </c:pt>
                <c:pt idx="5">
                  <c:v>141</c:v>
                </c:pt>
                <c:pt idx="6">
                  <c:v>146</c:v>
                </c:pt>
                <c:pt idx="7">
                  <c:v>148</c:v>
                </c:pt>
                <c:pt idx="8">
                  <c:v>155</c:v>
                </c:pt>
                <c:pt idx="9">
                  <c:v>164</c:v>
                </c:pt>
                <c:pt idx="10">
                  <c:v>169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66C-4B3D-AA4A-A349C87C5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9768720"/>
        <c:axId val="1209765808"/>
      </c:scatterChart>
      <c:valAx>
        <c:axId val="1209768720"/>
        <c:scaling>
          <c:orientation val="minMax"/>
          <c:max val="1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9765808"/>
        <c:crosses val="autoZero"/>
        <c:crossBetween val="midCat"/>
      </c:valAx>
      <c:valAx>
        <c:axId val="120976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9768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Symbol" panose="05050102010706020507" pitchFamily="18" charset="2"/>
              </a:rPr>
              <a:t>D</a:t>
            </a:r>
            <a:r>
              <a:rPr lang="en-US" sz="1600" dirty="0"/>
              <a:t>VO2*/</a:t>
            </a:r>
            <a:r>
              <a:rPr lang="en-US" sz="1600" dirty="0">
                <a:latin typeface="Symbol" panose="05050102010706020507" pitchFamily="18" charset="2"/>
              </a:rPr>
              <a:t>D</a:t>
            </a:r>
            <a:r>
              <a:rPr lang="en-US" sz="1600" dirty="0"/>
              <a:t>HR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2180936669067042"/>
                  <c:y val="1.810185185185185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</a:t>
                    </a:r>
                    <a:r>
                      <a:rPr lang="en-US" b="1" baseline="0" dirty="0"/>
                      <a:t>0.219</a:t>
                    </a:r>
                    <a:r>
                      <a:rPr lang="en-US" baseline="0" dirty="0"/>
                      <a:t>x - 10.067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0.9601</a:t>
                    </a:r>
                    <a:endParaRPr lang="en-US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Somerset!$E$3:$E$13</c:f>
              <c:numCache>
                <c:formatCode>General</c:formatCode>
                <c:ptCount val="11"/>
                <c:pt idx="0">
                  <c:v>116</c:v>
                </c:pt>
                <c:pt idx="1">
                  <c:v>116</c:v>
                </c:pt>
                <c:pt idx="2">
                  <c:v>125</c:v>
                </c:pt>
                <c:pt idx="3">
                  <c:v>129</c:v>
                </c:pt>
                <c:pt idx="4">
                  <c:v>136</c:v>
                </c:pt>
                <c:pt idx="5">
                  <c:v>141</c:v>
                </c:pt>
                <c:pt idx="6">
                  <c:v>146</c:v>
                </c:pt>
                <c:pt idx="7">
                  <c:v>148</c:v>
                </c:pt>
                <c:pt idx="8">
                  <c:v>155</c:v>
                </c:pt>
                <c:pt idx="9">
                  <c:v>164</c:v>
                </c:pt>
                <c:pt idx="10">
                  <c:v>169</c:v>
                </c:pt>
              </c:numCache>
            </c:numRef>
          </c:xVal>
          <c:yVal>
            <c:numRef>
              <c:f>Somerset!$J$3:$J$13</c:f>
              <c:numCache>
                <c:formatCode>General</c:formatCode>
                <c:ptCount val="11"/>
                <c:pt idx="0">
                  <c:v>14.4</c:v>
                </c:pt>
                <c:pt idx="1">
                  <c:v>15.6</c:v>
                </c:pt>
                <c:pt idx="2">
                  <c:v>16.8</c:v>
                </c:pt>
                <c:pt idx="3">
                  <c:v>18.100000000000001</c:v>
                </c:pt>
                <c:pt idx="4">
                  <c:v>20.6</c:v>
                </c:pt>
                <c:pt idx="5">
                  <c:v>20.8</c:v>
                </c:pt>
                <c:pt idx="6">
                  <c:v>21.6</c:v>
                </c:pt>
                <c:pt idx="7">
                  <c:v>24</c:v>
                </c:pt>
                <c:pt idx="8">
                  <c:v>24.5</c:v>
                </c:pt>
                <c:pt idx="9">
                  <c:v>25</c:v>
                </c:pt>
                <c:pt idx="10">
                  <c:v>26.2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C2D-42BB-B6C1-9A75E52BD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89937520"/>
        <c:axId val="1589932944"/>
      </c:scatterChart>
      <c:valAx>
        <c:axId val="1589937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932944"/>
        <c:crosses val="autoZero"/>
        <c:crossBetween val="midCat"/>
      </c:valAx>
      <c:valAx>
        <c:axId val="158993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9375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OUES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013860953226248"/>
                  <c:y val="7.973899095946340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</a:t>
                    </a:r>
                    <a:r>
                      <a:rPr lang="en-US" b="1" baseline="0" dirty="0"/>
                      <a:t>2.4355</a:t>
                    </a:r>
                    <a:r>
                      <a:rPr lang="en-US" baseline="0" dirty="0"/>
                      <a:t>x - 2.4127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0.9673</a:t>
                    </a:r>
                    <a:endParaRPr lang="en-US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Somerset!$G$3:$G$13</c:f>
              <c:numCache>
                <c:formatCode>General</c:formatCode>
                <c:ptCount val="11"/>
                <c:pt idx="0">
                  <c:v>1.4393326938302626</c:v>
                </c:pt>
                <c:pt idx="1">
                  <c:v>1.4578818967339924</c:v>
                </c:pt>
                <c:pt idx="2">
                  <c:v>1.5010592622177514</c:v>
                </c:pt>
                <c:pt idx="3">
                  <c:v>1.6063813651106049</c:v>
                </c:pt>
                <c:pt idx="4">
                  <c:v>1.6532125137753437</c:v>
                </c:pt>
                <c:pt idx="5">
                  <c:v>1.651278013998144</c:v>
                </c:pt>
                <c:pt idx="6">
                  <c:v>1.6776069527204931</c:v>
                </c:pt>
                <c:pt idx="7">
                  <c:v>1.7315887651867388</c:v>
                </c:pt>
                <c:pt idx="8">
                  <c:v>1.7315887651867388</c:v>
                </c:pt>
                <c:pt idx="9">
                  <c:v>1.7839035792727349</c:v>
                </c:pt>
                <c:pt idx="10">
                  <c:v>1.7846172926328754</c:v>
                </c:pt>
              </c:numCache>
            </c:numRef>
          </c:xVal>
          <c:yVal>
            <c:numRef>
              <c:f>Somerset!$I$3:$I$13</c:f>
              <c:numCache>
                <c:formatCode>General</c:formatCode>
                <c:ptCount val="11"/>
                <c:pt idx="0">
                  <c:v>1.09728</c:v>
                </c:pt>
                <c:pt idx="1">
                  <c:v>1.18872</c:v>
                </c:pt>
                <c:pt idx="2">
                  <c:v>1.2801600000000002</c:v>
                </c:pt>
                <c:pt idx="3">
                  <c:v>1.3792200000000003</c:v>
                </c:pt>
                <c:pt idx="4">
                  <c:v>1.5697200000000002</c:v>
                </c:pt>
                <c:pt idx="5">
                  <c:v>1.5849600000000001</c:v>
                </c:pt>
                <c:pt idx="6">
                  <c:v>1.64592</c:v>
                </c:pt>
                <c:pt idx="7">
                  <c:v>1.8288000000000002</c:v>
                </c:pt>
                <c:pt idx="8">
                  <c:v>1.8669</c:v>
                </c:pt>
                <c:pt idx="9">
                  <c:v>1.905</c:v>
                </c:pt>
                <c:pt idx="10">
                  <c:v>1.99644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A2A-4661-859C-1A500F2FF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89938352"/>
        <c:axId val="1589929616"/>
      </c:scatterChart>
      <c:valAx>
        <c:axId val="1589938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929616"/>
        <c:crosses val="autoZero"/>
        <c:crossBetween val="midCat"/>
      </c:valAx>
      <c:valAx>
        <c:axId val="15899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9383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Symbol" panose="05050102010706020507" pitchFamily="18" charset="2"/>
              </a:rPr>
              <a:t>D</a:t>
            </a:r>
            <a:r>
              <a:rPr lang="en-US" sz="1600" dirty="0"/>
              <a:t>VE/</a:t>
            </a:r>
            <a:r>
              <a:rPr lang="en-US" sz="1600" dirty="0">
                <a:latin typeface="Symbol" panose="05050102010706020507" pitchFamily="18" charset="2"/>
              </a:rPr>
              <a:t>D</a:t>
            </a:r>
            <a:r>
              <a:rPr lang="en-US" sz="1600" dirty="0"/>
              <a:t>VCO2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1651263853124414"/>
                  <c:y val="-3.865923009623796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</a:t>
                    </a:r>
                    <a:r>
                      <a:rPr lang="en-US" b="1" baseline="0" dirty="0"/>
                      <a:t>27.791</a:t>
                    </a:r>
                    <a:r>
                      <a:rPr lang="en-US" baseline="0" dirty="0"/>
                      <a:t>x + 1.6218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0.9957</a:t>
                    </a:r>
                    <a:endParaRPr lang="en-US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Somerset!$D$15:$D$25</c:f>
              <c:numCache>
                <c:formatCode>General</c:formatCode>
                <c:ptCount val="11"/>
                <c:pt idx="0">
                  <c:v>0.88200000000000001</c:v>
                </c:pt>
                <c:pt idx="1">
                  <c:v>0.98599999999999999</c:v>
                </c:pt>
                <c:pt idx="2">
                  <c:v>1.0960000000000001</c:v>
                </c:pt>
                <c:pt idx="3">
                  <c:v>1.39</c:v>
                </c:pt>
                <c:pt idx="4">
                  <c:v>1.6020000000000001</c:v>
                </c:pt>
                <c:pt idx="5">
                  <c:v>1.593</c:v>
                </c:pt>
                <c:pt idx="6">
                  <c:v>1.663</c:v>
                </c:pt>
                <c:pt idx="7">
                  <c:v>1.8680000000000001</c:v>
                </c:pt>
                <c:pt idx="8">
                  <c:v>1.8660000000000001</c:v>
                </c:pt>
                <c:pt idx="9">
                  <c:v>2.0920000000000001</c:v>
                </c:pt>
                <c:pt idx="10">
                  <c:v>2.1389999999999998</c:v>
                </c:pt>
              </c:numCache>
            </c:numRef>
          </c:xVal>
          <c:yVal>
            <c:numRef>
              <c:f>Somerset!$E$15:$E$25</c:f>
              <c:numCache>
                <c:formatCode>General</c:formatCode>
                <c:ptCount val="11"/>
                <c:pt idx="0">
                  <c:v>27.5</c:v>
                </c:pt>
                <c:pt idx="1">
                  <c:v>28.7</c:v>
                </c:pt>
                <c:pt idx="2">
                  <c:v>31.7</c:v>
                </c:pt>
                <c:pt idx="3">
                  <c:v>40.4</c:v>
                </c:pt>
                <c:pt idx="4">
                  <c:v>45</c:v>
                </c:pt>
                <c:pt idx="5">
                  <c:v>44.8</c:v>
                </c:pt>
                <c:pt idx="6">
                  <c:v>47.6</c:v>
                </c:pt>
                <c:pt idx="7">
                  <c:v>53.9</c:v>
                </c:pt>
                <c:pt idx="8">
                  <c:v>53.9</c:v>
                </c:pt>
                <c:pt idx="9">
                  <c:v>60.8</c:v>
                </c:pt>
                <c:pt idx="10">
                  <c:v>60.9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3A6-4848-8554-447D1F1F2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89869712"/>
        <c:axId val="1589876368"/>
      </c:scatterChart>
      <c:valAx>
        <c:axId val="1589869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876368"/>
        <c:crosses val="autoZero"/>
        <c:crossBetween val="midCat"/>
      </c:valAx>
      <c:valAx>
        <c:axId val="158987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8697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C21F-6B3B-479A-8315-F32AF44D3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E3F737-308D-43ED-8FB8-5038B1F0C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273A4-C904-4B17-8253-146F79E43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92305-2F6E-4417-B5D9-A910ED533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E3BE1-7FEB-4F2E-9DE1-E58C44FB0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6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42896-F18A-42FC-9638-35F7A8E93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CAFE5-3EAA-475D-98D0-273FC7D1E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17135-CBDE-4E88-AD7C-3FA6AF789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7EEA6-AE57-45C9-A60F-43DB1DD57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A1042-F4B7-4E51-B97F-26D673009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8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0B6F9-68B6-47AF-A021-C7371AE0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22E5C-F38B-4B16-8F8A-6DBE96E46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29710-B9A5-484D-AEA7-A4B213BA8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E8319-EB12-437E-90CF-A0CE05E9C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788EA-18BB-4A9E-9CBB-F158F3DA5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9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B0136-AF9B-4E21-8C11-EDF41E677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E4AD9-6C40-4520-8CF9-D4D001527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4AF1F-B841-424B-8026-47C73C572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066D2-6585-4A7B-8F80-0FEFFD3FF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7D3E3-2971-45F8-9BC1-57DCDB8FE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C86741-9F5A-4A06-A2BD-8D8D27236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0D020-0B9A-46D5-9788-63992EDA4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25227-EB03-40F0-AC13-5B2EC3090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8F4B86-C85C-4321-877D-ACF550F6C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FDB9EF-8E62-49C4-9D1C-9384008F9D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02A075-D4AB-47CE-9AE0-B8A5923C5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304D85-4603-4E22-8310-9C2FCA7A7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FDE235-6C70-41C8-A51C-938B8025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EE6A5-CC4B-4485-91CC-2D530D0E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09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88119-B751-443B-B3EB-41C3E0C0A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9C970-A110-4F66-B490-01B0C8BBD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6EBC59-1EC1-4F75-86B3-DF6E1D6D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219803-51DD-4655-93FF-CD3F9FE35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30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54991D-7335-4D3D-B781-C4413B7E6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41FD20-0467-4808-A2B4-88F54F8D3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26731-77F0-48F7-B6E2-86064798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7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A5A4-2DEF-4D22-9885-5885CE9F4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255F6-C836-4C38-8F51-B7D59C5FF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A8D61-98B5-4AD3-9B71-F653970FA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D20FF-DCC0-44B5-ADF1-FCA29AEE3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D1A2DB-694C-4471-BB34-5E567F6AC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295EE-3DF1-4B92-B5BC-F5C2FB9E9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03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3500-257C-423A-8DFF-1DF8FC9BE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58C26B-6A68-4510-81F9-35CC518DC1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66B48-C332-4D93-AED7-1CDA8CD4C8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4DBFD-A7BF-41B6-827A-2D26F977F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AFC0D-1277-4705-A728-26785167A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9F2E8-F6A3-47B7-B766-A55331A20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0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50D2-8DF3-4A3A-93D9-8CF826D74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CFD2DF-649B-46F3-A52C-36F4C36D2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4DAAC-46AB-41B7-85B1-F6109FC15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9A31A-96C5-46D9-87F4-D33F60870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D8165-8DF3-4BA3-8C19-99B450DDA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6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135D49-A9E1-451A-AFA6-C74FC3CF5A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BADED6-0E16-48CC-9BC8-84D2D0C83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34886-091D-4A30-AAB6-4E94E714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1E84D-91D5-497B-BB67-2FB52510B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02888-5024-4DE5-BCE7-E7F7C13CA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6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8D1985-8053-4D43-9609-69F3749D9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20AC4-51F8-4F55-824A-01CD2D764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B16D0-8863-4A53-A9DC-74EB33A3E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B2745-CD85-4893-8969-6831182EAA5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1CA4B-33B3-45B2-811A-03D70D415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0E28D-D37B-492F-8528-803B3F440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41A2F-0838-430B-AE86-4AC0D5BBB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5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1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600D63-4AFD-43CA-AA54-D04E717007DE}"/>
              </a:ext>
            </a:extLst>
          </p:cNvPr>
          <p:cNvSpPr txBox="1"/>
          <p:nvPr/>
        </p:nvSpPr>
        <p:spPr>
          <a:xfrm>
            <a:off x="522373" y="200189"/>
            <a:ext cx="2424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1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245B140-6829-4DCE-AC6D-76BAB44BFC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1745019"/>
              </p:ext>
            </p:extLst>
          </p:nvPr>
        </p:nvGraphicFramePr>
        <p:xfrm>
          <a:off x="4670304" y="701212"/>
          <a:ext cx="335108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18ED261-9E6D-4F69-A72C-849F319370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25084"/>
              </p:ext>
            </p:extLst>
          </p:nvPr>
        </p:nvGraphicFramePr>
        <p:xfrm>
          <a:off x="8093311" y="657276"/>
          <a:ext cx="3517507" cy="2705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B0E6390-2C62-499D-9E6C-35D8E1EC41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2269193"/>
              </p:ext>
            </p:extLst>
          </p:nvPr>
        </p:nvGraphicFramePr>
        <p:xfrm>
          <a:off x="846501" y="3576906"/>
          <a:ext cx="351750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B4828A6-9F9E-4E16-AD6D-F314C49808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0520796"/>
              </p:ext>
            </p:extLst>
          </p:nvPr>
        </p:nvGraphicFramePr>
        <p:xfrm>
          <a:off x="4587095" y="3647326"/>
          <a:ext cx="3529489" cy="2728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A88BC42-5546-4D75-80A8-0701CA43D7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6800811"/>
              </p:ext>
            </p:extLst>
          </p:nvPr>
        </p:nvGraphicFramePr>
        <p:xfrm>
          <a:off x="8167960" y="3632664"/>
          <a:ext cx="353431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7519D1A-0800-433C-8497-6B35E075611C}"/>
              </a:ext>
            </a:extLst>
          </p:cNvPr>
          <p:cNvSpPr txBox="1"/>
          <p:nvPr/>
        </p:nvSpPr>
        <p:spPr>
          <a:xfrm>
            <a:off x="7653292" y="3249561"/>
            <a:ext cx="442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DD0FAB-A90C-4B0A-B03C-21E4ED37C401}"/>
              </a:ext>
            </a:extLst>
          </p:cNvPr>
          <p:cNvSpPr txBox="1"/>
          <p:nvPr/>
        </p:nvSpPr>
        <p:spPr>
          <a:xfrm>
            <a:off x="4574597" y="741559"/>
            <a:ext cx="4948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VO2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7A760E-1481-4FB1-A8AE-F5FAED6D6934}"/>
              </a:ext>
            </a:extLst>
          </p:cNvPr>
          <p:cNvSpPr txBox="1"/>
          <p:nvPr/>
        </p:nvSpPr>
        <p:spPr>
          <a:xfrm>
            <a:off x="11168068" y="3249560"/>
            <a:ext cx="442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3861B5-93EF-4493-88E9-ED7067DC6724}"/>
              </a:ext>
            </a:extLst>
          </p:cNvPr>
          <p:cNvSpPr txBox="1"/>
          <p:nvPr/>
        </p:nvSpPr>
        <p:spPr>
          <a:xfrm>
            <a:off x="8068413" y="762144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08EC28-72A2-4745-AF9F-376949BA2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083" y="920286"/>
            <a:ext cx="3590925" cy="23050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E9A9F3-2054-4FAC-8065-AD41760918DE}"/>
              </a:ext>
            </a:extLst>
          </p:cNvPr>
          <p:cNvSpPr txBox="1"/>
          <p:nvPr/>
        </p:nvSpPr>
        <p:spPr>
          <a:xfrm>
            <a:off x="3963426" y="6221975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8436E6-FE72-4769-B95F-5CC565779186}"/>
              </a:ext>
            </a:extLst>
          </p:cNvPr>
          <p:cNvSpPr txBox="1"/>
          <p:nvPr/>
        </p:nvSpPr>
        <p:spPr>
          <a:xfrm>
            <a:off x="771547" y="3739793"/>
            <a:ext cx="584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VO2*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F0BAB7-C2CF-4F1D-A4DA-29310151B347}"/>
              </a:ext>
            </a:extLst>
          </p:cNvPr>
          <p:cNvSpPr txBox="1"/>
          <p:nvPr/>
        </p:nvSpPr>
        <p:spPr>
          <a:xfrm>
            <a:off x="4587095" y="3739793"/>
            <a:ext cx="4948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VO2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427300-6ADA-4859-AD18-EA320E88A579}"/>
              </a:ext>
            </a:extLst>
          </p:cNvPr>
          <p:cNvSpPr txBox="1"/>
          <p:nvPr/>
        </p:nvSpPr>
        <p:spPr>
          <a:xfrm>
            <a:off x="7475011" y="6256339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Log10[VE]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69DC81-87AB-4FC7-A14A-7B8BA7B0EBC5}"/>
              </a:ext>
            </a:extLst>
          </p:cNvPr>
          <p:cNvSpPr txBox="1"/>
          <p:nvPr/>
        </p:nvSpPr>
        <p:spPr>
          <a:xfrm>
            <a:off x="11326271" y="6256338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058076-7ACF-4BA2-8FB7-D966BD5023AC}"/>
              </a:ext>
            </a:extLst>
          </p:cNvPr>
          <p:cNvSpPr txBox="1"/>
          <p:nvPr/>
        </p:nvSpPr>
        <p:spPr>
          <a:xfrm>
            <a:off x="8167960" y="3739837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VCO2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464FE0-16E6-42F4-B16E-BFB70AFA0A9F}"/>
              </a:ext>
            </a:extLst>
          </p:cNvPr>
          <p:cNvSpPr txBox="1"/>
          <p:nvPr/>
        </p:nvSpPr>
        <p:spPr>
          <a:xfrm>
            <a:off x="522373" y="55689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9AC4CF-5912-455B-8F26-C8F32BA62191}"/>
              </a:ext>
            </a:extLst>
          </p:cNvPr>
          <p:cNvSpPr txBox="1"/>
          <p:nvPr/>
        </p:nvSpPr>
        <p:spPr>
          <a:xfrm>
            <a:off x="4381382" y="56592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5CBE9E-8A39-4CD4-AE80-3E4C1667F3F6}"/>
              </a:ext>
            </a:extLst>
          </p:cNvPr>
          <p:cNvSpPr txBox="1"/>
          <p:nvPr/>
        </p:nvSpPr>
        <p:spPr>
          <a:xfrm>
            <a:off x="7821554" y="62526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05CA6D-DBEA-4FF1-A10A-08D593FC8E45}"/>
              </a:ext>
            </a:extLst>
          </p:cNvPr>
          <p:cNvSpPr txBox="1"/>
          <p:nvPr/>
        </p:nvSpPr>
        <p:spPr>
          <a:xfrm>
            <a:off x="519167" y="358885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23AB0B-8F0B-4C1C-A093-9227505B161A}"/>
              </a:ext>
            </a:extLst>
          </p:cNvPr>
          <p:cNvSpPr txBox="1"/>
          <p:nvPr/>
        </p:nvSpPr>
        <p:spPr>
          <a:xfrm>
            <a:off x="4381382" y="353269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86C175-1883-48BC-BFFF-AC863F730F74}"/>
              </a:ext>
            </a:extLst>
          </p:cNvPr>
          <p:cNvSpPr txBox="1"/>
          <p:nvPr/>
        </p:nvSpPr>
        <p:spPr>
          <a:xfrm>
            <a:off x="7877496" y="357690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D58BE3-0A65-4AC5-A0E2-67311070DECD}"/>
              </a:ext>
            </a:extLst>
          </p:cNvPr>
          <p:cNvSpPr txBox="1"/>
          <p:nvPr/>
        </p:nvSpPr>
        <p:spPr>
          <a:xfrm>
            <a:off x="5854969" y="686845"/>
            <a:ext cx="1163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ymbol" panose="05050102010706020507" pitchFamily="18" charset="2"/>
              </a:rPr>
              <a:t>D</a:t>
            </a:r>
            <a:r>
              <a:rPr lang="en-US" sz="1600" dirty="0"/>
              <a:t>VO2/</a:t>
            </a:r>
            <a:r>
              <a:rPr lang="en-US" sz="1600" dirty="0">
                <a:latin typeface="Symbol" panose="05050102010706020507" pitchFamily="18" charset="2"/>
              </a:rPr>
              <a:t>D</a:t>
            </a:r>
            <a:r>
              <a:rPr lang="en-US" sz="1600" dirty="0"/>
              <a:t>WR</a:t>
            </a:r>
          </a:p>
        </p:txBody>
      </p:sp>
    </p:spTree>
    <p:extLst>
      <p:ext uri="{BB962C8B-B14F-4D97-AF65-F5344CB8AC3E}">
        <p14:creationId xmlns:p14="http://schemas.microsoft.com/office/powerpoint/2010/main" val="3419108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63C45BB1B89B44B0782F891A21E9CF" ma:contentTypeVersion="11" ma:contentTypeDescription="Create a new document." ma:contentTypeScope="" ma:versionID="711c2c6deb9634f4ac10e2618ecc548e">
  <xsd:schema xmlns:xsd="http://www.w3.org/2001/XMLSchema" xmlns:xs="http://www.w3.org/2001/XMLSchema" xmlns:p="http://schemas.microsoft.com/office/2006/metadata/properties" xmlns:ns3="744869bb-6f59-4f28-98d7-e6a1c4011aca" targetNamespace="http://schemas.microsoft.com/office/2006/metadata/properties" ma:root="true" ma:fieldsID="e6e2e2952edc7eaebcacb39f38d656e0" ns3:_="">
    <xsd:import namespace="744869bb-6f59-4f28-98d7-e6a1c4011ac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869bb-6f59-4f28-98d7-e6a1c4011a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D1BB92-8119-4EB2-B212-D31F0971CD1A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744869bb-6f59-4f28-98d7-e6a1c4011aca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6094A8E-BB97-4970-A58A-473C5E876A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B4E3E9-374C-476A-A243-B2A1864A29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4869bb-6f59-4f28-98d7-e6a1c4011a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36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Tsuda, Takeshi MD</dc:creator>
  <cp:lastModifiedBy>Tsuda, Takeshi MD</cp:lastModifiedBy>
  <cp:revision>4</cp:revision>
  <dcterms:created xsi:type="dcterms:W3CDTF">2021-12-14T19:06:12Z</dcterms:created>
  <dcterms:modified xsi:type="dcterms:W3CDTF">2022-03-14T14:29:02Z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0x0101004D63C45BB1B89B44B0782F891A21E9CF</vt:lpwstr>
  </property>
</Properties>
</file>