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59"/>
  </p:normalViewPr>
  <p:slideViewPr>
    <p:cSldViewPr snapToGrid="0" snapToObjects="1">
      <p:cViewPr>
        <p:scale>
          <a:sx n="132" d="100"/>
          <a:sy n="132" d="100"/>
        </p:scale>
        <p:origin x="-5248" y="-10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C06DD-B7D8-7C43-8643-99842CC92128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969CF-7C8F-A945-B154-93F3541845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23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969CF-7C8F-A945-B154-93F3541845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63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1597F-5751-F643-AE53-6189A411E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B1D0D-A679-0D4B-ABEF-3E4DEA4DE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237B0-C111-4E41-9B0A-BA4B05EEF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8F90A-6D52-4748-BD50-D902B4316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17A2A-7F3A-1F45-8D55-BBE548A5E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77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EF508-F9A6-2F41-B4B1-477A7A710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3F4511-E946-7841-A25B-2F7712CF8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CEFA9-5910-AC4D-BC43-5336E7FD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66248-1B24-F640-B090-4D1915F6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A84C0-E2BE-C640-AE09-EC3DE7BB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3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069D3-E01A-DF47-9315-9335EFD29C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E3A66-7C35-6543-AA7C-6BB061017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9B857-C4DD-1E41-B9FA-463B0F77E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F87FE-C8FD-C44F-8DD5-A6E8364C8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3BC08-B9FB-0A4F-AFAE-7E60A5B2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87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572C-97AB-B54B-8768-A3E64AE2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57D68-4693-AC49-B2EE-84F4B541F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00A45-C806-1A49-A461-1808F6F62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AAF65-08F4-2D41-920F-941DFF1D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A8C38-369F-D642-81DC-C5166DDA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3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B732-8252-7A47-BE67-A2D2D8BC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D9BC0-EF5A-D742-A113-EE907A9B3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8F039-68C2-8649-A568-F2278B88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00548-CA46-A547-AE4F-EE660517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74217-2043-0049-8488-AE906D2AA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5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CFEF-E7B9-BC47-93FD-A9AFFCE15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979A1-8852-DC4E-92B0-DE9098B6D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66695-2768-FE44-87D2-1BDCDE149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17167-F7C8-9E42-9A91-69EF52D1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28BC2-597F-2848-944F-52519070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219FC7-A34F-A240-A671-9FDFF9B44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1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D1372-7CE0-2E46-8DEC-D368E7B86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89D2B-AB39-7146-94C3-CD4B45915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5BBC4-76F2-0F44-8F82-46C75490E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192B4-88FC-3C4A-87F9-B67582588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BAA18-BA83-124D-AEB7-0FDD086D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0E2EA-FE16-0E4E-8FEC-8F28077C8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80B6F6-A93A-2E46-AABC-4BB1C7E1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B03CC-040F-EF42-A5FB-63E697BD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6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0D370-1C1E-AD48-9388-0D7AC44A8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7DED08-9612-1C49-B94A-A06E59A8F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21B376-5296-8B4F-8227-672B56FC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EB160-EF7F-8A45-8BA6-94BE577F9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84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5ABA9-2559-364D-853E-79DFFF0C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B90013-186D-B843-A4B1-B31900858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BB2E5-4E2C-1F4E-9DD7-7FD41D2C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949D-29DB-C14D-AE5B-88FA817F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6762F-F418-3D45-9D68-AE7C5F4D3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E4BA8-85C0-A74A-B97F-D9FBED9DE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C77CC-0C2A-6946-981F-0447CFF69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3EA9D-5EFE-0148-A96B-C573C87F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71BF8-5C32-684E-87B5-2AC800BE8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7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739AF-323B-8446-9B1D-F549E135F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1233B-2A03-C547-82D1-F9FF065AAB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65C9E0-244D-0A49-B0CD-16D2DE0EB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41A08-5249-064E-B465-69B21E6AA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A9B83-F971-9E43-A05D-E1A83AA9E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0BAF6-2936-6946-BEE7-BD0C0FB4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BC8A0F-E208-CB46-874B-D8C5E1969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7F46C-9091-2140-A5F9-0ED140816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A76C4-288D-7043-B62F-52A52B3294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641DA-C277-1A4F-BCBC-E77879209A64}" type="datetimeFigureOut">
              <a:rPr lang="en-US" smtClean="0"/>
              <a:t>3/14/22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A74A7-8C9A-BE4B-BCE6-92A018F3B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07BC5-6161-CF4C-8D77-A8AF40AC7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85037-EC97-DB4E-B66E-5BC92F280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84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0715FEE3-E51F-8540-A029-48C082785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19217"/>
              </p:ext>
            </p:extLst>
          </p:nvPr>
        </p:nvGraphicFramePr>
        <p:xfrm>
          <a:off x="-2867404" y="-549829"/>
          <a:ext cx="17859821" cy="17674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672">
                  <a:extLst>
                    <a:ext uri="{9D8B030D-6E8A-4147-A177-3AD203B41FA5}">
                      <a16:colId xmlns:a16="http://schemas.microsoft.com/office/drawing/2014/main" val="623069987"/>
                    </a:ext>
                  </a:extLst>
                </a:gridCol>
                <a:gridCol w="877770">
                  <a:extLst>
                    <a:ext uri="{9D8B030D-6E8A-4147-A177-3AD203B41FA5}">
                      <a16:colId xmlns:a16="http://schemas.microsoft.com/office/drawing/2014/main" val="4081790484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862035107"/>
                    </a:ext>
                  </a:extLst>
                </a:gridCol>
                <a:gridCol w="119017">
                  <a:extLst>
                    <a:ext uri="{9D8B030D-6E8A-4147-A177-3AD203B41FA5}">
                      <a16:colId xmlns:a16="http://schemas.microsoft.com/office/drawing/2014/main" val="4134464357"/>
                    </a:ext>
                  </a:extLst>
                </a:gridCol>
                <a:gridCol w="747257">
                  <a:extLst>
                    <a:ext uri="{9D8B030D-6E8A-4147-A177-3AD203B41FA5}">
                      <a16:colId xmlns:a16="http://schemas.microsoft.com/office/drawing/2014/main" val="3053146327"/>
                    </a:ext>
                  </a:extLst>
                </a:gridCol>
                <a:gridCol w="235474">
                  <a:extLst>
                    <a:ext uri="{9D8B030D-6E8A-4147-A177-3AD203B41FA5}">
                      <a16:colId xmlns:a16="http://schemas.microsoft.com/office/drawing/2014/main" val="3480724570"/>
                    </a:ext>
                  </a:extLst>
                </a:gridCol>
                <a:gridCol w="550589">
                  <a:extLst>
                    <a:ext uri="{9D8B030D-6E8A-4147-A177-3AD203B41FA5}">
                      <a16:colId xmlns:a16="http://schemas.microsoft.com/office/drawing/2014/main" val="2100253889"/>
                    </a:ext>
                  </a:extLst>
                </a:gridCol>
                <a:gridCol w="319829">
                  <a:extLst>
                    <a:ext uri="{9D8B030D-6E8A-4147-A177-3AD203B41FA5}">
                      <a16:colId xmlns:a16="http://schemas.microsoft.com/office/drawing/2014/main" val="292831068"/>
                    </a:ext>
                  </a:extLst>
                </a:gridCol>
                <a:gridCol w="856380">
                  <a:extLst>
                    <a:ext uri="{9D8B030D-6E8A-4147-A177-3AD203B41FA5}">
                      <a16:colId xmlns:a16="http://schemas.microsoft.com/office/drawing/2014/main" val="2431845177"/>
                    </a:ext>
                  </a:extLst>
                </a:gridCol>
                <a:gridCol w="203412">
                  <a:extLst>
                    <a:ext uri="{9D8B030D-6E8A-4147-A177-3AD203B41FA5}">
                      <a16:colId xmlns:a16="http://schemas.microsoft.com/office/drawing/2014/main" val="2247136311"/>
                    </a:ext>
                  </a:extLst>
                </a:gridCol>
                <a:gridCol w="596812">
                  <a:extLst>
                    <a:ext uri="{9D8B030D-6E8A-4147-A177-3AD203B41FA5}">
                      <a16:colId xmlns:a16="http://schemas.microsoft.com/office/drawing/2014/main" val="1200891389"/>
                    </a:ext>
                  </a:extLst>
                </a:gridCol>
                <a:gridCol w="1095043">
                  <a:extLst>
                    <a:ext uri="{9D8B030D-6E8A-4147-A177-3AD203B41FA5}">
                      <a16:colId xmlns:a16="http://schemas.microsoft.com/office/drawing/2014/main" val="2807990037"/>
                    </a:ext>
                  </a:extLst>
                </a:gridCol>
                <a:gridCol w="1123121">
                  <a:extLst>
                    <a:ext uri="{9D8B030D-6E8A-4147-A177-3AD203B41FA5}">
                      <a16:colId xmlns:a16="http://schemas.microsoft.com/office/drawing/2014/main" val="3019734730"/>
                    </a:ext>
                  </a:extLst>
                </a:gridCol>
                <a:gridCol w="914156">
                  <a:extLst>
                    <a:ext uri="{9D8B030D-6E8A-4147-A177-3AD203B41FA5}">
                      <a16:colId xmlns:a16="http://schemas.microsoft.com/office/drawing/2014/main" val="530625308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4258028465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3160376771"/>
                    </a:ext>
                  </a:extLst>
                </a:gridCol>
                <a:gridCol w="2209265">
                  <a:extLst>
                    <a:ext uri="{9D8B030D-6E8A-4147-A177-3AD203B41FA5}">
                      <a16:colId xmlns:a16="http://schemas.microsoft.com/office/drawing/2014/main" val="833600567"/>
                    </a:ext>
                  </a:extLst>
                </a:gridCol>
                <a:gridCol w="1292459">
                  <a:extLst>
                    <a:ext uri="{9D8B030D-6E8A-4147-A177-3AD203B41FA5}">
                      <a16:colId xmlns:a16="http://schemas.microsoft.com/office/drawing/2014/main" val="125394408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794815295"/>
                    </a:ext>
                  </a:extLst>
                </a:gridCol>
              </a:tblGrid>
              <a:tr h="325239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Pre-2012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2013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2014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2015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en-US" sz="12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en-US" sz="12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529422"/>
                  </a:ext>
                </a:extLst>
              </a:tr>
              <a:tr h="232989">
                <a:tc gridSpan="19">
                  <a:txBody>
                    <a:bodyPr/>
                    <a:lstStyle/>
                    <a:p>
                      <a:r>
                        <a:rPr lang="en-US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documents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95378"/>
                  </a:ext>
                </a:extLst>
              </a:tr>
              <a:tr h="750771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legislation, White papers &amp; consultation reports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Health &amp; Social Care Act</a:t>
                      </a:r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Health &amp; Social Care Act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Health &amp; Social Care Act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Transforming the response to domestic abuse: consultation response and draft bill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and innovation: working together to improve health and social care for 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08776"/>
                  </a:ext>
                </a:extLst>
              </a:tr>
              <a:tr h="528572">
                <a:tc rowSpan="2"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&amp; parliamentary documents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Ending violence against women and girls. Strategy 2016-2020</a:t>
                      </a: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Health Priorities for Scotland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Health Priorities for Scotland</a:t>
                      </a: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Ending violence against women and girls 2016-2020: refresh strategy</a:t>
                      </a:r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 mental health and wellbeing recovery action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162894"/>
                  </a:ext>
                </a:extLst>
              </a:tr>
              <a:tr h="3697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Serious Violence Strategy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Serious Violence Strategy</a:t>
                      </a:r>
                      <a:endParaRPr lang="en-US" sz="12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582201"/>
                  </a:ext>
                </a:extLst>
              </a:tr>
              <a:tr h="850231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NHS/Public Health England Strategy Documents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Five year forward view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Five year forward view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 direction for sexual assault and abuse services - Lifelong care for victims and survivors: 2018 –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 direction for sexual assault and abuse services - Lifelong care for victims and survivors: 2018 – 2023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community mental health framework for adults and older adults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229401"/>
                  </a:ext>
                </a:extLst>
              </a:tr>
              <a:tr h="381746">
                <a:tc rowSpan="2"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NHS/Public Health England Planning documents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 Long Term Plan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113586"/>
                  </a:ext>
                </a:extLst>
              </a:tr>
              <a:tr h="4684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 Mental Health Implementation Plan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338227"/>
                  </a:ext>
                </a:extLst>
              </a:tr>
              <a:tr h="55556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Patient/service-users &amp; carer perspectives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Engaging with complexity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Engaging with complexity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315998"/>
                  </a:ext>
                </a:extLst>
              </a:tr>
              <a:tr h="528572">
                <a:tc rowSpan="6"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Evaluations and evidence reported to Department of Health/local government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6"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Successes and struggles keeping trauma in mind: development of a trauma-informed mental health service</a:t>
                      </a:r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Women’s Mental Health Taskforce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Women’s Mental Health Taskforce</a:t>
                      </a: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sense of safety. Trauma-informed approaches for women.</a:t>
                      </a:r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566341"/>
                  </a:ext>
                </a:extLst>
              </a:tr>
              <a:tr h="3756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trauma-informed health and care approach for responding to child sexual abuse and exploitation</a:t>
                      </a:r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trauma-informed health and care approach for responding to child sexual abuse and exploitation</a:t>
                      </a:r>
                      <a:endParaRPr lang="en-US" sz="12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996709"/>
                  </a:ext>
                </a:extLst>
              </a:tr>
              <a:tr h="2245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Developing trauma informed practice in Northern Ireland: key messages</a:t>
                      </a:r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4682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Trauma-informed care in response to adverse childhood experiences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Trauma-informed care in response to adverse childhood experiences</a:t>
                      </a:r>
                      <a:endParaRPr lang="en-US" sz="12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81995"/>
                  </a:ext>
                </a:extLst>
              </a:tr>
              <a:tr h="735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Childhood Experiences, Resilience and Trauma Informed Care: A Public Health Approach to Understanding and Responding to Adversity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Childhood Experiences, Resilience and Trauma Informed Care: A Public Health Approach to Understanding and Responding to Adversity</a:t>
                      </a:r>
                      <a:endParaRPr lang="en-US" sz="1200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Developing real world system capability in trauma informed care: learning from good practice</a:t>
                      </a:r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274600"/>
                  </a:ext>
                </a:extLst>
              </a:tr>
              <a:tr h="5396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paradigm shift: relationships in trauma-informed mental health services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paradigm shift: relationships in trauma-informed mental health services</a:t>
                      </a:r>
                      <a:endParaRPr lang="en-US" sz="12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784139"/>
                  </a:ext>
                </a:extLst>
              </a:tr>
              <a:tr h="128025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Guidance on ‘how to do TIC’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Transforming psychological trauma: a knowledge &amp; skills framework for the Scottish workforce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Trauma-informed approaches. Trauma-informed care: implications for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Trauma-informed approaches. Trauma-informed care: implications for practice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good practice guide to support implementation of trauma-informed care in the perinatal period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86434"/>
                  </a:ext>
                </a:extLst>
              </a:tr>
              <a:tr h="249867">
                <a:tc gridSpan="19">
                  <a:txBody>
                    <a:bodyPr/>
                    <a:lstStyle/>
                    <a:p>
                      <a:r>
                        <a:rPr lang="en-US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Contextual documents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242558"/>
                  </a:ext>
                </a:extLst>
              </a:tr>
              <a:tr h="873081">
                <a:tc rowSpan="2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Envisioning a trauma‐informed service system: a vital paradigm shift. New directions for mental health services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(Harris and Fallot, 2001)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SAMHSA’s Concept of Trauma and Guidance for a Trauma-informed Approach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SAMHSA’s Concept of Trauma and Guidance for a Trauma-informed Approach</a:t>
                      </a: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Trauma-informed social policy: a conceptual framework for policy analysis and advocacy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(Bowen et al)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effect of multiple adverse childhood experiences on health: a systematic review and meta-analysis. (Hughes et al)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977263"/>
                  </a:ext>
                </a:extLst>
              </a:tr>
              <a:tr h="1143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household survey of adverse childhood experiences and their relationship with resilience to health-harming behaviors in England (Bellis et al)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household survey of adverse childhood experiences and their relationship with resilience to health-harming </a:t>
                      </a:r>
                      <a:r>
                        <a:rPr lang="en-GB" sz="1200" b="0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behaviors</a:t>
                      </a:r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England (Bellis et al)</a:t>
                      </a: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667486"/>
                  </a:ext>
                </a:extLst>
              </a:tr>
              <a:tr h="249867">
                <a:tc gridSpan="19">
                  <a:txBody>
                    <a:bodyPr/>
                    <a:lstStyle/>
                    <a:p>
                      <a:r>
                        <a:rPr lang="en-US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Participants experience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777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Commenced working in TI care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228413"/>
                  </a:ext>
                </a:extLst>
              </a:tr>
              <a:tr h="316041">
                <a:tc gridSpan="19">
                  <a:txBody>
                    <a:bodyPr/>
                    <a:lstStyle/>
                    <a:p>
                      <a:r>
                        <a:rPr lang="en-US" sz="12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and international context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159037"/>
                  </a:ext>
                </a:extLst>
              </a:tr>
              <a:tr h="39351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BBC: Rape victims to inform Scottish justice research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BBC: Rape victims to inform Scottish justice research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BBC: Staff training to recognise signs of 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BBC: Family courts 'not safe space' for domestic abuse survivors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907574"/>
                  </a:ext>
                </a:extLst>
              </a:tr>
              <a:tr h="55556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 General Election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 presidential election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Grenfell Tower fire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 General election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 of George Floyd and Black Lives Matter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166172"/>
                  </a:ext>
                </a:extLst>
              </a:tr>
            </a:tbl>
          </a:graphicData>
        </a:graphic>
      </p:graphicFrame>
      <p:sp>
        <p:nvSpPr>
          <p:cNvPr id="14" name="Flowchart: Connector 3">
            <a:extLst>
              <a:ext uri="{FF2B5EF4-FFF2-40B4-BE49-F238E27FC236}">
                <a16:creationId xmlns:a16="http://schemas.microsoft.com/office/drawing/2014/main" id="{C2BC336C-E0AE-45FC-9B78-18F94EE9ED1B}"/>
              </a:ext>
            </a:extLst>
          </p:cNvPr>
          <p:cNvSpPr/>
          <p:nvPr/>
        </p:nvSpPr>
        <p:spPr>
          <a:xfrm>
            <a:off x="-1053265" y="12989272"/>
            <a:ext cx="438150" cy="3238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3</a:t>
            </a:r>
          </a:p>
        </p:txBody>
      </p:sp>
      <p:sp>
        <p:nvSpPr>
          <p:cNvPr id="15" name="Flowchart: Connector 8">
            <a:extLst>
              <a:ext uri="{FF2B5EF4-FFF2-40B4-BE49-F238E27FC236}">
                <a16:creationId xmlns:a16="http://schemas.microsoft.com/office/drawing/2014/main" id="{EE7F27DF-9627-4F2D-83F6-717092763DAA}"/>
              </a:ext>
            </a:extLst>
          </p:cNvPr>
          <p:cNvSpPr/>
          <p:nvPr/>
        </p:nvSpPr>
        <p:spPr>
          <a:xfrm>
            <a:off x="-1053265" y="13680935"/>
            <a:ext cx="438150" cy="33337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5</a:t>
            </a:r>
          </a:p>
        </p:txBody>
      </p:sp>
      <p:sp>
        <p:nvSpPr>
          <p:cNvPr id="16" name="Flowchart: Connector 8">
            <a:extLst>
              <a:ext uri="{FF2B5EF4-FFF2-40B4-BE49-F238E27FC236}">
                <a16:creationId xmlns:a16="http://schemas.microsoft.com/office/drawing/2014/main" id="{EE7F27DF-9627-4F2D-83F6-717092763DAA}"/>
              </a:ext>
            </a:extLst>
          </p:cNvPr>
          <p:cNvSpPr/>
          <p:nvPr/>
        </p:nvSpPr>
        <p:spPr>
          <a:xfrm>
            <a:off x="-1053265" y="14426086"/>
            <a:ext cx="438150" cy="33337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5</a:t>
            </a:r>
          </a:p>
        </p:txBody>
      </p:sp>
      <p:sp>
        <p:nvSpPr>
          <p:cNvPr id="17" name="Flowchart: Connector 5">
            <a:extLst>
              <a:ext uri="{FF2B5EF4-FFF2-40B4-BE49-F238E27FC236}">
                <a16:creationId xmlns:a16="http://schemas.microsoft.com/office/drawing/2014/main" id="{D0A639BA-AB18-40B7-807C-98E86B1A41C3}"/>
              </a:ext>
            </a:extLst>
          </p:cNvPr>
          <p:cNvSpPr/>
          <p:nvPr/>
        </p:nvSpPr>
        <p:spPr>
          <a:xfrm>
            <a:off x="1788193" y="12989272"/>
            <a:ext cx="495299" cy="3619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10</a:t>
            </a:r>
          </a:p>
        </p:txBody>
      </p:sp>
      <p:sp>
        <p:nvSpPr>
          <p:cNvPr id="18" name="Flowchart: Connector 1">
            <a:extLst>
              <a:ext uri="{FF2B5EF4-FFF2-40B4-BE49-F238E27FC236}">
                <a16:creationId xmlns:a16="http://schemas.microsoft.com/office/drawing/2014/main" id="{D263D370-AEB7-40D2-936B-FDA5C5108264}"/>
              </a:ext>
            </a:extLst>
          </p:cNvPr>
          <p:cNvSpPr/>
          <p:nvPr/>
        </p:nvSpPr>
        <p:spPr>
          <a:xfrm>
            <a:off x="3528416" y="12960697"/>
            <a:ext cx="533400" cy="3810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1</a:t>
            </a:r>
          </a:p>
        </p:txBody>
      </p:sp>
      <p:sp>
        <p:nvSpPr>
          <p:cNvPr id="19" name="Flowchart: Connector 1">
            <a:extLst>
              <a:ext uri="{FF2B5EF4-FFF2-40B4-BE49-F238E27FC236}">
                <a16:creationId xmlns:a16="http://schemas.microsoft.com/office/drawing/2014/main" id="{D263D370-AEB7-40D2-936B-FDA5C5108264}"/>
              </a:ext>
            </a:extLst>
          </p:cNvPr>
          <p:cNvSpPr/>
          <p:nvPr/>
        </p:nvSpPr>
        <p:spPr>
          <a:xfrm>
            <a:off x="5162304" y="12938765"/>
            <a:ext cx="533400" cy="3810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2</a:t>
            </a:r>
            <a:endParaRPr lang="en-GB" sz="1100" dirty="0"/>
          </a:p>
        </p:txBody>
      </p:sp>
      <p:sp>
        <p:nvSpPr>
          <p:cNvPr id="20" name="Flowchart: Connector 7">
            <a:extLst>
              <a:ext uri="{FF2B5EF4-FFF2-40B4-BE49-F238E27FC236}">
                <a16:creationId xmlns:a16="http://schemas.microsoft.com/office/drawing/2014/main" id="{91650F25-77D3-41DB-8E38-3706F5325CBD}"/>
              </a:ext>
            </a:extLst>
          </p:cNvPr>
          <p:cNvSpPr/>
          <p:nvPr/>
        </p:nvSpPr>
        <p:spPr>
          <a:xfrm>
            <a:off x="5219454" y="13700262"/>
            <a:ext cx="476250" cy="36195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4</a:t>
            </a:r>
          </a:p>
        </p:txBody>
      </p:sp>
      <p:sp>
        <p:nvSpPr>
          <p:cNvPr id="21" name="Flowchart: Connector 6">
            <a:extLst>
              <a:ext uri="{FF2B5EF4-FFF2-40B4-BE49-F238E27FC236}">
                <a16:creationId xmlns:a16="http://schemas.microsoft.com/office/drawing/2014/main" id="{7276D232-6945-4592-A972-5895D3349FFF}"/>
              </a:ext>
            </a:extLst>
          </p:cNvPr>
          <p:cNvSpPr/>
          <p:nvPr/>
        </p:nvSpPr>
        <p:spPr>
          <a:xfrm>
            <a:off x="5190879" y="14389933"/>
            <a:ext cx="476251" cy="371475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1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53626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E0E73ACACA484CA5B6C8EB805B334A" ma:contentTypeVersion="12" ma:contentTypeDescription="Create a new document." ma:contentTypeScope="" ma:versionID="45fc9a603b71e9079d0100a8e1327280">
  <xsd:schema xmlns:xsd="http://www.w3.org/2001/XMLSchema" xmlns:xs="http://www.w3.org/2001/XMLSchema" xmlns:p="http://schemas.microsoft.com/office/2006/metadata/properties" xmlns:ns2="12d02577-06a5-4ad9-9927-676a8cb63829" xmlns:ns3="9bd6c76e-e1fd-4c3a-ba00-279ff3f34fdf" targetNamespace="http://schemas.microsoft.com/office/2006/metadata/properties" ma:root="true" ma:fieldsID="64adc2fd9d4ccb4c677ecf7e48823d4d" ns2:_="" ns3:_="">
    <xsd:import namespace="12d02577-06a5-4ad9-9927-676a8cb63829"/>
    <xsd:import namespace="9bd6c76e-e1fd-4c3a-ba00-279ff3f34f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02577-06a5-4ad9-9927-676a8cb63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6c76e-e1fd-4c3a-ba00-279ff3f34fd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bd6c76e-e1fd-4c3a-ba00-279ff3f34fdf">
      <UserInfo>
        <DisplayName/>
        <AccountId xsi:nil="true"/>
        <AccountType/>
      </UserInfo>
    </SharedWithUsers>
    <MediaLengthInSeconds xmlns="12d02577-06a5-4ad9-9927-676a8cb63829" xsi:nil="true"/>
  </documentManagement>
</p:properties>
</file>

<file path=customXml/itemProps1.xml><?xml version="1.0" encoding="utf-8"?>
<ds:datastoreItem xmlns:ds="http://schemas.openxmlformats.org/officeDocument/2006/customXml" ds:itemID="{CDCDE621-029F-4BB7-830C-C123E6382A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d02577-06a5-4ad9-9927-676a8cb63829"/>
    <ds:schemaRef ds:uri="9bd6c76e-e1fd-4c3a-ba00-279ff3f34f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D0CA2D-A726-41FB-9718-06F034181D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FE3B13-087B-4B4A-98B4-6CBF9014148F}">
  <ds:schemaRefs>
    <ds:schemaRef ds:uri="http://schemas.microsoft.com/office/2006/metadata/properties"/>
    <ds:schemaRef ds:uri="http://schemas.microsoft.com/office/infopath/2007/PartnerControls"/>
    <ds:schemaRef ds:uri="9bd6c76e-e1fd-4c3a-ba00-279ff3f34fdf"/>
    <ds:schemaRef ds:uri="12d02577-06a5-4ad9-9927-676a8cb638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489</Words>
  <Application>Microsoft Macintosh PowerPoint</Application>
  <PresentationFormat>Widescreen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Emsley</dc:creator>
  <cp:lastModifiedBy>Elizabeth Emsley</cp:lastModifiedBy>
  <cp:revision>9</cp:revision>
  <dcterms:created xsi:type="dcterms:W3CDTF">2021-12-20T10:51:19Z</dcterms:created>
  <dcterms:modified xsi:type="dcterms:W3CDTF">2022-03-14T21:53:29Z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0x0101000EE0E73ACACA484CA5B6C8EB805B334A</vt:lpwstr>
  </property>
  <property fmtid="{D5CDD505-2E9C-101B-9397-08002B2CF9AE}" pid="3" name="Order">
    <vt:r8>22571900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