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384" y="72"/>
      </p:cViewPr>
      <p:guideLst>
        <p:guide orient="horz" pos="306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A226A6-003F-4E4C-BCB1-C03410321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821812-2D9B-4ECE-98F9-F6748DDD6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FAEC2-22D4-45D4-A459-AB8770CC7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EAF6AD-C4D6-417A-957F-C17B9E103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089194-A08E-46E4-95D6-951FDD29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615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2FFB6-C739-45BE-B57C-D980CDFB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88CF2F-8ED7-45E1-8DAA-876191043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7E9416-C140-4C5D-AD07-477B2F111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576371-66AC-41A8-9287-FFEB064C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9131B6-DA78-46C0-A52D-955E09108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0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F62E1-FAFB-451D-B05A-ED00FFE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5F70EE-3B28-4A2A-80D9-3281C0172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D1FAF1-A4C2-488B-B09B-2FE5D2C0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E5A953-3AD6-4419-BDC0-346B86F1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6A8ADC-F5B6-4D59-BE84-D32030D26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46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A1CE9-C67F-4D98-ABB2-99FA07583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39CD37-7D09-4C22-BC00-18CE39231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81D797B-223D-437B-835E-2DC13F165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FC07AC-DE47-4EBC-A540-D42F84CF0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9B5369-654C-4B79-9083-EFCF9BA9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7F26A4-6F06-4BD0-AE72-684C1892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04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D68F4-E1F6-4AD8-9DF0-8F0051099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AF12A1-1012-44E2-B2F1-5EDF6F0E4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D051EA-BF06-41D3-B5B6-2D421166E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960828D-3585-40FA-BD4D-2116DA989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A88E85-9726-4B50-B64F-B6F62FE4E0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FD4307D-F480-4357-8CFC-D063E869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8BE2590-2367-4E3C-A6CB-D11B312F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FD8FEBA-897A-43E3-A42F-7BF0A9D43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21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399A1A-38DC-48BA-98C3-0A335D4D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BAFACEF-3FC1-42A3-A1D0-3C5BAD6D9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19AAD1-C0AD-4D32-BDFE-1E5BA715D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293DAE-E004-49B1-AA33-E13183BBC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09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0B3428E-652A-479E-99EC-EBC35C8B0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A8AB6B-100F-4EBC-9DAD-1AA40503F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129E66-A03D-449F-8E43-989C84B11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7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0944F-B259-4895-87E7-DF3434A0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73CDB7-5768-4EDF-B915-C1FCE5175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5A42B50-3478-46D9-B619-5F5EA4307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7ABB3E-BB3B-4ADD-A972-2BECE135C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239EA7-7AED-4328-B069-146BB2F76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ECF8D3-8149-4AD1-B50A-781C3695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5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B4C54-525C-4525-A63F-C0718DD9D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9E9E6BD-CA7E-4585-A648-A00A9A8FA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4D92AD-D2E6-49D3-A2F1-8130D050A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992C76-4B03-4438-A4B5-E3F17388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D4701A-A058-4F70-BECF-5D833215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F4255F-EA36-445D-A7CE-034225B7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82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D3777-77BA-4436-AD8F-84B77883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4650918-7646-4DC0-AE8D-428FBD3EC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6E98E2-7BE0-4D53-B623-2D89FC220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D284C6-9A46-4322-B0FB-9366B811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4B2AE7-2912-4A13-9A09-B81352A1D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00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CEB84DA-9BA9-4583-83F2-405ED358C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3F3D2CF-E975-4279-AAF7-FC7C820F9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A6AA92-25A0-44BC-9F77-4F67199A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387E91-7E5C-4739-83C1-DEB59D00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46A2D-21AA-418B-9E0D-3276AFB8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1651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DE51088-DA92-433D-BF5D-D3C461D0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3A5475-CFD3-4B69-8AA2-87633DDD3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CA0AFB-98AF-403E-8121-938030691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C5D9-7913-4BC6-BD56-74DAB124AC5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815E0-E03F-4B9B-B8D8-86343B0349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BA1837-E319-4019-84CB-BAFFA400C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3129-BCBC-4982-A5EE-107A3D6BD4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36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mit Pfeil 1">
            <a:extLst>
              <a:ext uri="{FF2B5EF4-FFF2-40B4-BE49-F238E27FC236}">
                <a16:creationId xmlns:a16="http://schemas.microsoft.com/office/drawing/2014/main" id="{BAE9E18D-1D3B-482B-BA8F-323346D7CD4B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8295870" y="2600455"/>
            <a:ext cx="2493330" cy="20927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el 1">
            <a:extLst>
              <a:ext uri="{FF2B5EF4-FFF2-40B4-BE49-F238E27FC236}">
                <a16:creationId xmlns:a16="http://schemas.microsoft.com/office/drawing/2014/main" id="{D788E358-AEB9-40BF-A36D-51C644CEDF2F}"/>
              </a:ext>
            </a:extLst>
          </p:cNvPr>
          <p:cNvSpPr txBox="1">
            <a:spLocks/>
          </p:cNvSpPr>
          <p:nvPr/>
        </p:nvSpPr>
        <p:spPr>
          <a:xfrm>
            <a:off x="546666" y="318114"/>
            <a:ext cx="11399528" cy="10080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3600" b="1" dirty="0" err="1"/>
              <a:t>Recommendation</a:t>
            </a:r>
            <a:r>
              <a:rPr lang="de-DE" sz="3600" b="1" dirty="0"/>
              <a:t> Nephroblastomatosis - </a:t>
            </a:r>
            <a:r>
              <a:rPr lang="de-DE" sz="3600" b="1" dirty="0" err="1"/>
              <a:t>Overview</a:t>
            </a:r>
            <a:endParaRPr lang="de-DE" b="1" dirty="0"/>
          </a:p>
          <a:p>
            <a:pPr algn="ctr"/>
            <a:r>
              <a:rPr lang="de-DE" sz="3200" dirty="0"/>
              <a:t>SIOP 93-01/GPOH &amp; SIOP 2001/GPOH</a:t>
            </a:r>
            <a:endParaRPr lang="en-US" sz="32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DF5EEC7-5686-4A74-B61C-2753FDCFA8BF}"/>
              </a:ext>
            </a:extLst>
          </p:cNvPr>
          <p:cNvSpPr txBox="1">
            <a:spLocks/>
          </p:cNvSpPr>
          <p:nvPr/>
        </p:nvSpPr>
        <p:spPr>
          <a:xfrm>
            <a:off x="224009" y="2153359"/>
            <a:ext cx="4367880" cy="42481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Prolonged maintenance treatment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Recommendations in the framework of SIOP93-01&amp;SIOP 2001/GPOH 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A: Actinomycin D 1 x 45µg/kg bodyweight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V: Vincristin 1 x 1.5mg/m</a:t>
            </a:r>
            <a:r>
              <a:rPr lang="en-US" sz="1600" baseline="30000" dirty="0"/>
              <a:t>2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Response adapted treatment with de-escalation in case of CR (compare flow chart)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Surgery/Histology in case of viable stable disease (SD), progressive disease (PD) or suspicion of WT-development (</a:t>
            </a:r>
            <a:r>
              <a:rPr lang="en-US" sz="1800" dirty="0" err="1"/>
              <a:t>spheric</a:t>
            </a:r>
            <a:r>
              <a:rPr lang="en-US" sz="1800" dirty="0"/>
              <a:t> lesion, mixed response/cystic lesions)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028792E-79C8-49D6-A1DF-69D8A78417EC}"/>
              </a:ext>
            </a:extLst>
          </p:cNvPr>
          <p:cNvSpPr/>
          <p:nvPr/>
        </p:nvSpPr>
        <p:spPr>
          <a:xfrm>
            <a:off x="5728832" y="2874613"/>
            <a:ext cx="649399" cy="13935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42B1F86-644A-4ACF-A748-7CA42BFAC62A}"/>
              </a:ext>
            </a:extLst>
          </p:cNvPr>
          <p:cNvSpPr/>
          <p:nvPr/>
        </p:nvSpPr>
        <p:spPr>
          <a:xfrm>
            <a:off x="6483616" y="2883894"/>
            <a:ext cx="543768" cy="13935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A7C51B6-0884-4248-B351-5AF5B24653E0}"/>
              </a:ext>
            </a:extLst>
          </p:cNvPr>
          <p:cNvSpPr/>
          <p:nvPr/>
        </p:nvSpPr>
        <p:spPr>
          <a:xfrm>
            <a:off x="7133015" y="2883894"/>
            <a:ext cx="543768" cy="13935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9E66CC6-D14B-471E-A0C2-F3F196BECF0C}"/>
              </a:ext>
            </a:extLst>
          </p:cNvPr>
          <p:cNvSpPr/>
          <p:nvPr/>
        </p:nvSpPr>
        <p:spPr>
          <a:xfrm>
            <a:off x="7773046" y="2885047"/>
            <a:ext cx="543768" cy="13935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AV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0509365-957F-4DE6-8FAA-CA4F491C68CB}"/>
              </a:ext>
            </a:extLst>
          </p:cNvPr>
          <p:cNvSpPr/>
          <p:nvPr/>
        </p:nvSpPr>
        <p:spPr>
          <a:xfrm>
            <a:off x="8503103" y="2080313"/>
            <a:ext cx="742170" cy="512834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CR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E7F68BE-124B-4E56-BD9D-287EAC9C4A08}"/>
              </a:ext>
            </a:extLst>
          </p:cNvPr>
          <p:cNvSpPr/>
          <p:nvPr/>
        </p:nvSpPr>
        <p:spPr>
          <a:xfrm>
            <a:off x="9514219" y="2073005"/>
            <a:ext cx="2549961" cy="5274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 </a:t>
            </a:r>
            <a:r>
              <a:rPr lang="de-DE" sz="1600" b="1" dirty="0" err="1">
                <a:solidFill>
                  <a:schemeClr val="tx1"/>
                </a:solidFill>
              </a:rPr>
              <a:t>evey</a:t>
            </a:r>
            <a:r>
              <a:rPr lang="de-DE" sz="1600" b="1" dirty="0">
                <a:solidFill>
                  <a:schemeClr val="tx1"/>
                </a:solidFill>
              </a:rPr>
              <a:t> 4</a:t>
            </a:r>
            <a:r>
              <a:rPr lang="de-DE" sz="1600" b="1" baseline="30000" dirty="0">
                <a:solidFill>
                  <a:schemeClr val="tx1"/>
                </a:solidFill>
              </a:rPr>
              <a:t> $ </a:t>
            </a:r>
            <a:endParaRPr lang="de-DE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AV+V </a:t>
            </a:r>
            <a:r>
              <a:rPr lang="de-DE" sz="1600" b="1" dirty="0" err="1">
                <a:solidFill>
                  <a:schemeClr val="tx1"/>
                </a:solidFill>
              </a:rPr>
              <a:t>every</a:t>
            </a:r>
            <a:r>
              <a:rPr lang="de-DE" sz="1600" b="1" dirty="0">
                <a:solidFill>
                  <a:schemeClr val="tx1"/>
                </a:solidFill>
              </a:rPr>
              <a:t> 12* </a:t>
            </a:r>
            <a:r>
              <a:rPr lang="de-DE" sz="1600" b="1" dirty="0" err="1">
                <a:solidFill>
                  <a:schemeClr val="tx1"/>
                </a:solidFill>
              </a:rPr>
              <a:t>weeks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2059AC8-35EB-42B1-87C7-6C7477E62A40}"/>
              </a:ext>
            </a:extLst>
          </p:cNvPr>
          <p:cNvSpPr/>
          <p:nvPr/>
        </p:nvSpPr>
        <p:spPr>
          <a:xfrm>
            <a:off x="4740006" y="5351379"/>
            <a:ext cx="6331118" cy="3674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/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Total Duration 1</a:t>
            </a:r>
            <a:r>
              <a:rPr lang="de-DE" sz="1600" b="1" baseline="30000" dirty="0">
                <a:solidFill>
                  <a:schemeClr val="tx1"/>
                </a:solidFill>
              </a:rPr>
              <a:t>$</a:t>
            </a:r>
            <a:r>
              <a:rPr lang="de-DE" sz="1600" b="1" dirty="0">
                <a:solidFill>
                  <a:schemeClr val="tx1"/>
                </a:solidFill>
              </a:rPr>
              <a:t> / 2* </a:t>
            </a:r>
            <a:r>
              <a:rPr lang="de-DE" sz="1600" b="1" dirty="0" err="1">
                <a:solidFill>
                  <a:schemeClr val="tx1"/>
                </a:solidFill>
              </a:rPr>
              <a:t>year</a:t>
            </a:r>
            <a:r>
              <a:rPr lang="de-DE" sz="1600" b="1" dirty="0">
                <a:solidFill>
                  <a:schemeClr val="tx1"/>
                </a:solidFill>
              </a:rPr>
              <a:t> (s)</a:t>
            </a:r>
          </a:p>
          <a:p>
            <a:pPr algn="ctr"/>
            <a:r>
              <a:rPr lang="de-DE" sz="1600" b="1" dirty="0"/>
              <a:t>-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4C9BAF8-1881-4C11-89E2-0F68D1C49DF1}"/>
              </a:ext>
            </a:extLst>
          </p:cNvPr>
          <p:cNvSpPr/>
          <p:nvPr/>
        </p:nvSpPr>
        <p:spPr>
          <a:xfrm>
            <a:off x="8564816" y="3318730"/>
            <a:ext cx="742170" cy="51283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PR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5878845-8693-41D4-8797-8FF2E89B24E3}"/>
              </a:ext>
            </a:extLst>
          </p:cNvPr>
          <p:cNvSpPr/>
          <p:nvPr/>
        </p:nvSpPr>
        <p:spPr>
          <a:xfrm>
            <a:off x="9505142" y="3314756"/>
            <a:ext cx="2536597" cy="5274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AV </a:t>
            </a:r>
            <a:r>
              <a:rPr lang="de-DE" sz="1600" b="1" dirty="0" err="1">
                <a:solidFill>
                  <a:schemeClr val="tx1"/>
                </a:solidFill>
              </a:rPr>
              <a:t>every</a:t>
            </a:r>
            <a:r>
              <a:rPr lang="de-DE" sz="1600" b="1" dirty="0">
                <a:solidFill>
                  <a:schemeClr val="tx1"/>
                </a:solidFill>
              </a:rPr>
              <a:t> 3</a:t>
            </a:r>
            <a:r>
              <a:rPr lang="de-DE" sz="1600" b="1" baseline="30000" dirty="0">
                <a:solidFill>
                  <a:schemeClr val="tx1"/>
                </a:solidFill>
              </a:rPr>
              <a:t> $ 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 AV+V 6* </a:t>
            </a:r>
            <a:r>
              <a:rPr lang="de-DE" sz="1600" b="1" dirty="0" err="1">
                <a:solidFill>
                  <a:schemeClr val="tx1"/>
                </a:solidFill>
              </a:rPr>
              <a:t>weeks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7364662-5111-4E2E-B05E-2459067299DF}"/>
              </a:ext>
            </a:extLst>
          </p:cNvPr>
          <p:cNvSpPr/>
          <p:nvPr/>
        </p:nvSpPr>
        <p:spPr>
          <a:xfrm>
            <a:off x="6563774" y="4693202"/>
            <a:ext cx="3464192" cy="51283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PD/ SD/ </a:t>
            </a:r>
            <a:r>
              <a:rPr lang="de-DE" sz="1600" b="1" dirty="0" err="1">
                <a:solidFill>
                  <a:schemeClr val="tx1"/>
                </a:solidFill>
              </a:rPr>
              <a:t>signs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of</a:t>
            </a:r>
            <a:r>
              <a:rPr lang="de-DE" sz="1600" b="1" dirty="0">
                <a:solidFill>
                  <a:schemeClr val="tx1"/>
                </a:solidFill>
              </a:rPr>
              <a:t> WT-</a:t>
            </a:r>
            <a:r>
              <a:rPr lang="de-DE" sz="1600" b="1" dirty="0" err="1">
                <a:solidFill>
                  <a:schemeClr val="tx1"/>
                </a:solidFill>
              </a:rPr>
              <a:t>development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1D06C49-FE4F-40D7-9AE5-9355DF4C3421}"/>
              </a:ext>
            </a:extLst>
          </p:cNvPr>
          <p:cNvSpPr/>
          <p:nvPr/>
        </p:nvSpPr>
        <p:spPr>
          <a:xfrm>
            <a:off x="10299851" y="4685894"/>
            <a:ext cx="1043157" cy="5274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Surgery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A97A36B-1A7E-42B8-8E4D-4FE66EE5151A}"/>
              </a:ext>
            </a:extLst>
          </p:cNvPr>
          <p:cNvSpPr/>
          <p:nvPr/>
        </p:nvSpPr>
        <p:spPr>
          <a:xfrm>
            <a:off x="4740006" y="2883894"/>
            <a:ext cx="662876" cy="13935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b="1" dirty="0" err="1">
                <a:solidFill>
                  <a:schemeClr val="tx1"/>
                </a:solidFill>
              </a:rPr>
              <a:t>Week</a:t>
            </a:r>
            <a:endParaRPr lang="de-DE" sz="105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4</a:t>
            </a:r>
            <a:endParaRPr lang="de-DE" sz="1200" b="1" dirty="0">
              <a:solidFill>
                <a:schemeClr val="tx1"/>
              </a:solidFill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1C1BCB18-7C2D-4987-9BE6-B5CEE417B828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7027385" y="3580664"/>
            <a:ext cx="1056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48A17B13-3B5D-4764-951D-80AC1D425B8A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6378231" y="3571383"/>
            <a:ext cx="105385" cy="92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29C368A3-3D42-4FF7-AEDE-6AB7F847324D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7676784" y="3580664"/>
            <a:ext cx="96263" cy="1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01B0408D-0A6E-4747-AD6C-16F0FECE72B5}"/>
              </a:ext>
            </a:extLst>
          </p:cNvPr>
          <p:cNvCxnSpPr>
            <a:stCxn id="11" idx="3"/>
            <a:endCxn id="12" idx="2"/>
          </p:cNvCxnSpPr>
          <p:nvPr/>
        </p:nvCxnSpPr>
        <p:spPr>
          <a:xfrm flipV="1">
            <a:off x="8316815" y="2593147"/>
            <a:ext cx="557373" cy="9886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0641F57-7C62-4A50-933E-F2B2048F7145}"/>
              </a:ext>
            </a:extLst>
          </p:cNvPr>
          <p:cNvCxnSpPr>
            <a:stCxn id="11" idx="3"/>
            <a:endCxn id="15" idx="1"/>
          </p:cNvCxnSpPr>
          <p:nvPr/>
        </p:nvCxnSpPr>
        <p:spPr>
          <a:xfrm flipV="1">
            <a:off x="8316814" y="3575147"/>
            <a:ext cx="248002" cy="66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66F828D3-1342-4F47-9141-20F497BBBFCF}"/>
              </a:ext>
            </a:extLst>
          </p:cNvPr>
          <p:cNvCxnSpPr>
            <a:stCxn id="11" idx="3"/>
            <a:endCxn id="17" idx="0"/>
          </p:cNvCxnSpPr>
          <p:nvPr/>
        </p:nvCxnSpPr>
        <p:spPr>
          <a:xfrm flipH="1">
            <a:off x="8295870" y="3581817"/>
            <a:ext cx="20945" cy="11113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64144773-A563-4774-B355-E64E2381DDBB}"/>
              </a:ext>
            </a:extLst>
          </p:cNvPr>
          <p:cNvCxnSpPr>
            <a:stCxn id="8" idx="2"/>
            <a:endCxn id="17" idx="0"/>
          </p:cNvCxnSpPr>
          <p:nvPr/>
        </p:nvCxnSpPr>
        <p:spPr>
          <a:xfrm>
            <a:off x="6053532" y="4268154"/>
            <a:ext cx="2242338" cy="4250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0D716E8E-ADEC-46E4-B61E-1BF2CF50A831}"/>
              </a:ext>
            </a:extLst>
          </p:cNvPr>
          <p:cNvCxnSpPr>
            <a:stCxn id="9" idx="2"/>
            <a:endCxn id="17" idx="0"/>
          </p:cNvCxnSpPr>
          <p:nvPr/>
        </p:nvCxnSpPr>
        <p:spPr>
          <a:xfrm>
            <a:off x="6755501" y="4277434"/>
            <a:ext cx="1540369" cy="415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F12437B0-C113-41D4-828D-857EE9B80083}"/>
              </a:ext>
            </a:extLst>
          </p:cNvPr>
          <p:cNvCxnSpPr>
            <a:stCxn id="10" idx="2"/>
            <a:endCxn id="17" idx="0"/>
          </p:cNvCxnSpPr>
          <p:nvPr/>
        </p:nvCxnSpPr>
        <p:spPr>
          <a:xfrm>
            <a:off x="7404900" y="4277434"/>
            <a:ext cx="890970" cy="415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1825188-A8AF-4B65-BBE6-F09799AD5288}"/>
              </a:ext>
            </a:extLst>
          </p:cNvPr>
          <p:cNvCxnSpPr>
            <a:stCxn id="11" idx="2"/>
            <a:endCxn id="17" idx="0"/>
          </p:cNvCxnSpPr>
          <p:nvPr/>
        </p:nvCxnSpPr>
        <p:spPr>
          <a:xfrm>
            <a:off x="8044931" y="4278587"/>
            <a:ext cx="250939" cy="4146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3A1CCCDF-CBD4-461D-BE47-721D7CE3A139}"/>
              </a:ext>
            </a:extLst>
          </p:cNvPr>
          <p:cNvSpPr txBox="1"/>
          <p:nvPr/>
        </p:nvSpPr>
        <p:spPr>
          <a:xfrm>
            <a:off x="6503552" y="5835152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baseline="30000" dirty="0"/>
              <a:t>$ </a:t>
            </a:r>
            <a:r>
              <a:rPr lang="de-DE" sz="1600" dirty="0"/>
              <a:t>SIOP 2001/GPOH </a:t>
            </a:r>
            <a:r>
              <a:rPr lang="de-DE" dirty="0"/>
              <a:t>*</a:t>
            </a:r>
            <a:r>
              <a:rPr lang="de-DE" sz="1600" dirty="0"/>
              <a:t>SIOP93-01/GPOH </a:t>
            </a:r>
            <a:endParaRPr lang="en-US" sz="1100" dirty="0"/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C7F58E43-5D40-4B2E-9DDD-5A6F74916FAC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8295870" y="3842207"/>
            <a:ext cx="2477571" cy="8509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727BA180-783E-4878-9E43-F3B9C2668CCF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>
            <a:off x="10027966" y="4949619"/>
            <a:ext cx="27188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A31131FF-A5E8-42CC-A603-3B5F48A43CFA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9306986" y="3575147"/>
            <a:ext cx="198156" cy="33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4B0D5655-EE31-4694-AA9E-5AF33B5AC4A5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9245273" y="2336730"/>
            <a:ext cx="2689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7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Breitbild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Rhoikos Furtwängler</dc:creator>
  <cp:lastModifiedBy>Rhoikos Furtwängler</cp:lastModifiedBy>
  <cp:revision>15</cp:revision>
  <dcterms:created xsi:type="dcterms:W3CDTF">2021-12-11T11:02:15Z</dcterms:created>
  <dcterms:modified xsi:type="dcterms:W3CDTF">2022-03-25T08:42:04Z</dcterms:modified>
</cp:coreProperties>
</file>