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Lst>
  <p:sldSz cx="18288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0" d="100"/>
          <a:sy n="50" d="100"/>
        </p:scale>
        <p:origin x="1896"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44726"/>
            <a:ext cx="155448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2286000" y="7204076"/>
            <a:ext cx="13716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E722B4-2470-448F-BA61-7863DDBA9ACA}"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4044538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E722B4-2470-448F-BA61-7863DDBA9ACA}"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3441754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6" y="3419479"/>
            <a:ext cx="15773400" cy="5705474"/>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247776" y="9178929"/>
            <a:ext cx="15773400" cy="3000374"/>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E722B4-2470-448F-BA61-7863DDBA9ACA}"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258132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3651250"/>
            <a:ext cx="77724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3651250"/>
            <a:ext cx="77724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E722B4-2470-448F-BA61-7863DDBA9ACA}"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695936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730253"/>
            <a:ext cx="15773400" cy="2651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4" y="3362326"/>
            <a:ext cx="7736680"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259684" y="5010150"/>
            <a:ext cx="7736680"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1" y="3362326"/>
            <a:ext cx="7774782"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9258301" y="5010150"/>
            <a:ext cx="7774782"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E722B4-2470-448F-BA61-7863DDBA9ACA}" type="datetimeFigureOut">
              <a:rPr lang="en-US" smtClean="0"/>
              <a:t>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2813815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E722B4-2470-448F-BA61-7863DDBA9ACA}" type="datetimeFigureOut">
              <a:rPr lang="en-US" smtClean="0"/>
              <a:t>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3170566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722B4-2470-448F-BA61-7863DDBA9ACA}" type="datetimeFigureOut">
              <a:rPr lang="en-US" smtClean="0"/>
              <a:t>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158201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7774782" y="1974853"/>
            <a:ext cx="92583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A5E722B4-2470-448F-BA61-7863DDBA9ACA}"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1880705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974853"/>
            <a:ext cx="92583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A5E722B4-2470-448F-BA61-7863DDBA9ACA}"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859202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E722B4-2470-448F-BA61-7863DDBA9ACA}"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1164414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730250"/>
            <a:ext cx="3943350" cy="1162367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1" y="730250"/>
            <a:ext cx="1160145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E722B4-2470-448F-BA61-7863DDBA9ACA}"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6A9312-0B97-4108-B287-0E004BA2ABD7}" type="slidenum">
              <a:rPr lang="en-US" smtClean="0"/>
              <a:t>‹#›</a:t>
            </a:fld>
            <a:endParaRPr lang="en-US"/>
          </a:p>
        </p:txBody>
      </p:sp>
    </p:spTree>
    <p:extLst>
      <p:ext uri="{BB962C8B-B14F-4D97-AF65-F5344CB8AC3E}">
        <p14:creationId xmlns:p14="http://schemas.microsoft.com/office/powerpoint/2010/main" val="3529657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730253"/>
            <a:ext cx="15773400"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3651250"/>
            <a:ext cx="157734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12712703"/>
            <a:ext cx="41148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A5E722B4-2470-448F-BA61-7863DDBA9ACA}" type="datetimeFigureOut">
              <a:rPr lang="en-US" smtClean="0"/>
              <a:t>1/3/2021</a:t>
            </a:fld>
            <a:endParaRPr lang="en-US"/>
          </a:p>
        </p:txBody>
      </p:sp>
      <p:sp>
        <p:nvSpPr>
          <p:cNvPr id="5" name="Footer Placeholder 4"/>
          <p:cNvSpPr>
            <a:spLocks noGrp="1"/>
          </p:cNvSpPr>
          <p:nvPr>
            <p:ph type="ftr" sz="quarter" idx="3"/>
          </p:nvPr>
        </p:nvSpPr>
        <p:spPr>
          <a:xfrm>
            <a:off x="6057900" y="12712703"/>
            <a:ext cx="61722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12712703"/>
            <a:ext cx="41148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406A9312-0B97-4108-B287-0E004BA2ABD7}" type="slidenum">
              <a:rPr lang="en-US" smtClean="0"/>
              <a:t>‹#›</a:t>
            </a:fld>
            <a:endParaRPr lang="en-US"/>
          </a:p>
        </p:txBody>
      </p:sp>
    </p:spTree>
    <p:extLst>
      <p:ext uri="{BB962C8B-B14F-4D97-AF65-F5344CB8AC3E}">
        <p14:creationId xmlns:p14="http://schemas.microsoft.com/office/powerpoint/2010/main" val="27613912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ED052F-CB89-4219-8041-07DFF2BBD43B}"/>
              </a:ext>
            </a:extLst>
          </p:cNvPr>
          <p:cNvPicPr>
            <a:picLocks noChangeAspect="1"/>
          </p:cNvPicPr>
          <p:nvPr/>
        </p:nvPicPr>
        <p:blipFill rotWithShape="1">
          <a:blip r:embed="rId2"/>
          <a:srcRect l="1475" t="861" r="43" b="54"/>
          <a:stretch/>
        </p:blipFill>
        <p:spPr>
          <a:xfrm>
            <a:off x="3658148" y="525411"/>
            <a:ext cx="10971704" cy="10972800"/>
          </a:xfrm>
          <a:prstGeom prst="rect">
            <a:avLst/>
          </a:prstGeom>
        </p:spPr>
      </p:pic>
      <p:sp>
        <p:nvSpPr>
          <p:cNvPr id="3" name="Rectangle 2">
            <a:extLst>
              <a:ext uri="{FF2B5EF4-FFF2-40B4-BE49-F238E27FC236}">
                <a16:creationId xmlns:a16="http://schemas.microsoft.com/office/drawing/2014/main" id="{0A8B8CB5-6864-4C20-A913-69889B4F3600}"/>
              </a:ext>
            </a:extLst>
          </p:cNvPr>
          <p:cNvSpPr/>
          <p:nvPr/>
        </p:nvSpPr>
        <p:spPr>
          <a:xfrm>
            <a:off x="3658148" y="11498211"/>
            <a:ext cx="10971704" cy="2062103"/>
          </a:xfrm>
          <a:prstGeom prst="rect">
            <a:avLst/>
          </a:prstGeom>
        </p:spPr>
        <p:txBody>
          <a:bodyPr wrap="square">
            <a:spAutoFit/>
          </a:bodyPr>
          <a:lstStyle/>
          <a:p>
            <a:pPr algn="just">
              <a:spcAft>
                <a:spcPts val="1000"/>
              </a:spcAft>
            </a:pPr>
            <a:r>
              <a:rPr lang="en-US" sz="1600" b="1" dirty="0">
                <a:latin typeface="Calibri" panose="020F0502020204030204" pitchFamily="34" charset="0"/>
                <a:ea typeface="Calibri" panose="020F0502020204030204" pitchFamily="34" charset="0"/>
                <a:cs typeface="Times New Roman" panose="02020603050405020304" pitchFamily="18" charset="0"/>
              </a:rPr>
              <a:t>Additional File 6.</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b="1" dirty="0">
                <a:latin typeface="Calibri" panose="020F0502020204030204" pitchFamily="34" charset="0"/>
                <a:ea typeface="Calibri" panose="020F0502020204030204" pitchFamily="34" charset="0"/>
                <a:cs typeface="Times New Roman" panose="02020603050405020304" pitchFamily="18" charset="0"/>
              </a:rPr>
              <a:t>Improved nuclei segmentation of </a:t>
            </a:r>
            <a:r>
              <a:rPr lang="en-US" sz="1600" b="1" dirty="0" err="1">
                <a:latin typeface="Calibri" panose="020F0502020204030204" pitchFamily="34" charset="0"/>
                <a:ea typeface="Calibri" panose="020F0502020204030204" pitchFamily="34" charset="0"/>
                <a:cs typeface="Times New Roman" panose="02020603050405020304" pitchFamily="18" charset="0"/>
              </a:rPr>
              <a:t>StarDist</a:t>
            </a:r>
            <a:r>
              <a:rPr lang="en-US" sz="1600" b="1" dirty="0">
                <a:latin typeface="Calibri" panose="020F0502020204030204" pitchFamily="34" charset="0"/>
                <a:ea typeface="Calibri" panose="020F0502020204030204" pitchFamily="34" charset="0"/>
                <a:cs typeface="Times New Roman" panose="02020603050405020304" pitchFamily="18" charset="0"/>
              </a:rPr>
              <a:t> method when trained on a mixed dataset.</a:t>
            </a:r>
            <a:r>
              <a:rPr lang="en-US" sz="1600" dirty="0">
                <a:latin typeface="Calibri" panose="020F0502020204030204" pitchFamily="34" charset="0"/>
                <a:ea typeface="Calibri" panose="020F0502020204030204" pitchFamily="34" charset="0"/>
                <a:cs typeface="Times New Roman" panose="02020603050405020304" pitchFamily="18" charset="0"/>
              </a:rPr>
              <a:t>  Representative nuclei segmentation of the </a:t>
            </a:r>
            <a:r>
              <a:rPr lang="en-US" sz="1600" dirty="0" err="1">
                <a:latin typeface="Calibri" panose="020F0502020204030204" pitchFamily="34" charset="0"/>
                <a:ea typeface="Calibri" panose="020F0502020204030204" pitchFamily="34" charset="0"/>
                <a:cs typeface="Times New Roman" panose="02020603050405020304" pitchFamily="18" charset="0"/>
              </a:rPr>
              <a:t>StarDist</a:t>
            </a:r>
            <a:r>
              <a:rPr lang="en-US" sz="1600" dirty="0">
                <a:latin typeface="Calibri" panose="020F0502020204030204" pitchFamily="34" charset="0"/>
                <a:ea typeface="Calibri" panose="020F0502020204030204" pitchFamily="34" charset="0"/>
                <a:cs typeface="Times New Roman" panose="02020603050405020304" pitchFamily="18" charset="0"/>
              </a:rPr>
              <a:t> algorithm on our cell line test images when training was conducted on our cell line A dataset (A), versus when trained on a combined dataset (B) (dataset included Kaggle, STORM colon tissue, and STORM cell line images).  Similarly, we trained </a:t>
            </a:r>
            <a:r>
              <a:rPr lang="en-US" sz="1600" dirty="0" err="1">
                <a:latin typeface="Calibri" panose="020F0502020204030204" pitchFamily="34" charset="0"/>
                <a:ea typeface="Calibri" panose="020F0502020204030204" pitchFamily="34" charset="0"/>
                <a:cs typeface="Times New Roman" panose="02020603050405020304" pitchFamily="18" charset="0"/>
              </a:rPr>
              <a:t>StarDist</a:t>
            </a:r>
            <a:r>
              <a:rPr lang="en-US" sz="1600" dirty="0">
                <a:latin typeface="Calibri" panose="020F0502020204030204" pitchFamily="34" charset="0"/>
                <a:ea typeface="Calibri" panose="020F0502020204030204" pitchFamily="34" charset="0"/>
                <a:cs typeface="Times New Roman" panose="02020603050405020304" pitchFamily="18" charset="0"/>
              </a:rPr>
              <a:t> on our colon tissue dataset and applied the model to our colon tissue test set (C), and then applied the </a:t>
            </a:r>
            <a:r>
              <a:rPr lang="en-US" sz="1600" dirty="0" err="1">
                <a:latin typeface="Calibri" panose="020F0502020204030204" pitchFamily="34" charset="0"/>
                <a:ea typeface="Calibri" panose="020F0502020204030204" pitchFamily="34" charset="0"/>
                <a:cs typeface="Times New Roman" panose="02020603050405020304" pitchFamily="18" charset="0"/>
              </a:rPr>
              <a:t>StarDist</a:t>
            </a:r>
            <a:r>
              <a:rPr lang="en-US" sz="1600" dirty="0">
                <a:latin typeface="Calibri" panose="020F0502020204030204" pitchFamily="34" charset="0"/>
                <a:ea typeface="Calibri" panose="020F0502020204030204" pitchFamily="34" charset="0"/>
                <a:cs typeface="Times New Roman" panose="02020603050405020304" pitchFamily="18" charset="0"/>
              </a:rPr>
              <a:t> trained on the combined dataset to the same test set (D).  Training on the combined dataset clearly improved instance boarder accuracy, particularly for the cell line images (B), and reduced false negatives in the tissue images (D).  ANCIS demonstrated a similar improvement when trained on the combined dataset and tested on the tissue images.  Mask R-CNN alone did not improve when trained on the combined dataset.</a:t>
            </a:r>
            <a:endParaRPr lang="en-US" sz="16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08702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5096B1AD2CCF4FAB0BA4D16B864C84" ma:contentTypeVersion="8" ma:contentTypeDescription="Create a new document." ma:contentTypeScope="" ma:versionID="3e6634e1a46f01af2a4bae30cea8a8d1">
  <xsd:schema xmlns:xsd="http://www.w3.org/2001/XMLSchema" xmlns:xs="http://www.w3.org/2001/XMLSchema" xmlns:p="http://schemas.microsoft.com/office/2006/metadata/properties" xmlns:ns3="4c68db64-2c3b-44bc-a459-26fe4a080329" targetNamespace="http://schemas.microsoft.com/office/2006/metadata/properties" ma:root="true" ma:fieldsID="54f823baa49fc3dd204a54c49a4451f3" ns3:_="">
    <xsd:import namespace="4c68db64-2c3b-44bc-a459-26fe4a08032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68db64-2c3b-44bc-a459-26fe4a0803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96D1CFC-FFD0-4FCD-B49E-5EDB6D5251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68db64-2c3b-44bc-a459-26fe4a0803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3D812C-65C5-41DF-87F1-2D96EDCBCA61}">
  <ds:schemaRefs>
    <ds:schemaRef ds:uri="http://schemas.microsoft.com/sharepoint/v3/contenttype/forms"/>
  </ds:schemaRefs>
</ds:datastoreItem>
</file>

<file path=customXml/itemProps3.xml><?xml version="1.0" encoding="utf-8"?>
<ds:datastoreItem xmlns:ds="http://schemas.openxmlformats.org/officeDocument/2006/customXml" ds:itemID="{3EB08D7F-5319-4689-ADEF-983467E8F08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171</Words>
  <Application>Microsoft Office PowerPoint</Application>
  <PresentationFormat>Custom</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 Christopher A</dc:creator>
  <cp:lastModifiedBy>Mela, Christopher A</cp:lastModifiedBy>
  <cp:revision>1</cp:revision>
  <dcterms:created xsi:type="dcterms:W3CDTF">2021-01-03T16:15:04Z</dcterms:created>
  <dcterms:modified xsi:type="dcterms:W3CDTF">2021-01-03T16:17:24Z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0x0101009D5096B1AD2CCF4FAB0BA4D16B864C84</vt:lpwstr>
  </property>
</Properties>
</file>