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7" r:id="rId5"/>
  </p:sldIdLst>
  <p:sldSz cx="18288000"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12252D-4697-43A5-9A98-2969B5AAD72C}" v="1" dt="2021-01-03T16:06:17.8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58" d="100"/>
          <a:sy n="58" d="100"/>
        </p:scale>
        <p:origin x="14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la, Christopher A" userId="3744e99d-2923-4ad2-9f75-6fa40f6eef64" providerId="ADAL" clId="{8D12252D-4697-43A5-9A98-2969B5AAD72C}"/>
    <pc:docChg chg="modSld">
      <pc:chgData name="Mela, Christopher A" userId="3744e99d-2923-4ad2-9f75-6fa40f6eef64" providerId="ADAL" clId="{8D12252D-4697-43A5-9A98-2969B5AAD72C}" dt="2021-01-03T16:05:33.818" v="6" actId="255"/>
      <pc:docMkLst>
        <pc:docMk/>
      </pc:docMkLst>
      <pc:sldChg chg="modSp">
        <pc:chgData name="Mela, Christopher A" userId="3744e99d-2923-4ad2-9f75-6fa40f6eef64" providerId="ADAL" clId="{8D12252D-4697-43A5-9A98-2969B5AAD72C}" dt="2021-01-03T16:05:33.818" v="6" actId="255"/>
        <pc:sldMkLst>
          <pc:docMk/>
          <pc:sldMk cId="2330274844" sldId="257"/>
        </pc:sldMkLst>
        <pc:spChg chg="mod">
          <ac:chgData name="Mela, Christopher A" userId="3744e99d-2923-4ad2-9f75-6fa40f6eef64" providerId="ADAL" clId="{8D12252D-4697-43A5-9A98-2969B5AAD72C}" dt="2021-01-03T16:05:33.818" v="6" actId="255"/>
          <ac:spMkLst>
            <pc:docMk/>
            <pc:sldMk cId="2330274844" sldId="257"/>
            <ac:spMk id="3" creationId="{0EC80D91-3F99-4ADF-B1D0-A62C172D0D2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244726"/>
            <a:ext cx="15544800" cy="4775200"/>
          </a:xfrm>
        </p:spPr>
        <p:txBody>
          <a:bodyPr anchor="b"/>
          <a:lstStyle>
            <a:lvl1pPr algn="ctr">
              <a:defRPr sz="12000"/>
            </a:lvl1pPr>
          </a:lstStyle>
          <a:p>
            <a:r>
              <a:rPr lang="en-US"/>
              <a:t>Click to edit Master title style</a:t>
            </a:r>
            <a:endParaRPr lang="en-US" dirty="0"/>
          </a:p>
        </p:txBody>
      </p:sp>
      <p:sp>
        <p:nvSpPr>
          <p:cNvPr id="3" name="Subtitle 2"/>
          <p:cNvSpPr>
            <a:spLocks noGrp="1"/>
          </p:cNvSpPr>
          <p:nvPr>
            <p:ph type="subTitle" idx="1"/>
          </p:nvPr>
        </p:nvSpPr>
        <p:spPr>
          <a:xfrm>
            <a:off x="2286000" y="7204076"/>
            <a:ext cx="13716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F6A1A6D-DED6-4F25-998D-8DC459683584}" type="datetimeFigureOut">
              <a:rPr lang="en-US" smtClean="0"/>
              <a:t>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C09BC6-CA8A-4041-BB21-D410A065D32C}" type="slidenum">
              <a:rPr lang="en-US" smtClean="0"/>
              <a:t>‹#›</a:t>
            </a:fld>
            <a:endParaRPr lang="en-US"/>
          </a:p>
        </p:txBody>
      </p:sp>
    </p:spTree>
    <p:extLst>
      <p:ext uri="{BB962C8B-B14F-4D97-AF65-F5344CB8AC3E}">
        <p14:creationId xmlns:p14="http://schemas.microsoft.com/office/powerpoint/2010/main" val="3011768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6A1A6D-DED6-4F25-998D-8DC459683584}" type="datetimeFigureOut">
              <a:rPr lang="en-US" smtClean="0"/>
              <a:t>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C09BC6-CA8A-4041-BB21-D410A065D32C}" type="slidenum">
              <a:rPr lang="en-US" smtClean="0"/>
              <a:t>‹#›</a:t>
            </a:fld>
            <a:endParaRPr lang="en-US"/>
          </a:p>
        </p:txBody>
      </p:sp>
    </p:spTree>
    <p:extLst>
      <p:ext uri="{BB962C8B-B14F-4D97-AF65-F5344CB8AC3E}">
        <p14:creationId xmlns:p14="http://schemas.microsoft.com/office/powerpoint/2010/main" val="3095033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6" y="3419479"/>
            <a:ext cx="15773400" cy="5705474"/>
          </a:xfrm>
        </p:spPr>
        <p:txBody>
          <a:bodyPr anchor="b"/>
          <a:lstStyle>
            <a:lvl1pPr>
              <a:defRPr sz="12000"/>
            </a:lvl1pPr>
          </a:lstStyle>
          <a:p>
            <a:r>
              <a:rPr lang="en-US"/>
              <a:t>Click to edit Master title style</a:t>
            </a:r>
            <a:endParaRPr lang="en-US" dirty="0"/>
          </a:p>
        </p:txBody>
      </p:sp>
      <p:sp>
        <p:nvSpPr>
          <p:cNvPr id="3" name="Text Placeholder 2"/>
          <p:cNvSpPr>
            <a:spLocks noGrp="1"/>
          </p:cNvSpPr>
          <p:nvPr>
            <p:ph type="body" idx="1"/>
          </p:nvPr>
        </p:nvSpPr>
        <p:spPr>
          <a:xfrm>
            <a:off x="1247776" y="9178929"/>
            <a:ext cx="15773400" cy="3000374"/>
          </a:xfrm>
        </p:spPr>
        <p:txBody>
          <a:bodyPr/>
          <a:lstStyle>
            <a:lvl1pPr marL="0" indent="0">
              <a:buNone/>
              <a:defRPr sz="4800">
                <a:solidFill>
                  <a:schemeClr val="tx1"/>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6A1A6D-DED6-4F25-998D-8DC459683584}" type="datetimeFigureOut">
              <a:rPr lang="en-US" smtClean="0"/>
              <a:t>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C09BC6-CA8A-4041-BB21-D410A065D32C}" type="slidenum">
              <a:rPr lang="en-US" smtClean="0"/>
              <a:t>‹#›</a:t>
            </a:fld>
            <a:endParaRPr lang="en-US"/>
          </a:p>
        </p:txBody>
      </p:sp>
    </p:spTree>
    <p:extLst>
      <p:ext uri="{BB962C8B-B14F-4D97-AF65-F5344CB8AC3E}">
        <p14:creationId xmlns:p14="http://schemas.microsoft.com/office/powerpoint/2010/main" val="167585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3651250"/>
            <a:ext cx="77724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258300" y="3651250"/>
            <a:ext cx="77724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F6A1A6D-DED6-4F25-998D-8DC459683584}" type="datetimeFigureOut">
              <a:rPr lang="en-US" smtClean="0"/>
              <a:t>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C09BC6-CA8A-4041-BB21-D410A065D32C}" type="slidenum">
              <a:rPr lang="en-US" smtClean="0"/>
              <a:t>‹#›</a:t>
            </a:fld>
            <a:endParaRPr lang="en-US"/>
          </a:p>
        </p:txBody>
      </p:sp>
    </p:spTree>
    <p:extLst>
      <p:ext uri="{BB962C8B-B14F-4D97-AF65-F5344CB8AC3E}">
        <p14:creationId xmlns:p14="http://schemas.microsoft.com/office/powerpoint/2010/main" val="225136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730253"/>
            <a:ext cx="15773400" cy="265112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9684" y="3362326"/>
            <a:ext cx="7736680"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p:cNvSpPr>
            <a:spLocks noGrp="1"/>
          </p:cNvSpPr>
          <p:nvPr>
            <p:ph sz="half" idx="2"/>
          </p:nvPr>
        </p:nvSpPr>
        <p:spPr>
          <a:xfrm>
            <a:off x="1259684" y="5010150"/>
            <a:ext cx="7736680"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258301" y="3362326"/>
            <a:ext cx="7774782"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p:cNvSpPr>
            <a:spLocks noGrp="1"/>
          </p:cNvSpPr>
          <p:nvPr>
            <p:ph sz="quarter" idx="4"/>
          </p:nvPr>
        </p:nvSpPr>
        <p:spPr>
          <a:xfrm>
            <a:off x="9258301" y="5010150"/>
            <a:ext cx="7774782"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F6A1A6D-DED6-4F25-998D-8DC459683584}" type="datetimeFigureOut">
              <a:rPr lang="en-US" smtClean="0"/>
              <a:t>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C09BC6-CA8A-4041-BB21-D410A065D32C}" type="slidenum">
              <a:rPr lang="en-US" smtClean="0"/>
              <a:t>‹#›</a:t>
            </a:fld>
            <a:endParaRPr lang="en-US"/>
          </a:p>
        </p:txBody>
      </p:sp>
    </p:spTree>
    <p:extLst>
      <p:ext uri="{BB962C8B-B14F-4D97-AF65-F5344CB8AC3E}">
        <p14:creationId xmlns:p14="http://schemas.microsoft.com/office/powerpoint/2010/main" val="3244956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F6A1A6D-DED6-4F25-998D-8DC459683584}" type="datetimeFigureOut">
              <a:rPr lang="en-US" smtClean="0"/>
              <a:t>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C09BC6-CA8A-4041-BB21-D410A065D32C}" type="slidenum">
              <a:rPr lang="en-US" smtClean="0"/>
              <a:t>‹#›</a:t>
            </a:fld>
            <a:endParaRPr lang="en-US"/>
          </a:p>
        </p:txBody>
      </p:sp>
    </p:spTree>
    <p:extLst>
      <p:ext uri="{BB962C8B-B14F-4D97-AF65-F5344CB8AC3E}">
        <p14:creationId xmlns:p14="http://schemas.microsoft.com/office/powerpoint/2010/main" val="2793135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6A1A6D-DED6-4F25-998D-8DC459683584}" type="datetimeFigureOut">
              <a:rPr lang="en-US" smtClean="0"/>
              <a:t>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C09BC6-CA8A-4041-BB21-D410A065D32C}" type="slidenum">
              <a:rPr lang="en-US" smtClean="0"/>
              <a:t>‹#›</a:t>
            </a:fld>
            <a:endParaRPr lang="en-US"/>
          </a:p>
        </p:txBody>
      </p:sp>
    </p:spTree>
    <p:extLst>
      <p:ext uri="{BB962C8B-B14F-4D97-AF65-F5344CB8AC3E}">
        <p14:creationId xmlns:p14="http://schemas.microsoft.com/office/powerpoint/2010/main" val="3263629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2" y="914400"/>
            <a:ext cx="5898356" cy="3200400"/>
          </a:xfrm>
        </p:spPr>
        <p:txBody>
          <a:bodyPr anchor="b"/>
          <a:lstStyle>
            <a:lvl1pPr>
              <a:defRPr sz="6400"/>
            </a:lvl1pPr>
          </a:lstStyle>
          <a:p>
            <a:r>
              <a:rPr lang="en-US"/>
              <a:t>Click to edit Master title style</a:t>
            </a:r>
            <a:endParaRPr lang="en-US" dirty="0"/>
          </a:p>
        </p:txBody>
      </p:sp>
      <p:sp>
        <p:nvSpPr>
          <p:cNvPr id="3" name="Content Placeholder 2"/>
          <p:cNvSpPr>
            <a:spLocks noGrp="1"/>
          </p:cNvSpPr>
          <p:nvPr>
            <p:ph idx="1"/>
          </p:nvPr>
        </p:nvSpPr>
        <p:spPr>
          <a:xfrm>
            <a:off x="7774782" y="1974853"/>
            <a:ext cx="92583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59682" y="4114800"/>
            <a:ext cx="5898356"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2F6A1A6D-DED6-4F25-998D-8DC459683584}" type="datetimeFigureOut">
              <a:rPr lang="en-US" smtClean="0"/>
              <a:t>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C09BC6-CA8A-4041-BB21-D410A065D32C}" type="slidenum">
              <a:rPr lang="en-US" smtClean="0"/>
              <a:t>‹#›</a:t>
            </a:fld>
            <a:endParaRPr lang="en-US"/>
          </a:p>
        </p:txBody>
      </p:sp>
    </p:spTree>
    <p:extLst>
      <p:ext uri="{BB962C8B-B14F-4D97-AF65-F5344CB8AC3E}">
        <p14:creationId xmlns:p14="http://schemas.microsoft.com/office/powerpoint/2010/main" val="666884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2" y="914400"/>
            <a:ext cx="5898356" cy="3200400"/>
          </a:xfrm>
        </p:spPr>
        <p:txBody>
          <a:bodyPr anchor="b"/>
          <a:lstStyle>
            <a:lvl1pPr>
              <a:defRPr sz="6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774782" y="1974853"/>
            <a:ext cx="9258300" cy="9747250"/>
          </a:xfrm>
        </p:spPr>
        <p:txBody>
          <a:bodyPr anchor="t"/>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en-US"/>
              <a:t>Click icon to add picture</a:t>
            </a:r>
            <a:endParaRPr lang="en-US" dirty="0"/>
          </a:p>
        </p:txBody>
      </p:sp>
      <p:sp>
        <p:nvSpPr>
          <p:cNvPr id="4" name="Text Placeholder 3"/>
          <p:cNvSpPr>
            <a:spLocks noGrp="1"/>
          </p:cNvSpPr>
          <p:nvPr>
            <p:ph type="body" sz="half" idx="2"/>
          </p:nvPr>
        </p:nvSpPr>
        <p:spPr>
          <a:xfrm>
            <a:off x="1259682" y="4114800"/>
            <a:ext cx="5898356"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2F6A1A6D-DED6-4F25-998D-8DC459683584}" type="datetimeFigureOut">
              <a:rPr lang="en-US" smtClean="0"/>
              <a:t>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C09BC6-CA8A-4041-BB21-D410A065D32C}" type="slidenum">
              <a:rPr lang="en-US" smtClean="0"/>
              <a:t>‹#›</a:t>
            </a:fld>
            <a:endParaRPr lang="en-US"/>
          </a:p>
        </p:txBody>
      </p:sp>
    </p:spTree>
    <p:extLst>
      <p:ext uri="{BB962C8B-B14F-4D97-AF65-F5344CB8AC3E}">
        <p14:creationId xmlns:p14="http://schemas.microsoft.com/office/powerpoint/2010/main" val="2801743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6A1A6D-DED6-4F25-998D-8DC459683584}" type="datetimeFigureOut">
              <a:rPr lang="en-US" smtClean="0"/>
              <a:t>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C09BC6-CA8A-4041-BB21-D410A065D32C}" type="slidenum">
              <a:rPr lang="en-US" smtClean="0"/>
              <a:t>‹#›</a:t>
            </a:fld>
            <a:endParaRPr lang="en-US"/>
          </a:p>
        </p:txBody>
      </p:sp>
    </p:spTree>
    <p:extLst>
      <p:ext uri="{BB962C8B-B14F-4D97-AF65-F5344CB8AC3E}">
        <p14:creationId xmlns:p14="http://schemas.microsoft.com/office/powerpoint/2010/main" val="2574787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1" y="730250"/>
            <a:ext cx="3943350" cy="1162367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1" y="730250"/>
            <a:ext cx="11601450"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6A1A6D-DED6-4F25-998D-8DC459683584}" type="datetimeFigureOut">
              <a:rPr lang="en-US" smtClean="0"/>
              <a:t>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C09BC6-CA8A-4041-BB21-D410A065D32C}" type="slidenum">
              <a:rPr lang="en-US" smtClean="0"/>
              <a:t>‹#›</a:t>
            </a:fld>
            <a:endParaRPr lang="en-US"/>
          </a:p>
        </p:txBody>
      </p:sp>
    </p:spTree>
    <p:extLst>
      <p:ext uri="{BB962C8B-B14F-4D97-AF65-F5344CB8AC3E}">
        <p14:creationId xmlns:p14="http://schemas.microsoft.com/office/powerpoint/2010/main" val="2125011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730253"/>
            <a:ext cx="15773400" cy="265112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57300" y="3651250"/>
            <a:ext cx="15773400"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7300" y="12712703"/>
            <a:ext cx="41148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2F6A1A6D-DED6-4F25-998D-8DC459683584}" type="datetimeFigureOut">
              <a:rPr lang="en-US" smtClean="0"/>
              <a:t>1/3/2021</a:t>
            </a:fld>
            <a:endParaRPr lang="en-US"/>
          </a:p>
        </p:txBody>
      </p:sp>
      <p:sp>
        <p:nvSpPr>
          <p:cNvPr id="5" name="Footer Placeholder 4"/>
          <p:cNvSpPr>
            <a:spLocks noGrp="1"/>
          </p:cNvSpPr>
          <p:nvPr>
            <p:ph type="ftr" sz="quarter" idx="3"/>
          </p:nvPr>
        </p:nvSpPr>
        <p:spPr>
          <a:xfrm>
            <a:off x="6057900" y="12712703"/>
            <a:ext cx="61722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2915900" y="12712703"/>
            <a:ext cx="41148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2DC09BC6-CA8A-4041-BB21-D410A065D32C}" type="slidenum">
              <a:rPr lang="en-US" smtClean="0"/>
              <a:t>‹#›</a:t>
            </a:fld>
            <a:endParaRPr lang="en-US"/>
          </a:p>
        </p:txBody>
      </p:sp>
    </p:spTree>
    <p:extLst>
      <p:ext uri="{BB962C8B-B14F-4D97-AF65-F5344CB8AC3E}">
        <p14:creationId xmlns:p14="http://schemas.microsoft.com/office/powerpoint/2010/main" val="198701128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59FDFA-5922-494C-93A9-B92F3E3C69C0}"/>
              </a:ext>
            </a:extLst>
          </p:cNvPr>
          <p:cNvPicPr>
            <a:picLocks noChangeAspect="1"/>
          </p:cNvPicPr>
          <p:nvPr/>
        </p:nvPicPr>
        <p:blipFill rotWithShape="1">
          <a:blip r:embed="rId2"/>
          <a:srcRect l="1521" t="813" r="38" b="30"/>
          <a:stretch/>
        </p:blipFill>
        <p:spPr>
          <a:xfrm>
            <a:off x="3658237" y="464712"/>
            <a:ext cx="10971527" cy="10972800"/>
          </a:xfrm>
          <a:prstGeom prst="rect">
            <a:avLst/>
          </a:prstGeom>
        </p:spPr>
      </p:pic>
      <p:sp>
        <p:nvSpPr>
          <p:cNvPr id="3" name="Rectangle 2">
            <a:extLst>
              <a:ext uri="{FF2B5EF4-FFF2-40B4-BE49-F238E27FC236}">
                <a16:creationId xmlns:a16="http://schemas.microsoft.com/office/drawing/2014/main" id="{0EC80D91-3F99-4ADF-B1D0-A62C172D0D2C}"/>
              </a:ext>
            </a:extLst>
          </p:cNvPr>
          <p:cNvSpPr/>
          <p:nvPr/>
        </p:nvSpPr>
        <p:spPr>
          <a:xfrm>
            <a:off x="3658236" y="11437512"/>
            <a:ext cx="10971527" cy="1815882"/>
          </a:xfrm>
          <a:prstGeom prst="rect">
            <a:avLst/>
          </a:prstGeom>
        </p:spPr>
        <p:txBody>
          <a:bodyPr wrap="square">
            <a:spAutoFit/>
          </a:bodyPr>
          <a:lstStyle/>
          <a:p>
            <a:pPr algn="just"/>
            <a:r>
              <a:rPr lang="en-US" sz="1600" b="1" dirty="0">
                <a:latin typeface="Calibri" panose="020F0502020204030204" pitchFamily="34" charset="0"/>
                <a:ea typeface="Calibri" panose="020F0502020204030204" pitchFamily="34" charset="0"/>
                <a:cs typeface="Times New Roman" panose="02020603050405020304" pitchFamily="18" charset="0"/>
              </a:rPr>
              <a:t>Additional File 1. </a:t>
            </a:r>
            <a:r>
              <a:rPr lang="en-US" sz="1600" dirty="0">
                <a:latin typeface="Calibri" panose="020F0502020204030204" pitchFamily="34" charset="0"/>
                <a:ea typeface="Calibri" panose="020F0502020204030204" pitchFamily="34" charset="0"/>
                <a:cs typeface="Times New Roman" panose="02020603050405020304" pitchFamily="18" charset="0"/>
              </a:rPr>
              <a:t> </a:t>
            </a:r>
            <a:r>
              <a:rPr lang="en-US" sz="1600" b="1" dirty="0">
                <a:latin typeface="Calibri" panose="020F0502020204030204" pitchFamily="34" charset="0"/>
                <a:ea typeface="Calibri" panose="020F0502020204030204" pitchFamily="34" charset="0"/>
                <a:cs typeface="Times New Roman" panose="02020603050405020304" pitchFamily="18" charset="0"/>
              </a:rPr>
              <a:t>Mask R-CNN trained on the Kaggle dataset and applied to STORM images.</a:t>
            </a:r>
            <a:r>
              <a:rPr lang="en-US" sz="1600" dirty="0">
                <a:latin typeface="Calibri" panose="020F0502020204030204" pitchFamily="34" charset="0"/>
                <a:ea typeface="Calibri" panose="020F0502020204030204" pitchFamily="34" charset="0"/>
                <a:cs typeface="Times New Roman" panose="02020603050405020304" pitchFamily="18" charset="0"/>
              </a:rPr>
              <a:t> Using a Kaggle data trained Mask R-CNN, examples of the best results we can achieve when conducting nuclei segmentation on super-resolution images from cell lines and tissue with distinct nuclear texture. Downsizing the test images (A-D) and applying the neural network to densely labeled cell line nuclei (A) can result in very good segmentation.  When applied to less dense nuclei with discrete (B) or diffuse (C) nuclei, over or under segmentation can occur.  Additionally, the trained network can perform well on tissue images where the nuclei exhibit bright intensity and are well separated (D).  However, the results here, with the exception of (A), are not as good as those found when applying Mask R-CNN trained directly on STORM data</a:t>
            </a:r>
            <a:endParaRPr lang="en-US" sz="1600" dirty="0"/>
          </a:p>
        </p:txBody>
      </p:sp>
    </p:spTree>
    <p:extLst>
      <p:ext uri="{BB962C8B-B14F-4D97-AF65-F5344CB8AC3E}">
        <p14:creationId xmlns:p14="http://schemas.microsoft.com/office/powerpoint/2010/main" val="233027484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D5096B1AD2CCF4FAB0BA4D16B864C84" ma:contentTypeVersion="8" ma:contentTypeDescription="Create a new document." ma:contentTypeScope="" ma:versionID="3e6634e1a46f01af2a4bae30cea8a8d1">
  <xsd:schema xmlns:xsd="http://www.w3.org/2001/XMLSchema" xmlns:xs="http://www.w3.org/2001/XMLSchema" xmlns:p="http://schemas.microsoft.com/office/2006/metadata/properties" xmlns:ns3="4c68db64-2c3b-44bc-a459-26fe4a080329" targetNamespace="http://schemas.microsoft.com/office/2006/metadata/properties" ma:root="true" ma:fieldsID="54f823baa49fc3dd204a54c49a4451f3" ns3:_="">
    <xsd:import namespace="4c68db64-2c3b-44bc-a459-26fe4a080329"/>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68db64-2c3b-44bc-a459-26fe4a0803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AB99E0-7A6C-44AE-8122-CA69BDF7DD8E}">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FBDE1237-31C1-4AD8-8111-9DBFF24347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c68db64-2c3b-44bc-a459-26fe4a0803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6B3905C-43E2-4F41-9488-36FDFF93B53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TotalTime>
  <Words>156</Words>
  <Application>Microsoft Office PowerPoint</Application>
  <PresentationFormat>Custom</PresentationFormat>
  <Paragraphs>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Mela, Christopher A</dc:creator>
  <cp:lastModifiedBy>Mela, Christopher A</cp:lastModifiedBy>
  <cp:revision>1</cp:revision>
  <dcterms:created xsi:type="dcterms:W3CDTF">2021-01-03T15:46:15Z</dcterms:created>
  <dcterms:modified xsi:type="dcterms:W3CDTF">2021-01-03T16:06:28Z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0x0101009D5096B1AD2CCF4FAB0BA4D16B864C84</vt:lpwstr>
  </property>
</Properties>
</file>