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" roundtripDataSignature="AMtx7mhxCe/teJpwU/j+wS7ty3X+4fSG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Chart, bar cha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31298" y="1295312"/>
            <a:ext cx="6598594" cy="332679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>
            <a:off x="3150742" y="4847506"/>
            <a:ext cx="60960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Supplementary Figure 1. </a:t>
            </a:r>
            <a:r>
              <a:rPr lang="en-GB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Detection of intracellular enzymatic activities on </a:t>
            </a:r>
            <a:r>
              <a:rPr lang="en-GB" sz="12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ONP-</a:t>
            </a:r>
            <a:r>
              <a:rPr lang="en-GB" sz="1200" b="0" i="0" u="none" strike="noStrike" cap="none" dirty="0" smtClean="0">
                <a:solidFill>
                  <a:srgbClr val="000000"/>
                </a:solidFill>
                <a:latin typeface="Symbol" panose="05050102010706020507" pitchFamily="18" charset="2"/>
                <a:ea typeface="Calibri"/>
                <a:cs typeface="Calibri"/>
                <a:sym typeface="Calibri"/>
              </a:rPr>
              <a:t>b</a:t>
            </a:r>
            <a:r>
              <a:rPr lang="en-GB" sz="12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en-GB" sz="1200" dirty="0" smtClean="0">
                <a:latin typeface="Calibri"/>
                <a:ea typeface="Calibri"/>
                <a:cs typeface="Calibri"/>
                <a:sym typeface="Calibri"/>
              </a:rPr>
              <a:t>gal </a:t>
            </a:r>
            <a:r>
              <a:rPr lang="en-GB" sz="12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lang="en-GB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PNP-α-gal from </a:t>
            </a:r>
            <a:r>
              <a:rPr lang="en-GB" sz="1200" b="0" i="1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B. </a:t>
            </a:r>
            <a:r>
              <a:rPr lang="en-GB" sz="1200" b="0" i="1" u="none" strike="noStrike" cap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coagulans</a:t>
            </a:r>
            <a:r>
              <a:rPr lang="en-GB" sz="1200" b="0" i="1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12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MA-13 </a:t>
            </a:r>
            <a:r>
              <a:rPr lang="en-GB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cells grown</a:t>
            </a:r>
            <a:r>
              <a:rPr lang="en-GB" sz="12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 the presence of lactose.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" descr="A screenshot of a computer screen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60900" y="579848"/>
            <a:ext cx="2870200" cy="36068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2"/>
          <p:cNvSpPr/>
          <p:nvPr/>
        </p:nvSpPr>
        <p:spPr>
          <a:xfrm>
            <a:off x="3223365" y="4523826"/>
            <a:ext cx="60960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Supplementary Figure 2. </a:t>
            </a:r>
            <a:r>
              <a:rPr lang="en-GB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SDS-PAGE analysis of </a:t>
            </a:r>
            <a:r>
              <a:rPr lang="en-GB" sz="12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BcGalB</a:t>
            </a:r>
            <a:r>
              <a:rPr lang="en-GB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M. Molecular mass markers; </a:t>
            </a:r>
            <a:r>
              <a:rPr lang="en-GB" sz="120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lang="en-GB" sz="1200" i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E. coli</a:t>
            </a:r>
            <a:r>
              <a:rPr lang="en-GB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BL21 (DE3) Rosetta cellular extract not transformed; </a:t>
            </a:r>
            <a:r>
              <a:rPr lang="en-GB" sz="120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en-GB" sz="1200" i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E. coli</a:t>
            </a:r>
            <a:r>
              <a:rPr lang="en-GB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BL21 (DE3) Rosetta pET28B/</a:t>
            </a:r>
            <a:r>
              <a:rPr lang="en-GB" sz="1200" i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Bc</a:t>
            </a:r>
            <a:r>
              <a:rPr lang="en-GB" sz="12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GalB</a:t>
            </a:r>
            <a:r>
              <a:rPr lang="en-GB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cellular extract not-induced; </a:t>
            </a:r>
            <a:r>
              <a:rPr lang="en-GB" sz="120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en-GB" sz="1200" i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E. coli</a:t>
            </a:r>
            <a:r>
              <a:rPr lang="en-GB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BL21 (DE3) Rosetta pET28B/</a:t>
            </a:r>
            <a:r>
              <a:rPr lang="en-GB" sz="1200" i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Bc</a:t>
            </a:r>
            <a:r>
              <a:rPr lang="en-GB" sz="12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GalB</a:t>
            </a:r>
            <a:r>
              <a:rPr lang="en-GB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cellular extract induced with 0,5 </a:t>
            </a:r>
            <a:r>
              <a:rPr lang="en-GB" sz="12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mM</a:t>
            </a:r>
            <a:r>
              <a:rPr lang="en-GB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IPTG for over-night; </a:t>
            </a:r>
            <a:r>
              <a:rPr lang="en-GB" sz="120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lang="en-GB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His-Trap affinity chromatography.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3" descr="Chart, line cha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96635" y="1100464"/>
            <a:ext cx="4175030" cy="3496588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3"/>
          <p:cNvSpPr/>
          <p:nvPr/>
        </p:nvSpPr>
        <p:spPr>
          <a:xfrm>
            <a:off x="3135682" y="5111205"/>
            <a:ext cx="79248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Supplementary figure 3. </a:t>
            </a:r>
            <a:r>
              <a:rPr lang="en-GB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Relative activity of BcGalB after 5, 18 and 24 hours of incubation at different pH values.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4" descr="Chart, bar cha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32965" y="1501208"/>
            <a:ext cx="4910202" cy="2659693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4"/>
          <p:cNvSpPr/>
          <p:nvPr/>
        </p:nvSpPr>
        <p:spPr>
          <a:xfrm>
            <a:off x="3048000" y="5033626"/>
            <a:ext cx="60960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Supplementary Figure 4.</a:t>
            </a:r>
            <a:r>
              <a:rPr lang="en-GB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Effect of metal ions on the enzymatic activity of BcGalB.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</Words>
  <Application>Microsoft Office PowerPoint</Application>
  <PresentationFormat>Widescreen</PresentationFormat>
  <Paragraphs>4</Paragraphs>
  <Slides>4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Calibri</vt:lpstr>
      <vt:lpstr>Symbol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Martina Aulitto</dc:creator>
  <cp:lastModifiedBy>User</cp:lastModifiedBy>
  <cp:revision>1</cp:revision>
  <dcterms:created xsi:type="dcterms:W3CDTF">2020-12-23T17:01:16Z</dcterms:created>
  <dcterms:modified xsi:type="dcterms:W3CDTF">2020-12-30T10:40:04Z</dcterms:modified>
</cp:coreProperties>
</file>