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9" r:id="rId3"/>
    <p:sldId id="266" r:id="rId4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3399"/>
    <a:srgbClr val="FF9966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4660"/>
  </p:normalViewPr>
  <p:slideViewPr>
    <p:cSldViewPr snapToGrid="0">
      <p:cViewPr>
        <p:scale>
          <a:sx n="93" d="100"/>
          <a:sy n="93" d="100"/>
        </p:scale>
        <p:origin x="730" y="-32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Tanaka\Desktop\&#12459;&#12470;&#12501;&#12513;&#12525;&#12531;\Trai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Tanaka\Desktop\&#12459;&#12470;&#12501;&#12513;&#12525;&#12531;\Trai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naka\Desktop\&#12459;&#12470;&#12501;&#12513;&#12525;&#12531;\GenAlEx%20&#12459;&#12470;&#1250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6123560667234723E-2"/>
          <c:y val="2.8582323955161516E-2"/>
          <c:w val="0.67049841126704457"/>
          <c:h val="0.82626960391334181"/>
        </c:manualLayout>
      </c:layout>
      <c:scatterChart>
        <c:scatterStyle val="lineMarker"/>
        <c:varyColors val="0"/>
        <c:ser>
          <c:idx val="0"/>
          <c:order val="0"/>
          <c:tx>
            <c:v>Ameri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'PCO (-種子サイズ)'!$H$88:$H$93</c:f>
              <c:numCache>
                <c:formatCode>0.000</c:formatCode>
                <c:ptCount val="6"/>
                <c:pt idx="0">
                  <c:v>2.9513061567404191</c:v>
                </c:pt>
                <c:pt idx="1">
                  <c:v>2.078792206451046</c:v>
                </c:pt>
                <c:pt idx="2">
                  <c:v>0.77959958568202914</c:v>
                </c:pt>
                <c:pt idx="3">
                  <c:v>-5.2648860133677991E-2</c:v>
                </c:pt>
                <c:pt idx="4">
                  <c:v>0.81830099341964846</c:v>
                </c:pt>
                <c:pt idx="5">
                  <c:v>0.75322407587817708</c:v>
                </c:pt>
              </c:numCache>
            </c:numRef>
          </c:xVal>
          <c:yVal>
            <c:numRef>
              <c:f>'PCO (-種子サイズ)'!$J$88:$J$93</c:f>
              <c:numCache>
                <c:formatCode>0.000</c:formatCode>
                <c:ptCount val="6"/>
                <c:pt idx="0">
                  <c:v>0.5931041924945657</c:v>
                </c:pt>
                <c:pt idx="1">
                  <c:v>-5.3547271037311238E-2</c:v>
                </c:pt>
                <c:pt idx="2">
                  <c:v>0.53856879314728268</c:v>
                </c:pt>
                <c:pt idx="3">
                  <c:v>-7.8652724215604902E-2</c:v>
                </c:pt>
                <c:pt idx="4">
                  <c:v>0.31087618573633835</c:v>
                </c:pt>
                <c:pt idx="5">
                  <c:v>-0.24764696335712702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732-4671-AF8A-EE33DA21DB40}"/>
            </c:ext>
          </c:extLst>
        </c:ser>
        <c:ser>
          <c:idx val="1"/>
          <c:order val="1"/>
          <c:tx>
            <c:v>Basvaldy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'PCO (-種子サイズ)'!$H$94:$H$102</c:f>
              <c:numCache>
                <c:formatCode>0.000</c:formatCode>
                <c:ptCount val="9"/>
                <c:pt idx="0">
                  <c:v>0.70848384055955826</c:v>
                </c:pt>
                <c:pt idx="1">
                  <c:v>-0.72015606459318804</c:v>
                </c:pt>
                <c:pt idx="2">
                  <c:v>0.41622021372227191</c:v>
                </c:pt>
                <c:pt idx="3">
                  <c:v>-0.8885191883495428</c:v>
                </c:pt>
                <c:pt idx="4">
                  <c:v>1.6310442068017077</c:v>
                </c:pt>
                <c:pt idx="5">
                  <c:v>2.0135711185475896E-2</c:v>
                </c:pt>
                <c:pt idx="6">
                  <c:v>0.25792335393317822</c:v>
                </c:pt>
                <c:pt idx="7">
                  <c:v>-0.24750424515052502</c:v>
                </c:pt>
                <c:pt idx="8">
                  <c:v>-0.25977767025835319</c:v>
                </c:pt>
              </c:numCache>
            </c:numRef>
          </c:xVal>
          <c:yVal>
            <c:numRef>
              <c:f>'PCO (-種子サイズ)'!$J$94:$J$102</c:f>
              <c:numCache>
                <c:formatCode>0.000</c:formatCode>
                <c:ptCount val="9"/>
                <c:pt idx="0">
                  <c:v>-1.4975595401555186</c:v>
                </c:pt>
                <c:pt idx="1">
                  <c:v>-0.33068717828043137</c:v>
                </c:pt>
                <c:pt idx="2">
                  <c:v>-0.35130155756421438</c:v>
                </c:pt>
                <c:pt idx="3">
                  <c:v>0.27776321738195664</c:v>
                </c:pt>
                <c:pt idx="4">
                  <c:v>-1.2327569967599481</c:v>
                </c:pt>
                <c:pt idx="5">
                  <c:v>-2.6074962229655184E-2</c:v>
                </c:pt>
                <c:pt idx="6">
                  <c:v>-0.22438534424271181</c:v>
                </c:pt>
                <c:pt idx="7">
                  <c:v>-0.52757597359868014</c:v>
                </c:pt>
                <c:pt idx="8">
                  <c:v>1.2603789339402027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732-4671-AF8A-EE33DA21DB40}"/>
            </c:ext>
          </c:extLst>
        </c:ser>
        <c:ser>
          <c:idx val="2"/>
          <c:order val="2"/>
          <c:tx>
            <c:v>Cantalupensis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'PCO (-種子サイズ)'!$H$103:$H$105</c:f>
              <c:numCache>
                <c:formatCode>0.000</c:formatCode>
                <c:ptCount val="3"/>
                <c:pt idx="0">
                  <c:v>-0.40544851082319849</c:v>
                </c:pt>
                <c:pt idx="1">
                  <c:v>-1.0301617044868308</c:v>
                </c:pt>
                <c:pt idx="2">
                  <c:v>-1.2399767915933888</c:v>
                </c:pt>
              </c:numCache>
            </c:numRef>
          </c:xVal>
          <c:yVal>
            <c:numRef>
              <c:f>'PCO (-種子サイズ)'!$J$103:$J$105</c:f>
              <c:numCache>
                <c:formatCode>0.000</c:formatCode>
                <c:ptCount val="3"/>
                <c:pt idx="0">
                  <c:v>-9.7248868628133006E-2</c:v>
                </c:pt>
                <c:pt idx="1">
                  <c:v>-2.0518826334732725</c:v>
                </c:pt>
                <c:pt idx="2">
                  <c:v>1.3576870837516373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732-4671-AF8A-EE33DA21DB40}"/>
            </c:ext>
          </c:extLst>
        </c:ser>
        <c:ser>
          <c:idx val="3"/>
          <c:order val="3"/>
          <c:tx>
            <c:v>Cassaba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'PCO (-種子サイズ)'!$H$106:$H$112</c:f>
              <c:numCache>
                <c:formatCode>0.000</c:formatCode>
                <c:ptCount val="7"/>
                <c:pt idx="0">
                  <c:v>-0.63879820147364652</c:v>
                </c:pt>
                <c:pt idx="1">
                  <c:v>0.31406788754885978</c:v>
                </c:pt>
                <c:pt idx="2">
                  <c:v>0.85907277600207477</c:v>
                </c:pt>
                <c:pt idx="3">
                  <c:v>0.67771552636772792</c:v>
                </c:pt>
                <c:pt idx="4">
                  <c:v>0.19113675250429613</c:v>
                </c:pt>
                <c:pt idx="5">
                  <c:v>-0.13772439401210243</c:v>
                </c:pt>
                <c:pt idx="6">
                  <c:v>-0.57719441777566038</c:v>
                </c:pt>
              </c:numCache>
            </c:numRef>
          </c:xVal>
          <c:yVal>
            <c:numRef>
              <c:f>'PCO (-種子サイズ)'!$J$106:$J$112</c:f>
              <c:numCache>
                <c:formatCode>0.000</c:formatCode>
                <c:ptCount val="7"/>
                <c:pt idx="0">
                  <c:v>0.91844116266226339</c:v>
                </c:pt>
                <c:pt idx="1">
                  <c:v>1.0016145919552135</c:v>
                </c:pt>
                <c:pt idx="2">
                  <c:v>0.12657691174241989</c:v>
                </c:pt>
                <c:pt idx="3">
                  <c:v>-0.23660755079564225</c:v>
                </c:pt>
                <c:pt idx="4">
                  <c:v>-0.15461149103132157</c:v>
                </c:pt>
                <c:pt idx="5">
                  <c:v>-1.1677582443542223</c:v>
                </c:pt>
                <c:pt idx="6">
                  <c:v>-2.3244255541759129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732-4671-AF8A-EE33DA21DB40}"/>
            </c:ext>
          </c:extLst>
        </c:ser>
        <c:ser>
          <c:idx val="4"/>
          <c:order val="4"/>
          <c:tx>
            <c:v>Chandalak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'PCO (-種子サイズ)'!$H$113:$H$117</c:f>
              <c:numCache>
                <c:formatCode>0.000</c:formatCode>
                <c:ptCount val="5"/>
                <c:pt idx="0">
                  <c:v>-1.2407912873615796</c:v>
                </c:pt>
                <c:pt idx="1">
                  <c:v>0.65037031682771862</c:v>
                </c:pt>
                <c:pt idx="2">
                  <c:v>-1.8203068937329079</c:v>
                </c:pt>
                <c:pt idx="3">
                  <c:v>-0.51947899158179867</c:v>
                </c:pt>
                <c:pt idx="4">
                  <c:v>-1.2186871820478871</c:v>
                </c:pt>
              </c:numCache>
            </c:numRef>
          </c:xVal>
          <c:yVal>
            <c:numRef>
              <c:f>'PCO (-種子サイズ)'!$J$113:$J$117</c:f>
              <c:numCache>
                <c:formatCode>0.000</c:formatCode>
                <c:ptCount val="5"/>
                <c:pt idx="0">
                  <c:v>1.0364950961040702</c:v>
                </c:pt>
                <c:pt idx="1">
                  <c:v>1.1501094992722072</c:v>
                </c:pt>
                <c:pt idx="2">
                  <c:v>2.0368712152035315</c:v>
                </c:pt>
                <c:pt idx="3">
                  <c:v>1.9271648453178265</c:v>
                </c:pt>
                <c:pt idx="4">
                  <c:v>1.4941166289094432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732-4671-AF8A-EE33DA21DB40}"/>
            </c:ext>
          </c:extLst>
        </c:ser>
        <c:ser>
          <c:idx val="5"/>
          <c:order val="5"/>
          <c:tx>
            <c:v>Kara guliabi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'PCO (-種子サイズ)'!$H$118:$H$122</c:f>
              <c:numCache>
                <c:formatCode>0.000</c:formatCode>
                <c:ptCount val="5"/>
                <c:pt idx="0">
                  <c:v>1.7315236063917216</c:v>
                </c:pt>
                <c:pt idx="1">
                  <c:v>0.30347548518925466</c:v>
                </c:pt>
                <c:pt idx="2">
                  <c:v>0.39412632682088672</c:v>
                </c:pt>
                <c:pt idx="3">
                  <c:v>0.4736058714675489</c:v>
                </c:pt>
                <c:pt idx="4">
                  <c:v>2.5731115742949262</c:v>
                </c:pt>
              </c:numCache>
            </c:numRef>
          </c:xVal>
          <c:yVal>
            <c:numRef>
              <c:f>'PCO (-種子サイズ)'!$J$118:$J$122</c:f>
              <c:numCache>
                <c:formatCode>0.000</c:formatCode>
                <c:ptCount val="5"/>
                <c:pt idx="0">
                  <c:v>-0.47110677374568438</c:v>
                </c:pt>
                <c:pt idx="1">
                  <c:v>-6.2484708702442854E-2</c:v>
                </c:pt>
                <c:pt idx="2">
                  <c:v>-1.1421456835177364</c:v>
                </c:pt>
                <c:pt idx="3">
                  <c:v>-1.6114546025023047</c:v>
                </c:pt>
                <c:pt idx="4">
                  <c:v>-0.50641304398902176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732-4671-AF8A-EE33DA21DB40}"/>
            </c:ext>
          </c:extLst>
        </c:ser>
        <c:ser>
          <c:idx val="6"/>
          <c:order val="6"/>
          <c:tx>
            <c:v>Sary guliabi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xVal>
            <c:numRef>
              <c:f>'PCO (-種子サイズ)'!$H$123:$H$127</c:f>
              <c:numCache>
                <c:formatCode>0.000</c:formatCode>
                <c:ptCount val="5"/>
                <c:pt idx="0">
                  <c:v>-0.31100260043553568</c:v>
                </c:pt>
                <c:pt idx="1">
                  <c:v>-0.18550008495790568</c:v>
                </c:pt>
                <c:pt idx="2">
                  <c:v>-0.42604091384631543</c:v>
                </c:pt>
                <c:pt idx="3">
                  <c:v>-9.7983655768608652E-2</c:v>
                </c:pt>
                <c:pt idx="4">
                  <c:v>0.25543194909326394</c:v>
                </c:pt>
              </c:numCache>
            </c:numRef>
          </c:xVal>
          <c:yVal>
            <c:numRef>
              <c:f>'PCO (-種子サイズ)'!$J$123:$J$127</c:f>
              <c:numCache>
                <c:formatCode>0.000</c:formatCode>
                <c:ptCount val="5"/>
                <c:pt idx="0">
                  <c:v>-1.6969583348403703</c:v>
                </c:pt>
                <c:pt idx="1">
                  <c:v>-0.98766703120901711</c:v>
                </c:pt>
                <c:pt idx="2">
                  <c:v>0.10470699404767989</c:v>
                </c:pt>
                <c:pt idx="3">
                  <c:v>-1.0343500579837568</c:v>
                </c:pt>
                <c:pt idx="4">
                  <c:v>-0.91974740235128039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732-4671-AF8A-EE33DA21DB40}"/>
            </c:ext>
          </c:extLst>
        </c:ser>
        <c:ser>
          <c:idx val="7"/>
          <c:order val="7"/>
          <c:tx>
            <c:v>Guliabi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(-種子サイズ)'!$H$128:$H$129</c:f>
              <c:numCache>
                <c:formatCode>0.000</c:formatCode>
                <c:ptCount val="2"/>
                <c:pt idx="0">
                  <c:v>-0.57327118771085528</c:v>
                </c:pt>
                <c:pt idx="1">
                  <c:v>1.5498320361728319</c:v>
                </c:pt>
              </c:numCache>
            </c:numRef>
          </c:xVal>
          <c:yVal>
            <c:numRef>
              <c:f>'PCO (-種子サイズ)'!$J$128:$J$129</c:f>
              <c:numCache>
                <c:formatCode>0.000</c:formatCode>
                <c:ptCount val="2"/>
                <c:pt idx="0">
                  <c:v>-1.7601136110407909</c:v>
                </c:pt>
                <c:pt idx="1">
                  <c:v>2.5321103583327689E-2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732-4671-AF8A-EE33DA21DB40}"/>
            </c:ext>
          </c:extLst>
        </c:ser>
        <c:ser>
          <c:idx val="8"/>
          <c:order val="8"/>
          <c:tx>
            <c:v>Zard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(-種子サイズ)'!$H$130:$H$144</c:f>
              <c:numCache>
                <c:formatCode>0.000</c:formatCode>
                <c:ptCount val="15"/>
                <c:pt idx="0">
                  <c:v>-1.1298966849689169</c:v>
                </c:pt>
                <c:pt idx="1">
                  <c:v>-0.78707484403397032</c:v>
                </c:pt>
                <c:pt idx="2">
                  <c:v>6.9577180099875971E-2</c:v>
                </c:pt>
                <c:pt idx="3">
                  <c:v>-0.1999023484133694</c:v>
                </c:pt>
                <c:pt idx="4">
                  <c:v>-0.79285232182967813</c:v>
                </c:pt>
                <c:pt idx="5">
                  <c:v>-0.12340426265951424</c:v>
                </c:pt>
                <c:pt idx="6">
                  <c:v>0.42508538537144197</c:v>
                </c:pt>
                <c:pt idx="7">
                  <c:v>1.8294237614075091</c:v>
                </c:pt>
                <c:pt idx="8">
                  <c:v>-0.48086340826430807</c:v>
                </c:pt>
                <c:pt idx="9">
                  <c:v>-0.60390689816186705</c:v>
                </c:pt>
                <c:pt idx="10">
                  <c:v>1.2505624980860499</c:v>
                </c:pt>
                <c:pt idx="11">
                  <c:v>0.50274878622023844</c:v>
                </c:pt>
                <c:pt idx="12">
                  <c:v>0.3182467190844932</c:v>
                </c:pt>
                <c:pt idx="13">
                  <c:v>0.32097210581475943</c:v>
                </c:pt>
                <c:pt idx="14">
                  <c:v>0.23995605512923726</c:v>
                </c:pt>
              </c:numCache>
            </c:numRef>
          </c:xVal>
          <c:yVal>
            <c:numRef>
              <c:f>'PCO (-種子サイズ)'!$J$130:$J$144</c:f>
              <c:numCache>
                <c:formatCode>0.000</c:formatCode>
                <c:ptCount val="15"/>
                <c:pt idx="0">
                  <c:v>0.19075398073689687</c:v>
                </c:pt>
                <c:pt idx="1">
                  <c:v>-0.81634406841062623</c:v>
                </c:pt>
                <c:pt idx="2">
                  <c:v>0.61156332370644939</c:v>
                </c:pt>
                <c:pt idx="3">
                  <c:v>0.65899786910178471</c:v>
                </c:pt>
                <c:pt idx="4">
                  <c:v>1.6048211017041618</c:v>
                </c:pt>
                <c:pt idx="5">
                  <c:v>0.87333876869292404</c:v>
                </c:pt>
                <c:pt idx="6">
                  <c:v>0.80619810359150845</c:v>
                </c:pt>
                <c:pt idx="7">
                  <c:v>-1.5003864880110676</c:v>
                </c:pt>
                <c:pt idx="8">
                  <c:v>0.11850403527575964</c:v>
                </c:pt>
                <c:pt idx="9">
                  <c:v>0.29809665707163563</c:v>
                </c:pt>
                <c:pt idx="10">
                  <c:v>0.14101443392067414</c:v>
                </c:pt>
                <c:pt idx="11">
                  <c:v>0.80737201770865796</c:v>
                </c:pt>
                <c:pt idx="12">
                  <c:v>0.16849396737447134</c:v>
                </c:pt>
                <c:pt idx="13">
                  <c:v>0.66607868744380272</c:v>
                </c:pt>
                <c:pt idx="14">
                  <c:v>1.391390239484517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4732-4671-AF8A-EE33DA21DB40}"/>
            </c:ext>
          </c:extLst>
        </c:ser>
        <c:ser>
          <c:idx val="9"/>
          <c:order val="9"/>
          <c:tx>
            <c:v>Other three groups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(-種子サイズ)'!$H$145:$H$149</c:f>
              <c:numCache>
                <c:formatCode>0.000</c:formatCode>
                <c:ptCount val="5"/>
                <c:pt idx="0">
                  <c:v>0.49730465720991496</c:v>
                </c:pt>
                <c:pt idx="1">
                  <c:v>0.53330960482617717</c:v>
                </c:pt>
                <c:pt idx="2">
                  <c:v>1.0213599959448598</c:v>
                </c:pt>
                <c:pt idx="3">
                  <c:v>-0.5529702112900754</c:v>
                </c:pt>
                <c:pt idx="4">
                  <c:v>-0.63365805147715237</c:v>
                </c:pt>
              </c:numCache>
            </c:numRef>
          </c:xVal>
          <c:yVal>
            <c:numRef>
              <c:f>'PCO (-種子サイズ)'!$J$145:$J$149</c:f>
              <c:numCache>
                <c:formatCode>0.000</c:formatCode>
                <c:ptCount val="5"/>
                <c:pt idx="0">
                  <c:v>-1.1234561951526958</c:v>
                </c:pt>
                <c:pt idx="1">
                  <c:v>-6.9028033293330307E-2</c:v>
                </c:pt>
                <c:pt idx="2">
                  <c:v>-0.39658678668779601</c:v>
                </c:pt>
                <c:pt idx="3">
                  <c:v>-0.30486873034712525</c:v>
                </c:pt>
                <c:pt idx="4">
                  <c:v>-1.0026733524306088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4732-4671-AF8A-EE33DA21DB40}"/>
            </c:ext>
          </c:extLst>
        </c:ser>
        <c:ser>
          <c:idx val="10"/>
          <c:order val="10"/>
          <c:tx>
            <c:v>Unknown melon</c:v>
          </c:tx>
          <c:spPr>
            <a:ln w="25400" cap="rnd">
              <a:noFill/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'PCO (-種子サイズ)'!$H$150:$H$172</c:f>
              <c:numCache>
                <c:formatCode>0.000</c:formatCode>
                <c:ptCount val="23"/>
                <c:pt idx="0">
                  <c:v>0.41295352542414415</c:v>
                </c:pt>
                <c:pt idx="1">
                  <c:v>-0.64674612847468083</c:v>
                </c:pt>
                <c:pt idx="2">
                  <c:v>-0.34529453326995208</c:v>
                </c:pt>
                <c:pt idx="3">
                  <c:v>-8.5774261779012331E-2</c:v>
                </c:pt>
                <c:pt idx="4">
                  <c:v>-0.20142760368355644</c:v>
                </c:pt>
                <c:pt idx="5">
                  <c:v>0.41417049480263285</c:v>
                </c:pt>
                <c:pt idx="6">
                  <c:v>0.41465485875528757</c:v>
                </c:pt>
                <c:pt idx="7">
                  <c:v>0.61252980200552576</c:v>
                </c:pt>
                <c:pt idx="8">
                  <c:v>0.40010030121111934</c:v>
                </c:pt>
                <c:pt idx="9">
                  <c:v>4.0653301765476036E-3</c:v>
                </c:pt>
                <c:pt idx="10">
                  <c:v>-0.27828278120098415</c:v>
                </c:pt>
                <c:pt idx="11">
                  <c:v>0.86074624499500607</c:v>
                </c:pt>
                <c:pt idx="12">
                  <c:v>0.84270741800345061</c:v>
                </c:pt>
                <c:pt idx="13">
                  <c:v>1.3881806624612549E-2</c:v>
                </c:pt>
                <c:pt idx="14">
                  <c:v>-0.88843552767610579</c:v>
                </c:pt>
                <c:pt idx="15">
                  <c:v>-1.2915575351899622</c:v>
                </c:pt>
                <c:pt idx="16">
                  <c:v>-0.84130487689377609</c:v>
                </c:pt>
                <c:pt idx="17">
                  <c:v>-0.95211962193647637</c:v>
                </c:pt>
                <c:pt idx="18">
                  <c:v>-0.32111927745121627</c:v>
                </c:pt>
                <c:pt idx="19">
                  <c:v>0.21675021950346013</c:v>
                </c:pt>
                <c:pt idx="20">
                  <c:v>-0.53915493702080119</c:v>
                </c:pt>
                <c:pt idx="21">
                  <c:v>-0.49087709090717691</c:v>
                </c:pt>
                <c:pt idx="22">
                  <c:v>-0.15219230336776893</c:v>
                </c:pt>
              </c:numCache>
            </c:numRef>
          </c:xVal>
          <c:yVal>
            <c:numRef>
              <c:f>'PCO (-種子サイズ)'!$J$150:$J$172</c:f>
              <c:numCache>
                <c:formatCode>0.000</c:formatCode>
                <c:ptCount val="23"/>
                <c:pt idx="0">
                  <c:v>0.61140758264839978</c:v>
                </c:pt>
                <c:pt idx="1">
                  <c:v>1.6300238804050562</c:v>
                </c:pt>
                <c:pt idx="2">
                  <c:v>1.412340498247969</c:v>
                </c:pt>
                <c:pt idx="3">
                  <c:v>-1.122754444932869</c:v>
                </c:pt>
                <c:pt idx="4">
                  <c:v>1.6406014590319911</c:v>
                </c:pt>
                <c:pt idx="5">
                  <c:v>0.7543444611383423</c:v>
                </c:pt>
                <c:pt idx="6">
                  <c:v>-0.17224570657297519</c:v>
                </c:pt>
                <c:pt idx="7">
                  <c:v>-5.2072933268208325E-3</c:v>
                </c:pt>
                <c:pt idx="8">
                  <c:v>0.23251317390707124</c:v>
                </c:pt>
                <c:pt idx="9">
                  <c:v>0.44141415660055783</c:v>
                </c:pt>
                <c:pt idx="10">
                  <c:v>4.1810930915172885E-2</c:v>
                </c:pt>
                <c:pt idx="11">
                  <c:v>-0.30688093375268743</c:v>
                </c:pt>
                <c:pt idx="12">
                  <c:v>0.43773526975867388</c:v>
                </c:pt>
                <c:pt idx="13">
                  <c:v>-1.20609359369266</c:v>
                </c:pt>
                <c:pt idx="14">
                  <c:v>-0.89701884562067591</c:v>
                </c:pt>
                <c:pt idx="15">
                  <c:v>0.29272690282915287</c:v>
                </c:pt>
                <c:pt idx="16">
                  <c:v>-0.39542538317836678</c:v>
                </c:pt>
                <c:pt idx="17">
                  <c:v>0.31761857680674455</c:v>
                </c:pt>
                <c:pt idx="18">
                  <c:v>1.9646519829759024</c:v>
                </c:pt>
                <c:pt idx="19">
                  <c:v>0.35187179403475716</c:v>
                </c:pt>
                <c:pt idx="20">
                  <c:v>0.70802145144637918</c:v>
                </c:pt>
                <c:pt idx="21">
                  <c:v>0.33057120423563607</c:v>
                </c:pt>
                <c:pt idx="22">
                  <c:v>0.38022340080572198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4732-4671-AF8A-EE33DA21DB40}"/>
            </c:ext>
          </c:extLst>
        </c:ser>
        <c:ser>
          <c:idx val="11"/>
          <c:order val="11"/>
          <c:tx>
            <c:v>Agrestis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(-種子サイズ)'!$H$173:$H$174</c:f>
              <c:numCache>
                <c:formatCode>0.000</c:formatCode>
                <c:ptCount val="2"/>
                <c:pt idx="0">
                  <c:v>-3.3332151505990715</c:v>
                </c:pt>
                <c:pt idx="1">
                  <c:v>-3.3266204126712227</c:v>
                </c:pt>
              </c:numCache>
            </c:numRef>
          </c:xVal>
          <c:yVal>
            <c:numRef>
              <c:f>'PCO (-種子サイズ)'!$J$173:$J$174</c:f>
              <c:numCache>
                <c:formatCode>0.000</c:formatCode>
                <c:ptCount val="2"/>
                <c:pt idx="0">
                  <c:v>-1.8244084526993716</c:v>
                </c:pt>
                <c:pt idx="1">
                  <c:v>-2.1057882760336817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4732-4671-AF8A-EE33DA21D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8317232"/>
        <c:axId val="938322480"/>
      </c:scatterChart>
      <c:valAx>
        <c:axId val="9383172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PC1 (52.0%)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0.35460146419261712"/>
              <c:y val="0.911078189300411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0.0;\-0.0;0;@" sourceLinked="0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938322480"/>
        <c:crossesAt val="-3"/>
        <c:crossBetween val="midCat"/>
      </c:valAx>
      <c:valAx>
        <c:axId val="938322480"/>
        <c:scaling>
          <c:orientation val="minMax"/>
          <c:max val="3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PC3 (15.6%)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2.3005332734621665E-2"/>
              <c:y val="0.359201903292181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0.0;\-0.0;0;@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938317232"/>
        <c:crossesAt val="-4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729498764545423"/>
          <c:y val="0.1203312757201646"/>
          <c:w val="0.21483822900636804"/>
          <c:h val="0.712957304526748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6123560667234723E-2"/>
          <c:y val="2.8582323955161516E-2"/>
          <c:w val="0.67049841126704457"/>
          <c:h val="0.82626960391334181"/>
        </c:manualLayout>
      </c:layout>
      <c:scatterChart>
        <c:scatterStyle val="lineMarker"/>
        <c:varyColors val="0"/>
        <c:ser>
          <c:idx val="0"/>
          <c:order val="0"/>
          <c:tx>
            <c:v>Ameri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'PCO (-種子サイズ)'!$H$88:$H$93</c:f>
              <c:numCache>
                <c:formatCode>0.000</c:formatCode>
                <c:ptCount val="6"/>
                <c:pt idx="0">
                  <c:v>2.9513061567404191</c:v>
                </c:pt>
                <c:pt idx="1">
                  <c:v>2.078792206451046</c:v>
                </c:pt>
                <c:pt idx="2">
                  <c:v>0.77959958568202914</c:v>
                </c:pt>
                <c:pt idx="3">
                  <c:v>-5.2648860133677991E-2</c:v>
                </c:pt>
                <c:pt idx="4">
                  <c:v>0.81830099341964846</c:v>
                </c:pt>
                <c:pt idx="5">
                  <c:v>0.75322407587817708</c:v>
                </c:pt>
              </c:numCache>
            </c:numRef>
          </c:xVal>
          <c:yVal>
            <c:numRef>
              <c:f>'PCO (-種子サイズ)'!$I$88:$I$93</c:f>
              <c:numCache>
                <c:formatCode>0.000</c:formatCode>
                <c:ptCount val="6"/>
                <c:pt idx="0">
                  <c:v>0.77449117270004286</c:v>
                </c:pt>
                <c:pt idx="1">
                  <c:v>0.78897628407220488</c:v>
                </c:pt>
                <c:pt idx="2">
                  <c:v>1.7609459555262466</c:v>
                </c:pt>
                <c:pt idx="3">
                  <c:v>1.4395174500818724</c:v>
                </c:pt>
                <c:pt idx="4">
                  <c:v>0.56786773396544943</c:v>
                </c:pt>
                <c:pt idx="5">
                  <c:v>1.627919748267578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AE2-403F-9529-AD808B78ACA7}"/>
            </c:ext>
          </c:extLst>
        </c:ser>
        <c:ser>
          <c:idx val="1"/>
          <c:order val="1"/>
          <c:tx>
            <c:v>Basvaldy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'PCO (-種子サイズ)'!$H$94:$H$102</c:f>
              <c:numCache>
                <c:formatCode>0.000</c:formatCode>
                <c:ptCount val="9"/>
                <c:pt idx="0">
                  <c:v>0.70848384055955826</c:v>
                </c:pt>
                <c:pt idx="1">
                  <c:v>-0.72015606459318804</c:v>
                </c:pt>
                <c:pt idx="2">
                  <c:v>0.41622021372227191</c:v>
                </c:pt>
                <c:pt idx="3">
                  <c:v>-0.8885191883495428</c:v>
                </c:pt>
                <c:pt idx="4">
                  <c:v>1.6310442068017077</c:v>
                </c:pt>
                <c:pt idx="5">
                  <c:v>2.0135711185475896E-2</c:v>
                </c:pt>
                <c:pt idx="6">
                  <c:v>0.25792335393317822</c:v>
                </c:pt>
                <c:pt idx="7">
                  <c:v>-0.24750424515052502</c:v>
                </c:pt>
                <c:pt idx="8">
                  <c:v>-0.25977767025835319</c:v>
                </c:pt>
              </c:numCache>
            </c:numRef>
          </c:xVal>
          <c:yVal>
            <c:numRef>
              <c:f>'PCO (-種子サイズ)'!$I$94:$I$102</c:f>
              <c:numCache>
                <c:formatCode>0.000</c:formatCode>
                <c:ptCount val="9"/>
                <c:pt idx="0">
                  <c:v>0.35794292235871689</c:v>
                </c:pt>
                <c:pt idx="1">
                  <c:v>0.29586927880834701</c:v>
                </c:pt>
                <c:pt idx="2">
                  <c:v>0.18311804859236661</c:v>
                </c:pt>
                <c:pt idx="3">
                  <c:v>2.2428983328355703E-2</c:v>
                </c:pt>
                <c:pt idx="4">
                  <c:v>-0.34804346144412268</c:v>
                </c:pt>
                <c:pt idx="5">
                  <c:v>-0.66299188869848324</c:v>
                </c:pt>
                <c:pt idx="6">
                  <c:v>0.23241621345061145</c:v>
                </c:pt>
                <c:pt idx="7">
                  <c:v>-0.23189901632632273</c:v>
                </c:pt>
                <c:pt idx="8">
                  <c:v>0.52815574282661693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AE2-403F-9529-AD808B78ACA7}"/>
            </c:ext>
          </c:extLst>
        </c:ser>
        <c:ser>
          <c:idx val="2"/>
          <c:order val="2"/>
          <c:tx>
            <c:v>Cantalupensis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'PCO (-種子サイズ)'!$H$103:$H$105</c:f>
              <c:numCache>
                <c:formatCode>0.000</c:formatCode>
                <c:ptCount val="3"/>
                <c:pt idx="0">
                  <c:v>-0.40544851082319849</c:v>
                </c:pt>
                <c:pt idx="1">
                  <c:v>-1.0301617044868308</c:v>
                </c:pt>
                <c:pt idx="2">
                  <c:v>-1.2399767915933888</c:v>
                </c:pt>
              </c:numCache>
            </c:numRef>
          </c:xVal>
          <c:yVal>
            <c:numRef>
              <c:f>'PCO (-種子サイズ)'!$I$103:$I$105</c:f>
              <c:numCache>
                <c:formatCode>0.000</c:formatCode>
                <c:ptCount val="3"/>
                <c:pt idx="0">
                  <c:v>-0.74809185808517864</c:v>
                </c:pt>
                <c:pt idx="1">
                  <c:v>-1.1558653044168936</c:v>
                </c:pt>
                <c:pt idx="2">
                  <c:v>-1.4092530536266585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AE2-403F-9529-AD808B78ACA7}"/>
            </c:ext>
          </c:extLst>
        </c:ser>
        <c:ser>
          <c:idx val="3"/>
          <c:order val="3"/>
          <c:tx>
            <c:v>Cassaba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'PCO (-種子サイズ)'!$H$106:$H$112</c:f>
              <c:numCache>
                <c:formatCode>0.000</c:formatCode>
                <c:ptCount val="7"/>
                <c:pt idx="0">
                  <c:v>-0.63879820147364652</c:v>
                </c:pt>
                <c:pt idx="1">
                  <c:v>0.31406788754885978</c:v>
                </c:pt>
                <c:pt idx="2">
                  <c:v>0.85907277600207477</c:v>
                </c:pt>
                <c:pt idx="3">
                  <c:v>0.67771552636772792</c:v>
                </c:pt>
                <c:pt idx="4">
                  <c:v>0.19113675250429613</c:v>
                </c:pt>
                <c:pt idx="5">
                  <c:v>-0.13772439401210243</c:v>
                </c:pt>
                <c:pt idx="6">
                  <c:v>-0.57719441777566038</c:v>
                </c:pt>
              </c:numCache>
            </c:numRef>
          </c:xVal>
          <c:yVal>
            <c:numRef>
              <c:f>'PCO (-種子サイズ)'!$I$106:$I$112</c:f>
              <c:numCache>
                <c:formatCode>0.000</c:formatCode>
                <c:ptCount val="7"/>
                <c:pt idx="0">
                  <c:v>-0.8214766074424602</c:v>
                </c:pt>
                <c:pt idx="1">
                  <c:v>-1.1665783258340447</c:v>
                </c:pt>
                <c:pt idx="2">
                  <c:v>-1.6106984673813132</c:v>
                </c:pt>
                <c:pt idx="3">
                  <c:v>-1.3654793787945432</c:v>
                </c:pt>
                <c:pt idx="4">
                  <c:v>-0.80024078788471198</c:v>
                </c:pt>
                <c:pt idx="5">
                  <c:v>-1.769780364466097</c:v>
                </c:pt>
                <c:pt idx="6">
                  <c:v>-0.41143747199657021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AE2-403F-9529-AD808B78ACA7}"/>
            </c:ext>
          </c:extLst>
        </c:ser>
        <c:ser>
          <c:idx val="4"/>
          <c:order val="4"/>
          <c:tx>
            <c:v>Chandalak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'PCO (-種子サイズ)'!$H$113:$H$117</c:f>
              <c:numCache>
                <c:formatCode>0.000</c:formatCode>
                <c:ptCount val="5"/>
                <c:pt idx="0">
                  <c:v>-1.2407912873615796</c:v>
                </c:pt>
                <c:pt idx="1">
                  <c:v>0.65037031682771862</c:v>
                </c:pt>
                <c:pt idx="2">
                  <c:v>-1.8203068937329079</c:v>
                </c:pt>
                <c:pt idx="3">
                  <c:v>-0.51947899158179867</c:v>
                </c:pt>
                <c:pt idx="4">
                  <c:v>-1.2186871820478871</c:v>
                </c:pt>
              </c:numCache>
            </c:numRef>
          </c:xVal>
          <c:yVal>
            <c:numRef>
              <c:f>'PCO (-種子サイズ)'!$I$113:$I$117</c:f>
              <c:numCache>
                <c:formatCode>0.000</c:formatCode>
                <c:ptCount val="5"/>
                <c:pt idx="0">
                  <c:v>-1.0062577702240363</c:v>
                </c:pt>
                <c:pt idx="1">
                  <c:v>-1.3235394788241479</c:v>
                </c:pt>
                <c:pt idx="2">
                  <c:v>-0.67314838796493248</c:v>
                </c:pt>
                <c:pt idx="3">
                  <c:v>-0.90096624073544451</c:v>
                </c:pt>
                <c:pt idx="4">
                  <c:v>-0.98840514441216865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AE2-403F-9529-AD808B78ACA7}"/>
            </c:ext>
          </c:extLst>
        </c:ser>
        <c:ser>
          <c:idx val="5"/>
          <c:order val="5"/>
          <c:tx>
            <c:v>Kara guliabi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'PCO (-種子サイズ)'!$H$118:$H$122</c:f>
              <c:numCache>
                <c:formatCode>0.000</c:formatCode>
                <c:ptCount val="5"/>
                <c:pt idx="0">
                  <c:v>1.7315236063917216</c:v>
                </c:pt>
                <c:pt idx="1">
                  <c:v>0.30347548518925466</c:v>
                </c:pt>
                <c:pt idx="2">
                  <c:v>0.39412632682088672</c:v>
                </c:pt>
                <c:pt idx="3">
                  <c:v>0.4736058714675489</c:v>
                </c:pt>
                <c:pt idx="4">
                  <c:v>2.5731115742949262</c:v>
                </c:pt>
              </c:numCache>
            </c:numRef>
          </c:xVal>
          <c:yVal>
            <c:numRef>
              <c:f>'PCO (-種子サイズ)'!$I$118:$I$122</c:f>
              <c:numCache>
                <c:formatCode>0.000</c:formatCode>
                <c:ptCount val="5"/>
                <c:pt idx="0">
                  <c:v>2.6461241778090078E-2</c:v>
                </c:pt>
                <c:pt idx="1">
                  <c:v>0.83165899933029652</c:v>
                </c:pt>
                <c:pt idx="2">
                  <c:v>0.10791607992869996</c:v>
                </c:pt>
                <c:pt idx="3">
                  <c:v>0.39582623259012101</c:v>
                </c:pt>
                <c:pt idx="4">
                  <c:v>0.26967298414196272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AE2-403F-9529-AD808B78ACA7}"/>
            </c:ext>
          </c:extLst>
        </c:ser>
        <c:ser>
          <c:idx val="6"/>
          <c:order val="6"/>
          <c:tx>
            <c:v>Sary guliabi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xVal>
            <c:numRef>
              <c:f>'PCO (-種子サイズ)'!$H$123:$H$127</c:f>
              <c:numCache>
                <c:formatCode>0.000</c:formatCode>
                <c:ptCount val="5"/>
                <c:pt idx="0">
                  <c:v>-0.31100260043553568</c:v>
                </c:pt>
                <c:pt idx="1">
                  <c:v>-0.18550008495790568</c:v>
                </c:pt>
                <c:pt idx="2">
                  <c:v>-0.42604091384631543</c:v>
                </c:pt>
                <c:pt idx="3">
                  <c:v>-9.7983655768608652E-2</c:v>
                </c:pt>
                <c:pt idx="4">
                  <c:v>0.25543194909326394</c:v>
                </c:pt>
              </c:numCache>
            </c:numRef>
          </c:xVal>
          <c:yVal>
            <c:numRef>
              <c:f>'PCO (-種子サイズ)'!$I$123:$I$127</c:f>
              <c:numCache>
                <c:formatCode>0.000</c:formatCode>
                <c:ptCount val="5"/>
                <c:pt idx="0">
                  <c:v>-0.47581933766713969</c:v>
                </c:pt>
                <c:pt idx="1">
                  <c:v>2.7088958532184907E-2</c:v>
                </c:pt>
                <c:pt idx="2">
                  <c:v>-0.57063649883351331</c:v>
                </c:pt>
                <c:pt idx="3">
                  <c:v>5.3315446132818391E-2</c:v>
                </c:pt>
                <c:pt idx="4">
                  <c:v>-0.32760316017110747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AE2-403F-9529-AD808B78ACA7}"/>
            </c:ext>
          </c:extLst>
        </c:ser>
        <c:ser>
          <c:idx val="7"/>
          <c:order val="7"/>
          <c:tx>
            <c:v>Guliabi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(-種子サイズ)'!$H$128:$H$129</c:f>
              <c:numCache>
                <c:formatCode>0.000</c:formatCode>
                <c:ptCount val="2"/>
                <c:pt idx="0">
                  <c:v>-0.57327118771085528</c:v>
                </c:pt>
                <c:pt idx="1">
                  <c:v>1.5498320361728319</c:v>
                </c:pt>
              </c:numCache>
            </c:numRef>
          </c:xVal>
          <c:yVal>
            <c:numRef>
              <c:f>'PCO (-種子サイズ)'!$I$128:$I$129</c:f>
              <c:numCache>
                <c:formatCode>0.000</c:formatCode>
                <c:ptCount val="2"/>
                <c:pt idx="0">
                  <c:v>0.35218687597060239</c:v>
                </c:pt>
                <c:pt idx="1">
                  <c:v>-0.63415219422707947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AE2-403F-9529-AD808B78ACA7}"/>
            </c:ext>
          </c:extLst>
        </c:ser>
        <c:ser>
          <c:idx val="8"/>
          <c:order val="8"/>
          <c:tx>
            <c:v>Zard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(-種子サイズ)'!$H$130:$H$144</c:f>
              <c:numCache>
                <c:formatCode>0.000</c:formatCode>
                <c:ptCount val="15"/>
                <c:pt idx="0">
                  <c:v>-1.1298966849689169</c:v>
                </c:pt>
                <c:pt idx="1">
                  <c:v>-0.78707484403397032</c:v>
                </c:pt>
                <c:pt idx="2">
                  <c:v>6.9577180099875971E-2</c:v>
                </c:pt>
                <c:pt idx="3">
                  <c:v>-0.1999023484133694</c:v>
                </c:pt>
                <c:pt idx="4">
                  <c:v>-0.79285232182967813</c:v>
                </c:pt>
                <c:pt idx="5">
                  <c:v>-0.12340426265951424</c:v>
                </c:pt>
                <c:pt idx="6">
                  <c:v>0.42508538537144197</c:v>
                </c:pt>
                <c:pt idx="7">
                  <c:v>1.8294237614075091</c:v>
                </c:pt>
                <c:pt idx="8">
                  <c:v>-0.48086340826430807</c:v>
                </c:pt>
                <c:pt idx="9">
                  <c:v>-0.60390689816186705</c:v>
                </c:pt>
                <c:pt idx="10">
                  <c:v>1.2505624980860499</c:v>
                </c:pt>
                <c:pt idx="11">
                  <c:v>0.50274878622023844</c:v>
                </c:pt>
                <c:pt idx="12">
                  <c:v>0.3182467190844932</c:v>
                </c:pt>
                <c:pt idx="13">
                  <c:v>0.32097210581475943</c:v>
                </c:pt>
                <c:pt idx="14">
                  <c:v>0.23995605512923726</c:v>
                </c:pt>
              </c:numCache>
            </c:numRef>
          </c:xVal>
          <c:yVal>
            <c:numRef>
              <c:f>'PCO (-種子サイズ)'!$I$130:$I$144</c:f>
              <c:numCache>
                <c:formatCode>0.000</c:formatCode>
                <c:ptCount val="15"/>
                <c:pt idx="0">
                  <c:v>0.41711604808602071</c:v>
                </c:pt>
                <c:pt idx="1">
                  <c:v>-1.1689908382417213</c:v>
                </c:pt>
                <c:pt idx="2">
                  <c:v>-1.1043668193127434</c:v>
                </c:pt>
                <c:pt idx="3">
                  <c:v>0.16504788805056206</c:v>
                </c:pt>
                <c:pt idx="4">
                  <c:v>-5.8603836881003478E-2</c:v>
                </c:pt>
                <c:pt idx="5">
                  <c:v>-0.53399105934667945</c:v>
                </c:pt>
                <c:pt idx="6">
                  <c:v>0.2738718862791244</c:v>
                </c:pt>
                <c:pt idx="7">
                  <c:v>0.62705128136517929</c:v>
                </c:pt>
                <c:pt idx="8">
                  <c:v>0.14352088639618085</c:v>
                </c:pt>
                <c:pt idx="9">
                  <c:v>-0.67535220222709602</c:v>
                </c:pt>
                <c:pt idx="10">
                  <c:v>-0.3144790201704018</c:v>
                </c:pt>
                <c:pt idx="11">
                  <c:v>0.49263290562135181</c:v>
                </c:pt>
                <c:pt idx="12">
                  <c:v>0.11199880882325845</c:v>
                </c:pt>
                <c:pt idx="13">
                  <c:v>4.8834947353327718E-2</c:v>
                </c:pt>
                <c:pt idx="14">
                  <c:v>0.83526883147923348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9AE2-403F-9529-AD808B78ACA7}"/>
            </c:ext>
          </c:extLst>
        </c:ser>
        <c:ser>
          <c:idx val="9"/>
          <c:order val="9"/>
          <c:tx>
            <c:v>Other three groups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(-種子サイズ)'!$H$145:$H$149</c:f>
              <c:numCache>
                <c:formatCode>0.000</c:formatCode>
                <c:ptCount val="5"/>
                <c:pt idx="0">
                  <c:v>0.49730465720991496</c:v>
                </c:pt>
                <c:pt idx="1">
                  <c:v>0.53330960482617717</c:v>
                </c:pt>
                <c:pt idx="2">
                  <c:v>1.0213599959448598</c:v>
                </c:pt>
                <c:pt idx="3">
                  <c:v>-0.5529702112900754</c:v>
                </c:pt>
                <c:pt idx="4">
                  <c:v>-0.63365805147715237</c:v>
                </c:pt>
              </c:numCache>
            </c:numRef>
          </c:xVal>
          <c:yVal>
            <c:numRef>
              <c:f>'PCO (-種子サイズ)'!$I$145:$I$149</c:f>
              <c:numCache>
                <c:formatCode>0.000</c:formatCode>
                <c:ptCount val="5"/>
                <c:pt idx="0">
                  <c:v>-1.2815117565689775</c:v>
                </c:pt>
                <c:pt idx="1">
                  <c:v>-0.64702106226815903</c:v>
                </c:pt>
                <c:pt idx="2">
                  <c:v>-1.0845357607712569</c:v>
                </c:pt>
                <c:pt idx="3">
                  <c:v>-0.30665809617454354</c:v>
                </c:pt>
                <c:pt idx="4">
                  <c:v>-0.72322215741563456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9AE2-403F-9529-AD808B78ACA7}"/>
            </c:ext>
          </c:extLst>
        </c:ser>
        <c:ser>
          <c:idx val="10"/>
          <c:order val="10"/>
          <c:tx>
            <c:v>Unknown melon</c:v>
          </c:tx>
          <c:spPr>
            <a:ln w="25400" cap="rnd">
              <a:noFill/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'PCO (-種子サイズ)'!$H$150:$H$172</c:f>
              <c:numCache>
                <c:formatCode>0.000</c:formatCode>
                <c:ptCount val="23"/>
                <c:pt idx="0">
                  <c:v>0.41295352542414415</c:v>
                </c:pt>
                <c:pt idx="1">
                  <c:v>-0.64674612847468083</c:v>
                </c:pt>
                <c:pt idx="2">
                  <c:v>-0.34529453326995208</c:v>
                </c:pt>
                <c:pt idx="3">
                  <c:v>-8.5774261779012331E-2</c:v>
                </c:pt>
                <c:pt idx="4">
                  <c:v>-0.20142760368355644</c:v>
                </c:pt>
                <c:pt idx="5">
                  <c:v>0.41417049480263285</c:v>
                </c:pt>
                <c:pt idx="6">
                  <c:v>0.41465485875528757</c:v>
                </c:pt>
                <c:pt idx="7">
                  <c:v>0.61252980200552576</c:v>
                </c:pt>
                <c:pt idx="8">
                  <c:v>0.40010030121111934</c:v>
                </c:pt>
                <c:pt idx="9">
                  <c:v>4.0653301765476036E-3</c:v>
                </c:pt>
                <c:pt idx="10">
                  <c:v>-0.27828278120098415</c:v>
                </c:pt>
                <c:pt idx="11">
                  <c:v>0.86074624499500607</c:v>
                </c:pt>
                <c:pt idx="12">
                  <c:v>0.84270741800345061</c:v>
                </c:pt>
                <c:pt idx="13">
                  <c:v>1.3881806624612549E-2</c:v>
                </c:pt>
                <c:pt idx="14">
                  <c:v>-0.88843552767610579</c:v>
                </c:pt>
                <c:pt idx="15">
                  <c:v>-1.2915575351899622</c:v>
                </c:pt>
                <c:pt idx="16">
                  <c:v>-0.84130487689377609</c:v>
                </c:pt>
                <c:pt idx="17">
                  <c:v>-0.95211962193647637</c:v>
                </c:pt>
                <c:pt idx="18">
                  <c:v>-0.32111927745121627</c:v>
                </c:pt>
                <c:pt idx="19">
                  <c:v>0.21675021950346013</c:v>
                </c:pt>
                <c:pt idx="20">
                  <c:v>-0.53915493702080119</c:v>
                </c:pt>
                <c:pt idx="21">
                  <c:v>-0.49087709090717691</c:v>
                </c:pt>
                <c:pt idx="22">
                  <c:v>-0.15219230336776893</c:v>
                </c:pt>
              </c:numCache>
            </c:numRef>
          </c:xVal>
          <c:yVal>
            <c:numRef>
              <c:f>'PCO (-種子サイズ)'!$I$150:$I$172</c:f>
              <c:numCache>
                <c:formatCode>0.000</c:formatCode>
                <c:ptCount val="23"/>
                <c:pt idx="0">
                  <c:v>1.8660950850260307</c:v>
                </c:pt>
                <c:pt idx="1">
                  <c:v>-1.45315872604289</c:v>
                </c:pt>
                <c:pt idx="2">
                  <c:v>0.70942765252171613</c:v>
                </c:pt>
                <c:pt idx="3">
                  <c:v>-1.3853261634600282</c:v>
                </c:pt>
                <c:pt idx="4">
                  <c:v>0.51182102541175922</c:v>
                </c:pt>
                <c:pt idx="5">
                  <c:v>1.1774036548769617</c:v>
                </c:pt>
                <c:pt idx="6">
                  <c:v>0.90988101032241087</c:v>
                </c:pt>
                <c:pt idx="7">
                  <c:v>1.38088750621092</c:v>
                </c:pt>
                <c:pt idx="8">
                  <c:v>-1.063488387556673</c:v>
                </c:pt>
                <c:pt idx="9">
                  <c:v>-1.229599587070066</c:v>
                </c:pt>
                <c:pt idx="10">
                  <c:v>-0.69212939510618565</c:v>
                </c:pt>
                <c:pt idx="11">
                  <c:v>-0.77459665772367459</c:v>
                </c:pt>
                <c:pt idx="12">
                  <c:v>0.8194539471744553</c:v>
                </c:pt>
                <c:pt idx="13">
                  <c:v>-0.49362190578679316</c:v>
                </c:pt>
                <c:pt idx="14">
                  <c:v>1.7910187650319098</c:v>
                </c:pt>
                <c:pt idx="15">
                  <c:v>1.0430115405650713</c:v>
                </c:pt>
                <c:pt idx="16">
                  <c:v>0.29149093719330582</c:v>
                </c:pt>
                <c:pt idx="17">
                  <c:v>0.58218106019799576</c:v>
                </c:pt>
                <c:pt idx="18">
                  <c:v>0.84562253704767565</c:v>
                </c:pt>
                <c:pt idx="19">
                  <c:v>2.0820375943041705</c:v>
                </c:pt>
                <c:pt idx="20">
                  <c:v>2.4220800731383894</c:v>
                </c:pt>
                <c:pt idx="21">
                  <c:v>2.6484377589693211</c:v>
                </c:pt>
                <c:pt idx="22">
                  <c:v>-1.1908071724502729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9AE2-403F-9529-AD808B78ACA7}"/>
            </c:ext>
          </c:extLst>
        </c:ser>
        <c:ser>
          <c:idx val="11"/>
          <c:order val="11"/>
          <c:tx>
            <c:v>Agrestis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'PCO (-種子サイズ)'!$H$173:$H$174</c:f>
              <c:numCache>
                <c:formatCode>0.000</c:formatCode>
                <c:ptCount val="2"/>
                <c:pt idx="0">
                  <c:v>-3.3332151505990715</c:v>
                </c:pt>
                <c:pt idx="1">
                  <c:v>-3.3266204126712227</c:v>
                </c:pt>
              </c:numCache>
            </c:numRef>
          </c:xVal>
          <c:yVal>
            <c:numRef>
              <c:f>'PCO (-種子サイズ)'!$I$173:$I$174</c:f>
              <c:numCache>
                <c:formatCode>0.000</c:formatCode>
                <c:ptCount val="2"/>
                <c:pt idx="0">
                  <c:v>1.0640341867550347</c:v>
                </c:pt>
                <c:pt idx="1">
                  <c:v>1.679868984861776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9AE2-403F-9529-AD808B78A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8317232"/>
        <c:axId val="938322480"/>
      </c:scatterChart>
      <c:valAx>
        <c:axId val="9383172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PC1 (52.0%)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0.35460146419261712"/>
              <c:y val="0.907811728395061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0.0;\-0.0;0;@" sourceLinked="0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938322480"/>
        <c:crossesAt val="-3"/>
        <c:crossBetween val="midCat"/>
      </c:valAx>
      <c:valAx>
        <c:axId val="938322480"/>
        <c:scaling>
          <c:orientation val="minMax"/>
          <c:max val="3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PC2 (26.2%)</a:t>
                </a:r>
                <a:endParaRPr lang="ja-JP" dirty="0"/>
              </a:p>
            </c:rich>
          </c:tx>
          <c:layout>
            <c:manualLayout>
              <c:xMode val="edge"/>
              <c:yMode val="edge"/>
              <c:x val="1.7178293928684384E-2"/>
              <c:y val="0.34286959876543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0.0;\-0.0;0;@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938317232"/>
        <c:crossesAt val="-4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341023401327923"/>
          <c:y val="0.1268641975308642"/>
          <c:w val="0.21483822900636804"/>
          <c:h val="0.71949022633744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Fst!$E$37</c:f>
              <c:strCache>
                <c:ptCount val="1"/>
                <c:pt idx="0">
                  <c:v>Est. Var.</c:v>
                </c:pt>
              </c:strCache>
            </c:strRef>
          </c:tx>
          <c:dLbls>
            <c:dLbl>
              <c:idx val="1"/>
              <c:layout>
                <c:manualLayout>
                  <c:x val="-7.9033464566929224E-2"/>
                  <c:y val="-0.241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AA-42DF-A8EC-9B5D04CE91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Fst!$A$38:$A$40</c:f>
              <c:strCache>
                <c:ptCount val="3"/>
                <c:pt idx="0">
                  <c:v>Among Pops</c:v>
                </c:pt>
                <c:pt idx="1">
                  <c:v>Among Indiv</c:v>
                </c:pt>
                <c:pt idx="2">
                  <c:v>Within Indiv</c:v>
                </c:pt>
              </c:strCache>
            </c:strRef>
          </c:cat>
          <c:val>
            <c:numRef>
              <c:f>Fst!$E$38:$E$40</c:f>
              <c:numCache>
                <c:formatCode>0.000</c:formatCode>
                <c:ptCount val="3"/>
                <c:pt idx="0">
                  <c:v>0.10009254644954384</c:v>
                </c:pt>
                <c:pt idx="1">
                  <c:v>3.1291048618503265</c:v>
                </c:pt>
                <c:pt idx="2">
                  <c:v>0.31176470588235294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AA-42DF-A8EC-9B5D04CE9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b="1"/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133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713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26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19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41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17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6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01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91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339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1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D2738-F329-4F12-8428-94072CA9B78C}" type="datetimeFigureOut">
              <a:rPr kumimoji="1" lang="ja-JP" altLang="en-US" smtClean="0"/>
              <a:t>2022/2/28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2FAB6-059F-4D9E-AC7E-8F0F5BE44D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88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jpeg"/><Relationship Id="rId18" Type="http://schemas.openxmlformats.org/officeDocument/2006/relationships/image" Target="../media/image14.jpeg"/><Relationship Id="rId26" Type="http://schemas.openxmlformats.org/officeDocument/2006/relationships/image" Target="../media/image19.jpeg"/><Relationship Id="rId3" Type="http://schemas.openxmlformats.org/officeDocument/2006/relationships/image" Target="../media/image2.jpeg"/><Relationship Id="rId21" Type="http://schemas.openxmlformats.org/officeDocument/2006/relationships/image" Target="../media/image16.pn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microsoft.com/office/2007/relationships/hdphoto" Target="../media/hdphoto3.wdp"/><Relationship Id="rId25" Type="http://schemas.openxmlformats.org/officeDocument/2006/relationships/image" Target="../media/image18.jpeg"/><Relationship Id="rId2" Type="http://schemas.openxmlformats.org/officeDocument/2006/relationships/image" Target="../media/image1.jpeg"/><Relationship Id="rId16" Type="http://schemas.openxmlformats.org/officeDocument/2006/relationships/image" Target="../media/image13.png"/><Relationship Id="rId20" Type="http://schemas.microsoft.com/office/2007/relationships/hdphoto" Target="../media/hdphoto4.wdp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24" Type="http://schemas.microsoft.com/office/2007/relationships/hdphoto" Target="../media/hdphoto6.wdp"/><Relationship Id="rId5" Type="http://schemas.openxmlformats.org/officeDocument/2006/relationships/image" Target="../media/image4.jpeg"/><Relationship Id="rId15" Type="http://schemas.microsoft.com/office/2007/relationships/hdphoto" Target="../media/hdphoto2.wdp"/><Relationship Id="rId23" Type="http://schemas.openxmlformats.org/officeDocument/2006/relationships/image" Target="../media/image17.png"/><Relationship Id="rId28" Type="http://schemas.microsoft.com/office/2007/relationships/hdphoto" Target="../media/hdphoto7.wdp"/><Relationship Id="rId10" Type="http://schemas.openxmlformats.org/officeDocument/2006/relationships/image" Target="../media/image8.jpeg"/><Relationship Id="rId19" Type="http://schemas.openxmlformats.org/officeDocument/2006/relationships/image" Target="../media/image15.png"/><Relationship Id="rId31" Type="http://schemas.openxmlformats.org/officeDocument/2006/relationships/image" Target="../media/image22.JPG"/><Relationship Id="rId4" Type="http://schemas.openxmlformats.org/officeDocument/2006/relationships/image" Target="../media/image3.jpeg"/><Relationship Id="rId9" Type="http://schemas.microsoft.com/office/2007/relationships/hdphoto" Target="../media/hdphoto1.wdp"/><Relationship Id="rId14" Type="http://schemas.openxmlformats.org/officeDocument/2006/relationships/image" Target="../media/image12.png"/><Relationship Id="rId22" Type="http://schemas.microsoft.com/office/2007/relationships/hdphoto" Target="../media/hdphoto5.wdp"/><Relationship Id="rId27" Type="http://schemas.openxmlformats.org/officeDocument/2006/relationships/image" Target="../media/image20.png"/><Relationship Id="rId30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6D20435F-C5A9-4DE8-968D-FFCB64B275CB}"/>
              </a:ext>
            </a:extLst>
          </p:cNvPr>
          <p:cNvGrpSpPr/>
          <p:nvPr/>
        </p:nvGrpSpPr>
        <p:grpSpPr>
          <a:xfrm>
            <a:off x="6118526" y="7488869"/>
            <a:ext cx="532518" cy="326335"/>
            <a:chOff x="6118526" y="7488869"/>
            <a:chExt cx="532518" cy="326335"/>
          </a:xfrm>
        </p:grpSpPr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C921EB84-6E39-421C-A61A-A9162D44E922}"/>
                </a:ext>
              </a:extLst>
            </p:cNvPr>
            <p:cNvCxnSpPr>
              <a:cxnSpLocks/>
            </p:cNvCxnSpPr>
            <p:nvPr/>
          </p:nvCxnSpPr>
          <p:spPr>
            <a:xfrm>
              <a:off x="6273185" y="7542869"/>
              <a:ext cx="2232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コネクタ 102">
              <a:extLst>
                <a:ext uri="{FF2B5EF4-FFF2-40B4-BE49-F238E27FC236}">
                  <a16:creationId xmlns:a16="http://schemas.microsoft.com/office/drawing/2014/main" id="{C121855F-3F12-4783-94DE-75A6F87F38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442385" y="7542869"/>
              <a:ext cx="1080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96B5B6E3-2841-453E-8E26-643B3B451F4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19185" y="7542869"/>
              <a:ext cx="1080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FA3CD4D8-6C47-48F1-A6FA-30D7D4ACADEB}"/>
                </a:ext>
              </a:extLst>
            </p:cNvPr>
            <p:cNvSpPr txBox="1"/>
            <p:nvPr/>
          </p:nvSpPr>
          <p:spPr>
            <a:xfrm>
              <a:off x="6118526" y="7553594"/>
              <a:ext cx="53251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 dirty="0"/>
                <a:t>10 cm</a:t>
              </a:r>
              <a:endParaRPr kumimoji="1" lang="ja-JP" altLang="en-US" sz="1100" dirty="0"/>
            </a:p>
          </p:txBody>
        </p:sp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F7023B23-A811-47C1-8AEE-D07FBBD1BB9E}"/>
              </a:ext>
            </a:extLst>
          </p:cNvPr>
          <p:cNvGrpSpPr/>
          <p:nvPr/>
        </p:nvGrpSpPr>
        <p:grpSpPr>
          <a:xfrm>
            <a:off x="345615" y="5723063"/>
            <a:ext cx="6161169" cy="1733629"/>
            <a:chOff x="345615" y="5723063"/>
            <a:chExt cx="6161169" cy="1733629"/>
          </a:xfrm>
        </p:grpSpPr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49D518DC-7BC5-469F-9737-11BD279BB3BA}"/>
                </a:ext>
              </a:extLst>
            </p:cNvPr>
            <p:cNvGrpSpPr/>
            <p:nvPr/>
          </p:nvGrpSpPr>
          <p:grpSpPr>
            <a:xfrm>
              <a:off x="5066175" y="5975838"/>
              <a:ext cx="1440609" cy="1453436"/>
              <a:chOff x="5066175" y="5975838"/>
              <a:chExt cx="1440609" cy="1453436"/>
            </a:xfrm>
          </p:grpSpPr>
          <p:pic>
            <p:nvPicPr>
              <p:cNvPr id="3" name="図 2" descr="半分に切られたメロン&#10;&#10;中程度の精度で自動的に生成された説明">
                <a:extLst>
                  <a:ext uri="{FF2B5EF4-FFF2-40B4-BE49-F238E27FC236}">
                    <a16:creationId xmlns:a16="http://schemas.microsoft.com/office/drawing/2014/main" id="{DB97FA5C-8393-4ED4-A6C9-9436E53914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66175" y="5975838"/>
                <a:ext cx="1440609" cy="1080457"/>
              </a:xfrm>
              <a:prstGeom prst="rect">
                <a:avLst/>
              </a:prstGeom>
            </p:spPr>
          </p:pic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DFD4799-F2DB-4FA7-BD37-6213F9363EFA}"/>
                  </a:ext>
                </a:extLst>
              </p:cNvPr>
              <p:cNvSpPr txBox="1"/>
              <p:nvPr/>
            </p:nvSpPr>
            <p:spPr>
              <a:xfrm>
                <a:off x="5359119" y="7015891"/>
                <a:ext cx="854721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JP242272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Kalaysan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8592E767-F1D9-4E5E-A9A5-913E5354069B}"/>
                </a:ext>
              </a:extLst>
            </p:cNvPr>
            <p:cNvGrpSpPr/>
            <p:nvPr/>
          </p:nvGrpSpPr>
          <p:grpSpPr>
            <a:xfrm>
              <a:off x="345615" y="6038147"/>
              <a:ext cx="1389978" cy="1418545"/>
              <a:chOff x="345615" y="6038147"/>
              <a:chExt cx="1389978" cy="1418545"/>
            </a:xfrm>
          </p:grpSpPr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009250E9-97FC-4316-8583-F81BCCB7F60B}"/>
                  </a:ext>
                </a:extLst>
              </p:cNvPr>
              <p:cNvSpPr txBox="1"/>
              <p:nvPr/>
            </p:nvSpPr>
            <p:spPr>
              <a:xfrm>
                <a:off x="634083" y="7043309"/>
                <a:ext cx="813043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JP242267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Gulibabi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7" name="図 26" descr="半分に切られたメロン&#10;&#10;中程度の精度で自動的に生成された説明">
                <a:extLst>
                  <a:ext uri="{FF2B5EF4-FFF2-40B4-BE49-F238E27FC236}">
                    <a16:creationId xmlns:a16="http://schemas.microsoft.com/office/drawing/2014/main" id="{DB989D8D-FA11-424D-8E2E-F20EBD115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5615" y="6038147"/>
                <a:ext cx="1389978" cy="1042377"/>
              </a:xfrm>
              <a:prstGeom prst="rect">
                <a:avLst/>
              </a:prstGeom>
            </p:spPr>
          </p:pic>
        </p:grpSp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31321794-9FD8-412D-B502-ECA48DBB3DA9}"/>
                </a:ext>
              </a:extLst>
            </p:cNvPr>
            <p:cNvGrpSpPr/>
            <p:nvPr/>
          </p:nvGrpSpPr>
          <p:grpSpPr>
            <a:xfrm>
              <a:off x="3738919" y="6135415"/>
              <a:ext cx="1237009" cy="1303925"/>
              <a:chOff x="3738919" y="6135415"/>
              <a:chExt cx="1237009" cy="1303925"/>
            </a:xfrm>
          </p:grpSpPr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8D70266-BCE1-47DC-8ECB-ACFB53A489DA}"/>
                  </a:ext>
                </a:extLst>
              </p:cNvPr>
              <p:cNvSpPr txBox="1"/>
              <p:nvPr/>
            </p:nvSpPr>
            <p:spPr>
              <a:xfrm>
                <a:off x="3809036" y="7025957"/>
                <a:ext cx="1096774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JP242269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Sary</a:t>
                </a:r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Guliabi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2" name="図 51" descr="半分に切られたメロン&#10;&#10;中程度の精度で自動的に生成された説明">
                <a:extLst>
                  <a:ext uri="{FF2B5EF4-FFF2-40B4-BE49-F238E27FC236}">
                    <a16:creationId xmlns:a16="http://schemas.microsoft.com/office/drawing/2014/main" id="{9BFA24A7-6BB9-4FCE-8B56-5109A69B8A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8919" y="6135415"/>
                <a:ext cx="1237009" cy="927757"/>
              </a:xfrm>
              <a:prstGeom prst="rect">
                <a:avLst/>
              </a:prstGeom>
            </p:spPr>
          </p:pic>
        </p:grpSp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69689B6D-E496-4C36-BCF9-EAAD61A0E602}"/>
                </a:ext>
              </a:extLst>
            </p:cNvPr>
            <p:cNvGrpSpPr/>
            <p:nvPr/>
          </p:nvGrpSpPr>
          <p:grpSpPr>
            <a:xfrm>
              <a:off x="1825840" y="5723063"/>
              <a:ext cx="1810132" cy="1733629"/>
              <a:chOff x="1825840" y="5723063"/>
              <a:chExt cx="1810132" cy="1733629"/>
            </a:xfrm>
          </p:grpSpPr>
          <p:pic>
            <p:nvPicPr>
              <p:cNvPr id="40" name="図 39" descr="フルーツ, 屋内, メロン, 座る が含まれている画像&#10;&#10;自動的に生成された説明">
                <a:extLst>
                  <a:ext uri="{FF2B5EF4-FFF2-40B4-BE49-F238E27FC236}">
                    <a16:creationId xmlns:a16="http://schemas.microsoft.com/office/drawing/2014/main" id="{E18B604E-6E26-4395-A988-4930CFB477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25840" y="5723063"/>
                <a:ext cx="1810132" cy="1357461"/>
              </a:xfrm>
              <a:prstGeom prst="rect">
                <a:avLst/>
              </a:prstGeom>
            </p:spPr>
          </p:pic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910096B1-5726-4BE5-BE9E-B1F530CC46B1}"/>
                  </a:ext>
                </a:extLst>
              </p:cNvPr>
              <p:cNvSpPr txBox="1"/>
              <p:nvPr/>
            </p:nvSpPr>
            <p:spPr>
              <a:xfrm>
                <a:off x="2172100" y="7043309"/>
                <a:ext cx="1117614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JP242265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Kara </a:t>
                </a: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Guliabi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9370BC50-5729-4FCB-BFF5-B1EE279DC3C6}"/>
              </a:ext>
            </a:extLst>
          </p:cNvPr>
          <p:cNvGrpSpPr/>
          <p:nvPr/>
        </p:nvGrpSpPr>
        <p:grpSpPr>
          <a:xfrm>
            <a:off x="603254" y="2095790"/>
            <a:ext cx="5662660" cy="1363373"/>
            <a:chOff x="603254" y="2095790"/>
            <a:chExt cx="5662660" cy="1363373"/>
          </a:xfrm>
        </p:grpSpPr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B33F702B-7898-4499-A334-9C48617EA6C3}"/>
                </a:ext>
              </a:extLst>
            </p:cNvPr>
            <p:cNvGrpSpPr/>
            <p:nvPr/>
          </p:nvGrpSpPr>
          <p:grpSpPr>
            <a:xfrm>
              <a:off x="5290369" y="2351336"/>
              <a:ext cx="975545" cy="1107827"/>
              <a:chOff x="5364800" y="2351336"/>
              <a:chExt cx="975545" cy="1107827"/>
            </a:xfrm>
          </p:grpSpPr>
          <p:pic>
            <p:nvPicPr>
              <p:cNvPr id="32" name="図 31" descr="半分に切られたメロン&#10;&#10;中程度の精度で自動的に生成された説明">
                <a:extLst>
                  <a:ext uri="{FF2B5EF4-FFF2-40B4-BE49-F238E27FC236}">
                    <a16:creationId xmlns:a16="http://schemas.microsoft.com/office/drawing/2014/main" id="{9F9E88DB-DF78-4D25-A178-32BF00B2F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4800" y="2351336"/>
                <a:ext cx="975545" cy="731659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BF5929BC-A96D-424D-92CD-A7E35D8E16BE}"/>
                  </a:ext>
                </a:extLst>
              </p:cNvPr>
              <p:cNvSpPr txBox="1"/>
              <p:nvPr/>
            </p:nvSpPr>
            <p:spPr>
              <a:xfrm>
                <a:off x="5482119" y="3045780"/>
                <a:ext cx="740908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JP242241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Zurbek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A492DE15-7CF2-4BE2-B9A0-40CBC2DC0956}"/>
                </a:ext>
              </a:extLst>
            </p:cNvPr>
            <p:cNvGrpSpPr/>
            <p:nvPr/>
          </p:nvGrpSpPr>
          <p:grpSpPr>
            <a:xfrm>
              <a:off x="603254" y="2095790"/>
              <a:ext cx="3109971" cy="1362276"/>
              <a:chOff x="496924" y="2095790"/>
              <a:chExt cx="3109971" cy="1362276"/>
            </a:xfrm>
          </p:grpSpPr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A557506F-F368-464D-A90E-A05E315CBFAD}"/>
                  </a:ext>
                </a:extLst>
              </p:cNvPr>
              <p:cNvGrpSpPr/>
              <p:nvPr/>
            </p:nvGrpSpPr>
            <p:grpSpPr>
              <a:xfrm>
                <a:off x="2102170" y="2095790"/>
                <a:ext cx="1504725" cy="1213984"/>
                <a:chOff x="2102170" y="2095790"/>
                <a:chExt cx="1504725" cy="1213984"/>
              </a:xfrm>
            </p:grpSpPr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BB12185E-2640-4269-B4C4-F6E0EF8AC966}"/>
                    </a:ext>
                  </a:extLst>
                </p:cNvPr>
                <p:cNvSpPr txBox="1"/>
                <p:nvPr/>
              </p:nvSpPr>
              <p:spPr>
                <a:xfrm>
                  <a:off x="2484078" y="3048164"/>
                  <a:ext cx="7409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JP242214</a:t>
                  </a:r>
                  <a:endParaRPr kumimoji="1" lang="ja-JP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47" name="グループ化 46">
                  <a:extLst>
                    <a:ext uri="{FF2B5EF4-FFF2-40B4-BE49-F238E27FC236}">
                      <a16:creationId xmlns:a16="http://schemas.microsoft.com/office/drawing/2014/main" id="{9F67A076-7E0C-4668-BB77-C471087B6538}"/>
                    </a:ext>
                  </a:extLst>
                </p:cNvPr>
                <p:cNvGrpSpPr/>
                <p:nvPr/>
              </p:nvGrpSpPr>
              <p:grpSpPr>
                <a:xfrm>
                  <a:off x="2102170" y="2095790"/>
                  <a:ext cx="1504725" cy="1008000"/>
                  <a:chOff x="2102170" y="2095790"/>
                  <a:chExt cx="1504725" cy="1008000"/>
                </a:xfrm>
              </p:grpSpPr>
              <p:pic>
                <p:nvPicPr>
                  <p:cNvPr id="20" name="図 19" descr="動物, 座る, リンゴ, グリーン が含まれている画像&#10;&#10;自動的に生成された説明">
                    <a:extLst>
                      <a:ext uri="{FF2B5EF4-FFF2-40B4-BE49-F238E27FC236}">
                        <a16:creationId xmlns:a16="http://schemas.microsoft.com/office/drawing/2014/main" id="{CC146063-7997-4EB9-828A-85878244E3C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4179" t="3975" r="11917"/>
                  <a:stretch/>
                </p:blipFill>
                <p:spPr>
                  <a:xfrm rot="5400000" flipH="1">
                    <a:off x="2030776" y="2167184"/>
                    <a:ext cx="1008000" cy="865212"/>
                  </a:xfrm>
                  <a:prstGeom prst="rect">
                    <a:avLst/>
                  </a:prstGeom>
                </p:spPr>
              </p:pic>
              <p:pic>
                <p:nvPicPr>
                  <p:cNvPr id="26" name="図 25" descr="フルーツ, ドーナツ, 座る, 半分 が含まれている画像&#10;&#10;自動的に生成された説明">
                    <a:extLst>
                      <a:ext uri="{FF2B5EF4-FFF2-40B4-BE49-F238E27FC236}">
                        <a16:creationId xmlns:a16="http://schemas.microsoft.com/office/drawing/2014/main" id="{6685A905-8934-4A0A-81F6-9906AA4316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colorTemperature colorTemp="5900"/>
                            </a14:imgEffect>
                            <a14:imgEffect>
                              <a14:brightnessContrast bright="17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3526" r="49552" b="2676"/>
                  <a:stretch/>
                </p:blipFill>
                <p:spPr>
                  <a:xfrm>
                    <a:off x="2958895" y="2095790"/>
                    <a:ext cx="648000" cy="100800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62" name="グループ化 61">
                <a:extLst>
                  <a:ext uri="{FF2B5EF4-FFF2-40B4-BE49-F238E27FC236}">
                    <a16:creationId xmlns:a16="http://schemas.microsoft.com/office/drawing/2014/main" id="{F9D5679F-D5AE-4FC6-9568-D888E0649FED}"/>
                  </a:ext>
                </a:extLst>
              </p:cNvPr>
              <p:cNvGrpSpPr/>
              <p:nvPr/>
            </p:nvGrpSpPr>
            <p:grpSpPr>
              <a:xfrm>
                <a:off x="1235028" y="2122412"/>
                <a:ext cx="842588" cy="1187362"/>
                <a:chOff x="1235028" y="2122412"/>
                <a:chExt cx="842588" cy="1187362"/>
              </a:xfrm>
            </p:grpSpPr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854761A2-B2BC-4092-82B0-12A606E5AE98}"/>
                    </a:ext>
                  </a:extLst>
                </p:cNvPr>
                <p:cNvSpPr txBox="1"/>
                <p:nvPr/>
              </p:nvSpPr>
              <p:spPr>
                <a:xfrm>
                  <a:off x="1285868" y="3048164"/>
                  <a:ext cx="7409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JP242219</a:t>
                  </a:r>
                  <a:endParaRPr kumimoji="1" lang="ja-JP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22" name="図 21" descr="座る, カタツムリ, 立つ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4002FF6B-D471-498B-8AAE-B0B0B6060A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885" b="3575"/>
                <a:stretch/>
              </p:blipFill>
              <p:spPr>
                <a:xfrm rot="5400000">
                  <a:off x="1165633" y="2191807"/>
                  <a:ext cx="981378" cy="842588"/>
                </a:xfrm>
                <a:prstGeom prst="rect">
                  <a:avLst/>
                </a:prstGeom>
              </p:spPr>
            </p:pic>
          </p:grpSp>
          <p:grpSp>
            <p:nvGrpSpPr>
              <p:cNvPr id="61" name="グループ化 60">
                <a:extLst>
                  <a:ext uri="{FF2B5EF4-FFF2-40B4-BE49-F238E27FC236}">
                    <a16:creationId xmlns:a16="http://schemas.microsoft.com/office/drawing/2014/main" id="{23A461D4-0F23-4A44-9879-49F45745F3B2}"/>
                  </a:ext>
                </a:extLst>
              </p:cNvPr>
              <p:cNvGrpSpPr/>
              <p:nvPr/>
            </p:nvGrpSpPr>
            <p:grpSpPr>
              <a:xfrm>
                <a:off x="496924" y="2122410"/>
                <a:ext cx="740908" cy="1187364"/>
                <a:chOff x="496924" y="2122410"/>
                <a:chExt cx="740908" cy="1187364"/>
              </a:xfrm>
            </p:grpSpPr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F0E4A6DF-5C4F-4397-AC56-B4CE1B089A7F}"/>
                    </a:ext>
                  </a:extLst>
                </p:cNvPr>
                <p:cNvSpPr txBox="1"/>
                <p:nvPr/>
              </p:nvSpPr>
              <p:spPr>
                <a:xfrm>
                  <a:off x="496924" y="3048164"/>
                  <a:ext cx="7409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JP242209</a:t>
                  </a:r>
                  <a:endParaRPr kumimoji="1" lang="ja-JP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35" name="図 34" descr="座る, フルーツ, オレンジ, リンゴ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6C338D8C-F908-419B-A7FC-67F62307F1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67" t="5920" r="-117"/>
                <a:stretch/>
              </p:blipFill>
              <p:spPr>
                <a:xfrm rot="16200000">
                  <a:off x="373374" y="2266691"/>
                  <a:ext cx="981379" cy="692818"/>
                </a:xfrm>
                <a:prstGeom prst="rect">
                  <a:avLst/>
                </a:prstGeom>
              </p:spPr>
            </p:pic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982E935A-E927-474C-9D98-5BA3361326CD}"/>
                  </a:ext>
                </a:extLst>
              </p:cNvPr>
              <p:cNvSpPr txBox="1"/>
              <p:nvPr/>
            </p:nvSpPr>
            <p:spPr>
              <a:xfrm>
                <a:off x="1727307" y="3150289"/>
                <a:ext cx="7761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Cassaba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D6298C76-2679-4A56-9DDA-45989FD3981C}"/>
                </a:ext>
              </a:extLst>
            </p:cNvPr>
            <p:cNvGrpSpPr/>
            <p:nvPr/>
          </p:nvGrpSpPr>
          <p:grpSpPr>
            <a:xfrm>
              <a:off x="3913530" y="2191290"/>
              <a:ext cx="1179494" cy="1267873"/>
              <a:chOff x="3807200" y="2191290"/>
              <a:chExt cx="1179494" cy="1267873"/>
            </a:xfrm>
          </p:grpSpPr>
          <p:pic>
            <p:nvPicPr>
              <p:cNvPr id="114" name="図 113" descr="半分に切られたメロン&#10;&#10;中程度の精度で自動的に生成された説明">
                <a:extLst>
                  <a:ext uri="{FF2B5EF4-FFF2-40B4-BE49-F238E27FC236}">
                    <a16:creationId xmlns:a16="http://schemas.microsoft.com/office/drawing/2014/main" id="{CB2DB6A0-91FF-4CB9-9C24-9F970CD460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02" t="5532" r="4421" b="6381"/>
              <a:stretch/>
            </p:blipFill>
            <p:spPr>
              <a:xfrm>
                <a:off x="3807200" y="2191290"/>
                <a:ext cx="1179494" cy="894894"/>
              </a:xfrm>
              <a:prstGeom prst="rect">
                <a:avLst/>
              </a:prstGeom>
            </p:spPr>
          </p:pic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9B15C8C8-5D1D-4860-90B8-ADDB3A48BF06}"/>
                  </a:ext>
                </a:extLst>
              </p:cNvPr>
              <p:cNvSpPr txBox="1"/>
              <p:nvPr/>
            </p:nvSpPr>
            <p:spPr>
              <a:xfrm>
                <a:off x="3968710" y="3045780"/>
                <a:ext cx="822661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JP242262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Inodorus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1DAD1852-9CF0-4AAA-891B-1EF383E5F177}"/>
              </a:ext>
            </a:extLst>
          </p:cNvPr>
          <p:cNvSpPr txBox="1"/>
          <p:nvPr/>
        </p:nvSpPr>
        <p:spPr>
          <a:xfrm>
            <a:off x="370655" y="7743641"/>
            <a:ext cx="628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1  </a:t>
            </a:r>
            <a:r>
              <a:rPr lang="en-GB" altLang="ja-JP" sz="14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Representative melon fruits of seven groups and six subgroups of Group </a:t>
            </a:r>
            <a:r>
              <a:rPr lang="en-GB" altLang="ja-JP" sz="14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Zard</a:t>
            </a:r>
            <a:r>
              <a:rPr lang="en-GB" altLang="ja-JP" sz="14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in Kazakhstan.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15CBE74E-9302-4D30-A740-6BCDBD08C110}"/>
              </a:ext>
            </a:extLst>
          </p:cNvPr>
          <p:cNvGrpSpPr/>
          <p:nvPr/>
        </p:nvGrpSpPr>
        <p:grpSpPr>
          <a:xfrm>
            <a:off x="2026539" y="166223"/>
            <a:ext cx="4434273" cy="1620539"/>
            <a:chOff x="2026539" y="166223"/>
            <a:chExt cx="4434273" cy="1620539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F3D03CD4-D7C1-48C5-AFC5-0915D9DC90B6}"/>
                </a:ext>
              </a:extLst>
            </p:cNvPr>
            <p:cNvGrpSpPr/>
            <p:nvPr/>
          </p:nvGrpSpPr>
          <p:grpSpPr>
            <a:xfrm>
              <a:off x="5085848" y="379371"/>
              <a:ext cx="1374964" cy="1407391"/>
              <a:chOff x="5085848" y="379371"/>
              <a:chExt cx="1374964" cy="1407391"/>
            </a:xfrm>
          </p:grpSpPr>
          <p:pic>
            <p:nvPicPr>
              <p:cNvPr id="48" name="図 47" descr="オレンジ色のカボチャ&#10;&#10;低い精度で自動的に生成された説明">
                <a:extLst>
                  <a:ext uri="{FF2B5EF4-FFF2-40B4-BE49-F238E27FC236}">
                    <a16:creationId xmlns:a16="http://schemas.microsoft.com/office/drawing/2014/main" id="{30CFD23A-C3A2-401A-BA96-614447F38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85848" y="379371"/>
                <a:ext cx="1374964" cy="1031223"/>
              </a:xfrm>
              <a:prstGeom prst="rect">
                <a:avLst/>
              </a:prstGeom>
            </p:spPr>
          </p:pic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7F55B5D3-CD89-4C8B-9F56-643CC9627D19}"/>
                  </a:ext>
                </a:extLst>
              </p:cNvPr>
              <p:cNvSpPr txBox="1"/>
              <p:nvPr/>
            </p:nvSpPr>
            <p:spPr>
              <a:xfrm>
                <a:off x="5289154" y="1373379"/>
                <a:ext cx="954107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JP242252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Chandalak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BAA0796D-5E65-46ED-9297-273B80A87FD3}"/>
                </a:ext>
              </a:extLst>
            </p:cNvPr>
            <p:cNvGrpSpPr/>
            <p:nvPr/>
          </p:nvGrpSpPr>
          <p:grpSpPr>
            <a:xfrm>
              <a:off x="2026539" y="166223"/>
              <a:ext cx="1431851" cy="1620539"/>
              <a:chOff x="2026539" y="166223"/>
              <a:chExt cx="1431851" cy="1620539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47F7F19C-A64A-4E56-9DE3-B5F9076C3722}"/>
                  </a:ext>
                </a:extLst>
              </p:cNvPr>
              <p:cNvGrpSpPr/>
              <p:nvPr/>
            </p:nvGrpSpPr>
            <p:grpSpPr>
              <a:xfrm>
                <a:off x="2026539" y="166223"/>
                <a:ext cx="1431851" cy="1247560"/>
                <a:chOff x="2026539" y="166223"/>
                <a:chExt cx="1431851" cy="1247560"/>
              </a:xfrm>
            </p:grpSpPr>
            <p:pic>
              <p:nvPicPr>
                <p:cNvPr id="5" name="図 4" descr="ウニ, 動物, 海洋生物, 座る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364848D8-0816-4E77-9AE5-F450D5A948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colorTemperature colorTemp="5900"/>
                          </a14:imgEffect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4194" b="10711"/>
                <a:stretch/>
              </p:blipFill>
              <p:spPr>
                <a:xfrm rot="5400000" flipH="1">
                  <a:off x="1838769" y="353993"/>
                  <a:ext cx="1247560" cy="872020"/>
                </a:xfrm>
                <a:prstGeom prst="rect">
                  <a:avLst/>
                </a:prstGeom>
              </p:spPr>
            </p:pic>
            <p:pic>
              <p:nvPicPr>
                <p:cNvPr id="7" name="図 6" descr="動物, 軟体動物, 貝, 食品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D26E6335-EAC4-4971-96F8-D2CE874FD6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colorTemperature colorTemp="5900"/>
                          </a14:imgEffect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48957" b="7469"/>
                <a:stretch/>
              </p:blipFill>
              <p:spPr>
                <a:xfrm>
                  <a:off x="2836666" y="166224"/>
                  <a:ext cx="621724" cy="1247559"/>
                </a:xfrm>
                <a:prstGeom prst="rect">
                  <a:avLst/>
                </a:prstGeom>
              </p:spPr>
            </p:pic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96E561C-CC66-4B95-99C9-8CBF282DADCA}"/>
                  </a:ext>
                </a:extLst>
              </p:cNvPr>
              <p:cNvSpPr txBox="1"/>
              <p:nvPr/>
            </p:nvSpPr>
            <p:spPr>
              <a:xfrm>
                <a:off x="2372010" y="1373379"/>
                <a:ext cx="740908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JP242216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Ameri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ECAD9FA4-54E1-4962-837C-06B313206A95}"/>
                </a:ext>
              </a:extLst>
            </p:cNvPr>
            <p:cNvGrpSpPr/>
            <p:nvPr/>
          </p:nvGrpSpPr>
          <p:grpSpPr>
            <a:xfrm>
              <a:off x="3668869" y="382560"/>
              <a:ext cx="1206500" cy="1404202"/>
              <a:chOff x="3668869" y="382560"/>
              <a:chExt cx="1206500" cy="1404202"/>
            </a:xfrm>
          </p:grpSpPr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E2F19673-33C1-4075-842B-2A4FCB415A2D}"/>
                  </a:ext>
                </a:extLst>
              </p:cNvPr>
              <p:cNvSpPr txBox="1"/>
              <p:nvPr/>
            </p:nvSpPr>
            <p:spPr>
              <a:xfrm>
                <a:off x="3674840" y="1373379"/>
                <a:ext cx="1194558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JP242251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Cantalupensis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3" name="図 22" descr="ドーナツ, フルーツ, 座る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78226159-1B25-4134-9711-5D070A03A2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164" t="3732" r="7363" b="1"/>
              <a:stretch/>
            </p:blipFill>
            <p:spPr>
              <a:xfrm>
                <a:off x="3668869" y="382560"/>
                <a:ext cx="1206500" cy="1031223"/>
              </a:xfrm>
              <a:prstGeom prst="rect">
                <a:avLst/>
              </a:prstGeom>
            </p:spPr>
          </p:pic>
        </p:grp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48CAE632-FC0E-443E-B6F0-4BAF492B62A2}"/>
              </a:ext>
            </a:extLst>
          </p:cNvPr>
          <p:cNvGrpSpPr/>
          <p:nvPr/>
        </p:nvGrpSpPr>
        <p:grpSpPr>
          <a:xfrm>
            <a:off x="391586" y="269148"/>
            <a:ext cx="1369606" cy="1534225"/>
            <a:chOff x="391586" y="269148"/>
            <a:chExt cx="1369606" cy="1534225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0345A9BA-52EC-4336-B006-33FC21D85845}"/>
                </a:ext>
              </a:extLst>
            </p:cNvPr>
            <p:cNvGrpSpPr/>
            <p:nvPr/>
          </p:nvGrpSpPr>
          <p:grpSpPr>
            <a:xfrm>
              <a:off x="391586" y="269148"/>
              <a:ext cx="886627" cy="1517614"/>
              <a:chOff x="391586" y="269148"/>
              <a:chExt cx="886627" cy="1517614"/>
            </a:xfrm>
          </p:grpSpPr>
          <p:pic>
            <p:nvPicPr>
              <p:cNvPr id="125" name="図 124" descr="壁に貼ってある数種類のフルーツ&#10;&#10;低い精度で自動的に生成された説明">
                <a:extLst>
                  <a:ext uri="{FF2B5EF4-FFF2-40B4-BE49-F238E27FC236}">
                    <a16:creationId xmlns:a16="http://schemas.microsoft.com/office/drawing/2014/main" id="{B44174DC-7298-4E36-B93E-DF32FFA18B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03" r="18568" b="3210"/>
              <a:stretch/>
            </p:blipFill>
            <p:spPr>
              <a:xfrm>
                <a:off x="391586" y="269148"/>
                <a:ext cx="886627" cy="1144635"/>
              </a:xfrm>
              <a:prstGeom prst="rect">
                <a:avLst/>
              </a:prstGeom>
            </p:spPr>
          </p:pic>
          <p:sp>
            <p:nvSpPr>
              <p:cNvPr id="126" name="テキスト ボックス 125">
                <a:extLst>
                  <a:ext uri="{FF2B5EF4-FFF2-40B4-BE49-F238E27FC236}">
                    <a16:creationId xmlns:a16="http://schemas.microsoft.com/office/drawing/2014/main" id="{F256B7A4-D5BD-4EF7-BCBD-083FC81C9099}"/>
                  </a:ext>
                </a:extLst>
              </p:cNvPr>
              <p:cNvSpPr txBox="1"/>
              <p:nvPr/>
            </p:nvSpPr>
            <p:spPr>
              <a:xfrm>
                <a:off x="442805" y="1373379"/>
                <a:ext cx="784189" cy="41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JP242311</a:t>
                </a:r>
              </a:p>
              <a:p>
                <a:pPr algn="ctr">
                  <a:lnSpc>
                    <a:spcPts val="1300"/>
                  </a:lnSpc>
                </a:pPr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Agrestis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F02AF337-12EB-41B7-AC5E-41E07A3CF81E}"/>
                </a:ext>
              </a:extLst>
            </p:cNvPr>
            <p:cNvGrpSpPr/>
            <p:nvPr/>
          </p:nvGrpSpPr>
          <p:grpSpPr>
            <a:xfrm>
              <a:off x="1228674" y="1477038"/>
              <a:ext cx="532518" cy="326335"/>
              <a:chOff x="1228674" y="1477038"/>
              <a:chExt cx="532518" cy="326335"/>
            </a:xfrm>
          </p:grpSpPr>
          <p:cxnSp>
            <p:nvCxnSpPr>
              <p:cNvPr id="93" name="直線コネクタ 92">
                <a:extLst>
                  <a:ext uri="{FF2B5EF4-FFF2-40B4-BE49-F238E27FC236}">
                    <a16:creationId xmlns:a16="http://schemas.microsoft.com/office/drawing/2014/main" id="{42728038-4E4A-40E6-A1C2-237FD947C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2933" y="1531038"/>
                <a:ext cx="50400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75A0EDAD-68B7-4C4E-9372-699FD6CBDE4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692933" y="1531038"/>
                <a:ext cx="10800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線コネクタ 99">
                <a:extLst>
                  <a:ext uri="{FF2B5EF4-FFF2-40B4-BE49-F238E27FC236}">
                    <a16:creationId xmlns:a16="http://schemas.microsoft.com/office/drawing/2014/main" id="{69E4A676-65E1-4832-B1F0-213A486F38B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88933" y="1531038"/>
                <a:ext cx="10800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09B2F0E4-D938-46CB-BFFF-885A1283EC8D}"/>
                  </a:ext>
                </a:extLst>
              </p:cNvPr>
              <p:cNvSpPr txBox="1"/>
              <p:nvPr/>
            </p:nvSpPr>
            <p:spPr>
              <a:xfrm>
                <a:off x="1228674" y="1541763"/>
                <a:ext cx="53251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cm</a:t>
                </a:r>
                <a:endParaRPr kumimoji="1" lang="ja-JP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CB97AFA2-1512-463F-8DD5-8F114509E9F3}"/>
              </a:ext>
            </a:extLst>
          </p:cNvPr>
          <p:cNvGrpSpPr/>
          <p:nvPr/>
        </p:nvGrpSpPr>
        <p:grpSpPr>
          <a:xfrm>
            <a:off x="261356" y="3939063"/>
            <a:ext cx="6335289" cy="1509995"/>
            <a:chOff x="261356" y="3939063"/>
            <a:chExt cx="6335289" cy="1509995"/>
          </a:xfrm>
        </p:grpSpPr>
        <p:grpSp>
          <p:nvGrpSpPr>
            <p:cNvPr id="127" name="グループ化 126">
              <a:extLst>
                <a:ext uri="{FF2B5EF4-FFF2-40B4-BE49-F238E27FC236}">
                  <a16:creationId xmlns:a16="http://schemas.microsoft.com/office/drawing/2014/main" id="{3CC0B4A6-832C-4D2C-B3AA-E3AC70155A5E}"/>
                </a:ext>
              </a:extLst>
            </p:cNvPr>
            <p:cNvGrpSpPr/>
            <p:nvPr/>
          </p:nvGrpSpPr>
          <p:grpSpPr>
            <a:xfrm>
              <a:off x="4153886" y="3996088"/>
              <a:ext cx="2442759" cy="1452970"/>
              <a:chOff x="4153886" y="3996088"/>
              <a:chExt cx="2442759" cy="1452970"/>
            </a:xfrm>
          </p:grpSpPr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7259AEB8-A062-48C1-B0A9-DA08E7CE24F5}"/>
                  </a:ext>
                </a:extLst>
              </p:cNvPr>
              <p:cNvSpPr txBox="1"/>
              <p:nvPr/>
            </p:nvSpPr>
            <p:spPr>
              <a:xfrm>
                <a:off x="5044028" y="5141281"/>
                <a:ext cx="8547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Basvaldy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2" name="グループ化 81">
                <a:extLst>
                  <a:ext uri="{FF2B5EF4-FFF2-40B4-BE49-F238E27FC236}">
                    <a16:creationId xmlns:a16="http://schemas.microsoft.com/office/drawing/2014/main" id="{4E9CE4AD-79D0-4EC3-83E6-066520C3EBE2}"/>
                  </a:ext>
                </a:extLst>
              </p:cNvPr>
              <p:cNvGrpSpPr/>
              <p:nvPr/>
            </p:nvGrpSpPr>
            <p:grpSpPr>
              <a:xfrm>
                <a:off x="4153886" y="3996088"/>
                <a:ext cx="1383590" cy="1292404"/>
                <a:chOff x="4153886" y="3996088"/>
                <a:chExt cx="1383590" cy="1292404"/>
              </a:xfrm>
            </p:grpSpPr>
            <p:grpSp>
              <p:nvGrpSpPr>
                <p:cNvPr id="78" name="グループ化 77">
                  <a:extLst>
                    <a:ext uri="{FF2B5EF4-FFF2-40B4-BE49-F238E27FC236}">
                      <a16:creationId xmlns:a16="http://schemas.microsoft.com/office/drawing/2014/main" id="{72CA3796-6F7E-4F83-8C16-082D3D1B1F19}"/>
                    </a:ext>
                  </a:extLst>
                </p:cNvPr>
                <p:cNvGrpSpPr/>
                <p:nvPr/>
              </p:nvGrpSpPr>
              <p:grpSpPr>
                <a:xfrm>
                  <a:off x="4153886" y="3996088"/>
                  <a:ext cx="1383590" cy="1071198"/>
                  <a:chOff x="4153886" y="3996088"/>
                  <a:chExt cx="1383590" cy="1071198"/>
                </a:xfrm>
              </p:grpSpPr>
              <p:pic>
                <p:nvPicPr>
                  <p:cNvPr id="15" name="図 14" descr="フルーツ, 座る, バナナ, リンゴ が含まれている画像&#10;&#10;自動的に生成された説明">
                    <a:extLst>
                      <a:ext uri="{FF2B5EF4-FFF2-40B4-BE49-F238E27FC236}">
                        <a16:creationId xmlns:a16="http://schemas.microsoft.com/office/drawing/2014/main" id="{BA9B9577-4FE8-4AE2-B77D-FE288A23FC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2">
                            <a14:imgEffect>
                              <a14:brightnessContrast brigh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t="14646" r="19385" b="9587"/>
                  <a:stretch/>
                </p:blipFill>
                <p:spPr>
                  <a:xfrm rot="5400000" flipH="1">
                    <a:off x="3995828" y="4154146"/>
                    <a:ext cx="1071198" cy="755081"/>
                  </a:xfrm>
                  <a:prstGeom prst="rect">
                    <a:avLst/>
                  </a:prstGeom>
                </p:spPr>
              </p:pic>
              <p:pic>
                <p:nvPicPr>
                  <p:cNvPr id="17" name="図 16" descr="半分に切られた果物&#10;&#10;中程度の精度で自動的に生成された説明">
                    <a:extLst>
                      <a:ext uri="{FF2B5EF4-FFF2-40B4-BE49-F238E27FC236}">
                        <a16:creationId xmlns:a16="http://schemas.microsoft.com/office/drawing/2014/main" id="{951B2C00-27FF-42F8-892F-C3BFBA8BAE4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4">
                            <a14:imgEffect>
                              <a14:colorTemperature colorTemp="5900"/>
                            </a14:imgEffect>
                            <a14:imgEffect>
                              <a14:brightnessContrast brigh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7538" r="49019" b="1509"/>
                  <a:stretch/>
                </p:blipFill>
                <p:spPr>
                  <a:xfrm>
                    <a:off x="4907476" y="3996089"/>
                    <a:ext cx="630000" cy="107119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FC27C853-05C6-4E54-BC56-1C6287659803}"/>
                    </a:ext>
                  </a:extLst>
                </p:cNvPr>
                <p:cNvSpPr txBox="1"/>
                <p:nvPr/>
              </p:nvSpPr>
              <p:spPr>
                <a:xfrm>
                  <a:off x="4475227" y="5026882"/>
                  <a:ext cx="7409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JP242215</a:t>
                  </a:r>
                  <a:endParaRPr kumimoji="1" lang="ja-JP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3" name="グループ化 82">
                <a:extLst>
                  <a:ext uri="{FF2B5EF4-FFF2-40B4-BE49-F238E27FC236}">
                    <a16:creationId xmlns:a16="http://schemas.microsoft.com/office/drawing/2014/main" id="{545B385E-268D-4161-9221-87B0D3CFC2AC}"/>
                  </a:ext>
                </a:extLst>
              </p:cNvPr>
              <p:cNvGrpSpPr/>
              <p:nvPr/>
            </p:nvGrpSpPr>
            <p:grpSpPr>
              <a:xfrm>
                <a:off x="5584438" y="4115416"/>
                <a:ext cx="1012207" cy="1173076"/>
                <a:chOff x="5584438" y="4115416"/>
                <a:chExt cx="1012207" cy="1173076"/>
              </a:xfrm>
            </p:grpSpPr>
            <p:pic>
              <p:nvPicPr>
                <p:cNvPr id="92" name="図 91" descr="半分に切られた果物&#10;&#10;自動的に生成された説明">
                  <a:extLst>
                    <a:ext uri="{FF2B5EF4-FFF2-40B4-BE49-F238E27FC236}">
                      <a16:creationId xmlns:a16="http://schemas.microsoft.com/office/drawing/2014/main" id="{297B3554-4118-4CBC-906E-13A3E31F66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584438" y="4115416"/>
                  <a:ext cx="1012207" cy="951870"/>
                </a:xfrm>
                <a:prstGeom prst="rect">
                  <a:avLst/>
                </a:prstGeom>
              </p:spPr>
            </p:pic>
            <p:sp>
              <p:nvSpPr>
                <p:cNvPr id="99" name="テキスト ボックス 98">
                  <a:extLst>
                    <a:ext uri="{FF2B5EF4-FFF2-40B4-BE49-F238E27FC236}">
                      <a16:creationId xmlns:a16="http://schemas.microsoft.com/office/drawing/2014/main" id="{F5E46A44-C635-43A9-9255-96AD29A6A04D}"/>
                    </a:ext>
                  </a:extLst>
                </p:cNvPr>
                <p:cNvSpPr txBox="1"/>
                <p:nvPr/>
              </p:nvSpPr>
              <p:spPr>
                <a:xfrm>
                  <a:off x="5720087" y="5026882"/>
                  <a:ext cx="7409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JP242271</a:t>
                  </a:r>
                  <a:endParaRPr kumimoji="1" lang="ja-JP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20" name="グループ化 119">
              <a:extLst>
                <a:ext uri="{FF2B5EF4-FFF2-40B4-BE49-F238E27FC236}">
                  <a16:creationId xmlns:a16="http://schemas.microsoft.com/office/drawing/2014/main" id="{30A3F6DE-D0FB-48AE-AA36-61FFDE91D17D}"/>
                </a:ext>
              </a:extLst>
            </p:cNvPr>
            <p:cNvGrpSpPr/>
            <p:nvPr/>
          </p:nvGrpSpPr>
          <p:grpSpPr>
            <a:xfrm>
              <a:off x="261356" y="3939063"/>
              <a:ext cx="3692575" cy="1509995"/>
              <a:chOff x="261356" y="3939063"/>
              <a:chExt cx="3692575" cy="1509995"/>
            </a:xfrm>
          </p:grpSpPr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0ABF699-7490-4128-BD00-D99299D331FE}"/>
                  </a:ext>
                </a:extLst>
              </p:cNvPr>
              <p:cNvSpPr txBox="1"/>
              <p:nvPr/>
            </p:nvSpPr>
            <p:spPr>
              <a:xfrm>
                <a:off x="1830738" y="5141281"/>
                <a:ext cx="5229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Zard</a:t>
                </a:r>
                <a:endParaRPr kumimoji="1" lang="ja-JP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" name="図 5" descr="オレンジ, 座る, スポーツゲーム, フルーツ が含まれている画像&#10;&#10;自動的に生成された説明">
                <a:extLst>
                  <a:ext uri="{FF2B5EF4-FFF2-40B4-BE49-F238E27FC236}">
                    <a16:creationId xmlns:a16="http://schemas.microsoft.com/office/drawing/2014/main" id="{269139F7-9322-4B9D-92D4-52D1CE5047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14642"/>
              <a:stretch/>
            </p:blipFill>
            <p:spPr>
              <a:xfrm rot="5400000" flipH="1">
                <a:off x="210157" y="4274677"/>
                <a:ext cx="843807" cy="741410"/>
              </a:xfrm>
              <a:prstGeom prst="rect">
                <a:avLst/>
              </a:prstGeom>
            </p:spPr>
          </p:pic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9A3185F0-BDAB-4762-A8F2-035536D32CBC}"/>
                  </a:ext>
                </a:extLst>
              </p:cNvPr>
              <p:cNvSpPr txBox="1"/>
              <p:nvPr/>
            </p:nvSpPr>
            <p:spPr>
              <a:xfrm>
                <a:off x="275554" y="5026882"/>
                <a:ext cx="74090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JP242202</a:t>
                </a:r>
                <a:endParaRPr kumimoji="1" lang="ja-JP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7" name="グループ化 76">
                <a:extLst>
                  <a:ext uri="{FF2B5EF4-FFF2-40B4-BE49-F238E27FC236}">
                    <a16:creationId xmlns:a16="http://schemas.microsoft.com/office/drawing/2014/main" id="{B567A6BB-5763-49DA-87DF-93BD11DBC0C4}"/>
                  </a:ext>
                </a:extLst>
              </p:cNvPr>
              <p:cNvGrpSpPr/>
              <p:nvPr/>
            </p:nvGrpSpPr>
            <p:grpSpPr>
              <a:xfrm>
                <a:off x="1048032" y="3998163"/>
                <a:ext cx="1425642" cy="1290329"/>
                <a:chOff x="1048032" y="3998163"/>
                <a:chExt cx="1425642" cy="1290329"/>
              </a:xfrm>
            </p:grpSpPr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D330CF4E-025F-43B0-A4C4-C9682F6245A4}"/>
                    </a:ext>
                  </a:extLst>
                </p:cNvPr>
                <p:cNvSpPr txBox="1"/>
                <p:nvPr/>
              </p:nvSpPr>
              <p:spPr>
                <a:xfrm>
                  <a:off x="1390399" y="5026882"/>
                  <a:ext cx="7409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JP242270</a:t>
                  </a:r>
                  <a:endParaRPr kumimoji="1" lang="ja-JP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2" name="図 11" descr="屋内, 座る, バナナ, 食品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8F3657CC-CB31-423C-98F9-FE86FAC3E4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BEBA8EAE-BF5A-486C-A8C5-ECC9F3942E4B}">
                      <a14:imgProps xmlns:a14="http://schemas.microsoft.com/office/drawing/2010/main">
                        <a14:imgLayer r:embed="rId28">
                          <a14:imgEffect>
                            <a14:colorTemperature colorTemp="59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8032" y="3998163"/>
                  <a:ext cx="1425642" cy="1069123"/>
                </a:xfrm>
                <a:prstGeom prst="rect">
                  <a:avLst/>
                </a:prstGeom>
              </p:spPr>
            </p:pic>
          </p:grpSp>
          <p:grpSp>
            <p:nvGrpSpPr>
              <p:cNvPr id="74" name="グループ化 73">
                <a:extLst>
                  <a:ext uri="{FF2B5EF4-FFF2-40B4-BE49-F238E27FC236}">
                    <a16:creationId xmlns:a16="http://schemas.microsoft.com/office/drawing/2014/main" id="{6C067985-4C50-4516-9214-BB15B305F930}"/>
                  </a:ext>
                </a:extLst>
              </p:cNvPr>
              <p:cNvGrpSpPr/>
              <p:nvPr/>
            </p:nvGrpSpPr>
            <p:grpSpPr>
              <a:xfrm>
                <a:off x="2518940" y="3939063"/>
                <a:ext cx="1434991" cy="1349429"/>
                <a:chOff x="2518940" y="3939063"/>
                <a:chExt cx="1434991" cy="1349429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8D53C1FA-5BD1-4274-95BC-232C16D23538}"/>
                    </a:ext>
                  </a:extLst>
                </p:cNvPr>
                <p:cNvSpPr txBox="1"/>
                <p:nvPr/>
              </p:nvSpPr>
              <p:spPr>
                <a:xfrm>
                  <a:off x="2865981" y="5026882"/>
                  <a:ext cx="74090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JP242220</a:t>
                  </a:r>
                  <a:endParaRPr kumimoji="1" lang="ja-JP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69" name="グループ化 68">
                  <a:extLst>
                    <a:ext uri="{FF2B5EF4-FFF2-40B4-BE49-F238E27FC236}">
                      <a16:creationId xmlns:a16="http://schemas.microsoft.com/office/drawing/2014/main" id="{6A7569D0-DF36-462A-A44A-7534B1906292}"/>
                    </a:ext>
                  </a:extLst>
                </p:cNvPr>
                <p:cNvGrpSpPr/>
                <p:nvPr/>
              </p:nvGrpSpPr>
              <p:grpSpPr>
                <a:xfrm>
                  <a:off x="2518940" y="3939063"/>
                  <a:ext cx="1434991" cy="1125984"/>
                  <a:chOff x="2518940" y="3939063"/>
                  <a:chExt cx="1434991" cy="1125984"/>
                </a:xfrm>
              </p:grpSpPr>
              <p:pic>
                <p:nvPicPr>
                  <p:cNvPr id="9" name="図 8" descr="動物, 軟体動物, 座る, テーブル が含まれている画像&#10;&#10;自動的に生成された説明">
                    <a:extLst>
                      <a:ext uri="{FF2B5EF4-FFF2-40B4-BE49-F238E27FC236}">
                        <a16:creationId xmlns:a16="http://schemas.microsoft.com/office/drawing/2014/main" id="{24BAC90B-4657-4152-A20E-695DE0E1D1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9">
                    <a:extLst>
                      <a:ext uri="{BEBA8EAE-BF5A-486C-A8C5-ECC9F3942E4B}">
                        <a14:imgProps xmlns:a14="http://schemas.microsoft.com/office/drawing/2010/main">
                          <a14:imgLayer r:embed="rId30">
                            <a14:imgEffect>
                              <a14:brightnessContrast brigh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6170" t="7423" r="8524" b="5970"/>
                  <a:stretch/>
                </p:blipFill>
                <p:spPr>
                  <a:xfrm flipH="1">
                    <a:off x="3341900" y="3939065"/>
                    <a:ext cx="612031" cy="1125982"/>
                  </a:xfrm>
                  <a:prstGeom prst="rect">
                    <a:avLst/>
                  </a:prstGeom>
                </p:spPr>
              </p:pic>
              <p:pic>
                <p:nvPicPr>
                  <p:cNvPr id="16" name="図 15" descr="メロン, 座る, フルーツ, オレンジ が含まれている画像&#10;&#10;自動的に生成された説明">
                    <a:extLst>
                      <a:ext uri="{FF2B5EF4-FFF2-40B4-BE49-F238E27FC236}">
                        <a16:creationId xmlns:a16="http://schemas.microsoft.com/office/drawing/2014/main" id="{334379E7-B3B7-4C97-B31B-12A9B5D416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9434" r="15172" b="7901"/>
                  <a:stretch/>
                </p:blipFill>
                <p:spPr>
                  <a:xfrm rot="16200000" flipV="1">
                    <a:off x="2367429" y="4090574"/>
                    <a:ext cx="1125983" cy="822961"/>
                  </a:xfrm>
                  <a:prstGeom prst="rect">
                    <a:avLst/>
                  </a:prstGeom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348207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DFD5F825-D7B9-4567-9B21-99A64D601D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31487"/>
              </p:ext>
            </p:extLst>
          </p:nvPr>
        </p:nvGraphicFramePr>
        <p:xfrm>
          <a:off x="103236" y="4102286"/>
          <a:ext cx="6538484" cy="38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62E4F93A-23D4-4FDB-9142-B6412BBC66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27457"/>
              </p:ext>
            </p:extLst>
          </p:nvPr>
        </p:nvGraphicFramePr>
        <p:xfrm>
          <a:off x="103236" y="186303"/>
          <a:ext cx="6538484" cy="38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1B4CC1-1DAE-4B97-AAFB-0274955C0D14}"/>
              </a:ext>
            </a:extLst>
          </p:cNvPr>
          <p:cNvSpPr txBox="1"/>
          <p:nvPr/>
        </p:nvSpPr>
        <p:spPr>
          <a:xfrm>
            <a:off x="0" y="7961803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1400" b="1" i="0" u="none" strike="noStrike" baseline="0" dirty="0">
                <a:latin typeface="Times New Roman" panose="02020603050405020304" pitchFamily="18" charset="0"/>
              </a:rPr>
              <a:t>Supplementary Fig. 2  </a:t>
            </a:r>
            <a:r>
              <a:rPr lang="en-GB" altLang="ja-JP" sz="14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Principal coordinate analysis of 87 Kazakh melon accessions, based on the six fruit traits. </a:t>
            </a:r>
            <a:r>
              <a:rPr lang="en-GB" altLang="ja-JP" sz="14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A)</a:t>
            </a:r>
            <a:r>
              <a:rPr lang="en-GB" altLang="ja-JP" sz="14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Distribution of the first two principal coordinates. </a:t>
            </a:r>
            <a:r>
              <a:rPr lang="en-GB" altLang="ja-JP" sz="14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B)</a:t>
            </a:r>
            <a:r>
              <a:rPr lang="en-GB" altLang="ja-JP" sz="14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Distribution of the first and third principal coordinates.</a:t>
            </a:r>
            <a:endParaRPr kumimoji="1" lang="ja-JP" altLang="en-US" sz="1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B29651F-EBE4-475C-B73F-82A4A841DBF8}"/>
              </a:ext>
            </a:extLst>
          </p:cNvPr>
          <p:cNvSpPr txBox="1"/>
          <p:nvPr/>
        </p:nvSpPr>
        <p:spPr>
          <a:xfrm>
            <a:off x="57422" y="77807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AD97391-3C3F-43B8-8EB7-50A576DD85D9}"/>
              </a:ext>
            </a:extLst>
          </p:cNvPr>
          <p:cNvSpPr txBox="1"/>
          <p:nvPr/>
        </p:nvSpPr>
        <p:spPr>
          <a:xfrm>
            <a:off x="62446" y="395151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53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グラフ 21">
            <a:extLst>
              <a:ext uri="{FF2B5EF4-FFF2-40B4-BE49-F238E27FC236}">
                <a16:creationId xmlns:a16="http://schemas.microsoft.com/office/drawing/2014/main" id="{2248E167-7562-4333-94F1-30BCF5859CB2}"/>
              </a:ext>
            </a:extLst>
          </p:cNvPr>
          <p:cNvGraphicFramePr>
            <a:graphicFrameLocks/>
          </p:cNvGraphicFramePr>
          <p:nvPr/>
        </p:nvGraphicFramePr>
        <p:xfrm>
          <a:off x="-541816" y="348270"/>
          <a:ext cx="5080000" cy="25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E5F8007-7BC0-40FA-AA72-7D2DB1DB388B}"/>
              </a:ext>
            </a:extLst>
          </p:cNvPr>
          <p:cNvSpPr txBox="1"/>
          <p:nvPr/>
        </p:nvSpPr>
        <p:spPr>
          <a:xfrm>
            <a:off x="617943" y="2763863"/>
            <a:ext cx="5261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3  </a:t>
            </a:r>
            <a:r>
              <a:rPr lang="en-GB" altLang="ja-JP" sz="14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Analysis of molecular variance between three Kazakh areal melon populations.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1471836-79F6-4438-A76E-0E312BC0D3C6}"/>
              </a:ext>
            </a:extLst>
          </p:cNvPr>
          <p:cNvSpPr txBox="1"/>
          <p:nvPr/>
        </p:nvSpPr>
        <p:spPr>
          <a:xfrm>
            <a:off x="881836" y="17214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A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015610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7042</TotalTime>
  <Words>131</Words>
  <Application>Microsoft Office PowerPoint</Application>
  <PresentationFormat>画面に合わせる (4:3)</PresentationFormat>
  <Paragraphs>43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Tanaka</dc:creator>
  <cp:lastModifiedBy>Tanaka</cp:lastModifiedBy>
  <cp:revision>176</cp:revision>
  <cp:lastPrinted>2021-10-05T06:55:02Z</cp:lastPrinted>
  <dcterms:created xsi:type="dcterms:W3CDTF">2021-04-05T01:00:02Z</dcterms:created>
  <dcterms:modified xsi:type="dcterms:W3CDTF">2022-02-28T13:21:41Z</dcterms:modified>
</cp:coreProperties>
</file>