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4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ujimori\Dropbox\&#20849;&#26377;&#12501;&#12449;&#12452;&#12523;\&#23721;&#64017;&#38534;&#33521;\&#33102;&#12456;&#12509;\&#33102;&#65317;&#65328;&#65327;&#35299;&#2651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ujimori\Dropbox\&#20849;&#26377;&#12501;&#12449;&#12452;&#12523;\&#23721;&#64017;&#38534;&#33521;\&#33102;&#12456;&#12509;\&#33102;&#65317;&#65328;&#65327;&#35299;&#2651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相関!$AG$2</c:f>
              <c:strCache>
                <c:ptCount val="1"/>
                <c:pt idx="0">
                  <c:v>Ln(ERFE)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</c:spPr>
          <c:marker>
            <c:symbol val="circle"/>
            <c:size val="8"/>
            <c:spPr>
              <a:solidFill>
                <a:schemeClr val="tx1"/>
              </a:solidFill>
              <a:ln w="9525" cap="rnd">
                <a:solidFill>
                  <a:schemeClr val="tx1"/>
                </a:solidFill>
                <a:round/>
              </a:ln>
              <a:effectLst>
                <a:outerShdw blurRad="63500" dist="38100" dir="5400000" rotWithShape="0">
                  <a:srgbClr val="000000">
                    <a:alpha val="60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</c:marker>
          <c:trendline>
            <c:spPr>
              <a:ln w="19050" cap="rnd">
                <a:solidFill>
                  <a:schemeClr val="tx1"/>
                </a:solidFill>
                <a:prstDash val="sysDash"/>
              </a:ln>
              <a:effectLst/>
            </c:spPr>
            <c:trendlineType val="linear"/>
            <c:dispRSqr val="0"/>
            <c:dispEq val="0"/>
          </c:trendline>
          <c:xVal>
            <c:numRef>
              <c:f>相関!$AF$3:$AF$83</c:f>
              <c:numCache>
                <c:formatCode>General</c:formatCode>
                <c:ptCount val="81"/>
                <c:pt idx="0">
                  <c:v>0.99325177301028345</c:v>
                </c:pt>
                <c:pt idx="1">
                  <c:v>-0.10536051565782628</c:v>
                </c:pt>
                <c:pt idx="2">
                  <c:v>9.5310179804324935E-2</c:v>
                </c:pt>
                <c:pt idx="3">
                  <c:v>0.69314718055994529</c:v>
                </c:pt>
                <c:pt idx="4">
                  <c:v>1.0296194171811581</c:v>
                </c:pt>
                <c:pt idx="5">
                  <c:v>0.99325177301028345</c:v>
                </c:pt>
                <c:pt idx="6">
                  <c:v>0.64185388617239469</c:v>
                </c:pt>
                <c:pt idx="7">
                  <c:v>9.5310179804324935E-2</c:v>
                </c:pt>
                <c:pt idx="8">
                  <c:v>0.99325177301028345</c:v>
                </c:pt>
                <c:pt idx="9">
                  <c:v>2.2407096892759584</c:v>
                </c:pt>
                <c:pt idx="10">
                  <c:v>1.0296194171811581</c:v>
                </c:pt>
                <c:pt idx="11">
                  <c:v>1.62924053973028</c:v>
                </c:pt>
                <c:pt idx="12">
                  <c:v>1.9600947840472698</c:v>
                </c:pt>
                <c:pt idx="13">
                  <c:v>2.1282317058492679</c:v>
                </c:pt>
                <c:pt idx="14">
                  <c:v>2.1162555148025524</c:v>
                </c:pt>
                <c:pt idx="15">
                  <c:v>2.2823823856765264</c:v>
                </c:pt>
                <c:pt idx="16">
                  <c:v>1.8562979903656263</c:v>
                </c:pt>
                <c:pt idx="17">
                  <c:v>2.1517622032594619</c:v>
                </c:pt>
                <c:pt idx="18">
                  <c:v>2.2082744135228043</c:v>
                </c:pt>
                <c:pt idx="19">
                  <c:v>1.7047480922384253</c:v>
                </c:pt>
                <c:pt idx="20">
                  <c:v>1.8562979903656263</c:v>
                </c:pt>
                <c:pt idx="21">
                  <c:v>1.9600947840472698</c:v>
                </c:pt>
                <c:pt idx="22">
                  <c:v>1.9878743481543455</c:v>
                </c:pt>
                <c:pt idx="23">
                  <c:v>2.2617630984737906</c:v>
                </c:pt>
                <c:pt idx="24">
                  <c:v>2.3223877202902252</c:v>
                </c:pt>
                <c:pt idx="25">
                  <c:v>1.8870696490323797</c:v>
                </c:pt>
                <c:pt idx="26">
                  <c:v>1.9459101490553132</c:v>
                </c:pt>
                <c:pt idx="27">
                  <c:v>1.3083328196501789</c:v>
                </c:pt>
                <c:pt idx="28">
                  <c:v>0.91629073187415511</c:v>
                </c:pt>
                <c:pt idx="29">
                  <c:v>0.33647223662121289</c:v>
                </c:pt>
                <c:pt idx="30">
                  <c:v>1.2527629684953681</c:v>
                </c:pt>
                <c:pt idx="31">
                  <c:v>1.3609765531356006</c:v>
                </c:pt>
                <c:pt idx="32">
                  <c:v>1.2527629684953681</c:v>
                </c:pt>
                <c:pt idx="33">
                  <c:v>1.2237754316221157</c:v>
                </c:pt>
                <c:pt idx="34">
                  <c:v>0.95551144502743635</c:v>
                </c:pt>
                <c:pt idx="35">
                  <c:v>1.3083328196501789</c:v>
                </c:pt>
                <c:pt idx="36">
                  <c:v>1.1314021114911006</c:v>
                </c:pt>
                <c:pt idx="37">
                  <c:v>0</c:v>
                </c:pt>
                <c:pt idx="38">
                  <c:v>0.26236426446749106</c:v>
                </c:pt>
                <c:pt idx="39">
                  <c:v>0.69314718055994529</c:v>
                </c:pt>
                <c:pt idx="40">
                  <c:v>1.0296194171811581</c:v>
                </c:pt>
                <c:pt idx="41">
                  <c:v>1.0296194171811581</c:v>
                </c:pt>
                <c:pt idx="42">
                  <c:v>1.1314021114911006</c:v>
                </c:pt>
                <c:pt idx="43">
                  <c:v>0.33647223662121289</c:v>
                </c:pt>
                <c:pt idx="44">
                  <c:v>1.0296194171811581</c:v>
                </c:pt>
                <c:pt idx="45">
                  <c:v>2.5095992623783721</c:v>
                </c:pt>
                <c:pt idx="46">
                  <c:v>1.5686159179138452</c:v>
                </c:pt>
                <c:pt idx="47">
                  <c:v>1.6863989535702288</c:v>
                </c:pt>
                <c:pt idx="48">
                  <c:v>1.7047480922384253</c:v>
                </c:pt>
                <c:pt idx="49">
                  <c:v>2.0149030205422647</c:v>
                </c:pt>
                <c:pt idx="50">
                  <c:v>2.0918640616783932</c:v>
                </c:pt>
                <c:pt idx="51">
                  <c:v>2.0149030205422647</c:v>
                </c:pt>
                <c:pt idx="52">
                  <c:v>1.8718021769015913</c:v>
                </c:pt>
                <c:pt idx="53">
                  <c:v>2.0918640616783932</c:v>
                </c:pt>
                <c:pt idx="54">
                  <c:v>1.9021075263969205</c:v>
                </c:pt>
                <c:pt idx="55">
                  <c:v>1.589235205116581</c:v>
                </c:pt>
                <c:pt idx="56">
                  <c:v>1.9169226121820611</c:v>
                </c:pt>
                <c:pt idx="57">
                  <c:v>1.8870696490323797</c:v>
                </c:pt>
                <c:pt idx="58">
                  <c:v>1.8562979903656263</c:v>
                </c:pt>
                <c:pt idx="59">
                  <c:v>1.8718021769015913</c:v>
                </c:pt>
                <c:pt idx="60">
                  <c:v>1.824549292051046</c:v>
                </c:pt>
                <c:pt idx="61">
                  <c:v>1.7749523509116738</c:v>
                </c:pt>
                <c:pt idx="62">
                  <c:v>1.8405496333974869</c:v>
                </c:pt>
                <c:pt idx="63">
                  <c:v>1.4350845252893227</c:v>
                </c:pt>
                <c:pt idx="64">
                  <c:v>0.69314718055994529</c:v>
                </c:pt>
                <c:pt idx="65">
                  <c:v>0.58778666490211906</c:v>
                </c:pt>
                <c:pt idx="66">
                  <c:v>1.5260563034950492</c:v>
                </c:pt>
                <c:pt idx="67">
                  <c:v>1.5260563034950492</c:v>
                </c:pt>
                <c:pt idx="68">
                  <c:v>1.1631508098056809</c:v>
                </c:pt>
                <c:pt idx="69">
                  <c:v>1.410986973710262</c:v>
                </c:pt>
                <c:pt idx="70">
                  <c:v>0.83290912293510388</c:v>
                </c:pt>
                <c:pt idx="71">
                  <c:v>1.1939224684724346</c:v>
                </c:pt>
                <c:pt idx="72">
                  <c:v>1.0647107369924282</c:v>
                </c:pt>
                <c:pt idx="73">
                  <c:v>0.47000362924573563</c:v>
                </c:pt>
                <c:pt idx="74">
                  <c:v>0.26236426446749106</c:v>
                </c:pt>
                <c:pt idx="75">
                  <c:v>0.74193734472937733</c:v>
                </c:pt>
                <c:pt idx="76">
                  <c:v>1.0296194171811581</c:v>
                </c:pt>
                <c:pt idx="77">
                  <c:v>1.4350845252893227</c:v>
                </c:pt>
                <c:pt idx="78">
                  <c:v>0.99325177301028345</c:v>
                </c:pt>
                <c:pt idx="79">
                  <c:v>0.91629073187415511</c:v>
                </c:pt>
                <c:pt idx="80">
                  <c:v>1.547562508716013</c:v>
                </c:pt>
              </c:numCache>
            </c:numRef>
          </c:xVal>
          <c:yVal>
            <c:numRef>
              <c:f>相関!$AG$3:$AG$83</c:f>
              <c:numCache>
                <c:formatCode>General</c:formatCode>
                <c:ptCount val="81"/>
                <c:pt idx="0">
                  <c:v>-0.35667494393873228</c:v>
                </c:pt>
                <c:pt idx="1">
                  <c:v>-9.4310679471241415E-2</c:v>
                </c:pt>
                <c:pt idx="2">
                  <c:v>0.70309751141311339</c:v>
                </c:pt>
                <c:pt idx="3">
                  <c:v>-0.1625189294977748</c:v>
                </c:pt>
                <c:pt idx="4">
                  <c:v>0.67803354274989724</c:v>
                </c:pt>
                <c:pt idx="5">
                  <c:v>0.63657682907155111</c:v>
                </c:pt>
                <c:pt idx="6">
                  <c:v>0.93216408103044524</c:v>
                </c:pt>
                <c:pt idx="7">
                  <c:v>-0.79850769621777173</c:v>
                </c:pt>
                <c:pt idx="8">
                  <c:v>0.44468582126144574</c:v>
                </c:pt>
                <c:pt idx="9">
                  <c:v>4.2011040987936346</c:v>
                </c:pt>
                <c:pt idx="10">
                  <c:v>3.6640743351949654</c:v>
                </c:pt>
                <c:pt idx="11">
                  <c:v>3.8674439620301788</c:v>
                </c:pt>
                <c:pt idx="12">
                  <c:v>4.5233091595077708</c:v>
                </c:pt>
                <c:pt idx="13">
                  <c:v>3.587953535523976</c:v>
                </c:pt>
                <c:pt idx="14">
                  <c:v>4.0463790579272247</c:v>
                </c:pt>
                <c:pt idx="15">
                  <c:v>4.7835673858898895</c:v>
                </c:pt>
                <c:pt idx="16">
                  <c:v>4.0559501742347894</c:v>
                </c:pt>
                <c:pt idx="17">
                  <c:v>3.806440242853081</c:v>
                </c:pt>
                <c:pt idx="18">
                  <c:v>2.0228711901914416</c:v>
                </c:pt>
                <c:pt idx="19">
                  <c:v>1.8515994695840721</c:v>
                </c:pt>
                <c:pt idx="20">
                  <c:v>1.6428726885203377</c:v>
                </c:pt>
                <c:pt idx="21">
                  <c:v>3.2939832973550063</c:v>
                </c:pt>
                <c:pt idx="22">
                  <c:v>2.3194422100604686</c:v>
                </c:pt>
                <c:pt idx="23">
                  <c:v>1.7732559976634952</c:v>
                </c:pt>
                <c:pt idx="24">
                  <c:v>2.7239235502585002</c:v>
                </c:pt>
                <c:pt idx="25">
                  <c:v>1.7850704810772584</c:v>
                </c:pt>
                <c:pt idx="26">
                  <c:v>1.8373699804801074</c:v>
                </c:pt>
                <c:pt idx="27">
                  <c:v>1.6582280766035324</c:v>
                </c:pt>
                <c:pt idx="28">
                  <c:v>-1.0050335853501451E-2</c:v>
                </c:pt>
                <c:pt idx="29">
                  <c:v>0.30748469974796072</c:v>
                </c:pt>
                <c:pt idx="30">
                  <c:v>1.3190856114264407</c:v>
                </c:pt>
                <c:pt idx="31">
                  <c:v>1.1724821372345651</c:v>
                </c:pt>
                <c:pt idx="32">
                  <c:v>-0.44628710262841947</c:v>
                </c:pt>
                <c:pt idx="33">
                  <c:v>1.324418957401803</c:v>
                </c:pt>
                <c:pt idx="34">
                  <c:v>0.76546784213957142</c:v>
                </c:pt>
                <c:pt idx="35">
                  <c:v>1.1631508098056809</c:v>
                </c:pt>
                <c:pt idx="36">
                  <c:v>0.94778939893352609</c:v>
                </c:pt>
                <c:pt idx="37">
                  <c:v>-0.12783337150988502</c:v>
                </c:pt>
                <c:pt idx="38">
                  <c:v>-0.75502258427803282</c:v>
                </c:pt>
                <c:pt idx="39">
                  <c:v>0.59332684527773438</c:v>
                </c:pt>
                <c:pt idx="40">
                  <c:v>-3.0459207484708574E-2</c:v>
                </c:pt>
                <c:pt idx="41">
                  <c:v>-1.4271163556401458</c:v>
                </c:pt>
                <c:pt idx="42">
                  <c:v>0.39877611995736778</c:v>
                </c:pt>
                <c:pt idx="43">
                  <c:v>0.35767444427181588</c:v>
                </c:pt>
                <c:pt idx="44">
                  <c:v>1.0508216248317612</c:v>
                </c:pt>
                <c:pt idx="45">
                  <c:v>4.0118683403978626</c:v>
                </c:pt>
                <c:pt idx="46">
                  <c:v>3.0170044088295307</c:v>
                </c:pt>
                <c:pt idx="47">
                  <c:v>3.448080967561006</c:v>
                </c:pt>
                <c:pt idx="48">
                  <c:v>4.133405006122695</c:v>
                </c:pt>
                <c:pt idx="49">
                  <c:v>3.5812942434339989</c:v>
                </c:pt>
                <c:pt idx="50">
                  <c:v>4.0416467732216512</c:v>
                </c:pt>
                <c:pt idx="51">
                  <c:v>4.6828716936519434</c:v>
                </c:pt>
                <c:pt idx="52">
                  <c:v>4.2919651563052241</c:v>
                </c:pt>
                <c:pt idx="53">
                  <c:v>3.5342703358865175</c:v>
                </c:pt>
                <c:pt idx="54">
                  <c:v>1.3862943611198906</c:v>
                </c:pt>
                <c:pt idx="55">
                  <c:v>1.7715567619105355</c:v>
                </c:pt>
                <c:pt idx="56">
                  <c:v>1.9487632180377197</c:v>
                </c:pt>
                <c:pt idx="57">
                  <c:v>2.9987277825337895</c:v>
                </c:pt>
                <c:pt idx="58">
                  <c:v>2.3475584586367768</c:v>
                </c:pt>
                <c:pt idx="59">
                  <c:v>1.7227665977411037</c:v>
                </c:pt>
                <c:pt idx="60">
                  <c:v>2.9172300453990334</c:v>
                </c:pt>
                <c:pt idx="61">
                  <c:v>1.5560371357069851</c:v>
                </c:pt>
                <c:pt idx="62">
                  <c:v>1.7439688053917064</c:v>
                </c:pt>
                <c:pt idx="63">
                  <c:v>-0.3285040669720361</c:v>
                </c:pt>
                <c:pt idx="64">
                  <c:v>0.86710048768338333</c:v>
                </c:pt>
                <c:pt idx="65">
                  <c:v>1.980262729617973E-2</c:v>
                </c:pt>
                <c:pt idx="66">
                  <c:v>1.313723668285055</c:v>
                </c:pt>
                <c:pt idx="67">
                  <c:v>1.0188473201992474</c:v>
                </c:pt>
                <c:pt idx="68">
                  <c:v>1.0079579203999789</c:v>
                </c:pt>
                <c:pt idx="69">
                  <c:v>1.3635373739972745</c:v>
                </c:pt>
                <c:pt idx="70">
                  <c:v>0</c:v>
                </c:pt>
                <c:pt idx="71">
                  <c:v>0.78845736036427028</c:v>
                </c:pt>
                <c:pt idx="72">
                  <c:v>3.9220713153281329E-2</c:v>
                </c:pt>
                <c:pt idx="73">
                  <c:v>1.0260415958332743</c:v>
                </c:pt>
                <c:pt idx="74">
                  <c:v>-0.84397007029452908</c:v>
                </c:pt>
                <c:pt idx="75">
                  <c:v>-0.916290731874155</c:v>
                </c:pt>
                <c:pt idx="76">
                  <c:v>0</c:v>
                </c:pt>
                <c:pt idx="77">
                  <c:v>0.18232155679395459</c:v>
                </c:pt>
                <c:pt idx="78">
                  <c:v>-0.51082562376599072</c:v>
                </c:pt>
                <c:pt idx="79">
                  <c:v>-0.18632957819149337</c:v>
                </c:pt>
                <c:pt idx="80">
                  <c:v>0.11332868530700327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94B-4620-BF50-868A9F352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0589440"/>
        <c:axId val="260588656"/>
      </c:scatterChart>
      <c:valAx>
        <c:axId val="260589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588656"/>
        <c:crosses val="autoZero"/>
        <c:crossBetween val="midCat"/>
      </c:valAx>
      <c:valAx>
        <c:axId val="260588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5894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相関!$I$2</c:f>
              <c:strCache>
                <c:ptCount val="1"/>
                <c:pt idx="0">
                  <c:v>Ln(ERFE)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</c:spPr>
          <c:marker>
            <c:symbol val="circle"/>
            <c:size val="8"/>
            <c:spPr>
              <a:solidFill>
                <a:schemeClr val="tx1"/>
              </a:solidFill>
              <a:ln w="9525" cap="rnd">
                <a:solidFill>
                  <a:schemeClr val="tx1"/>
                </a:solidFill>
                <a:round/>
              </a:ln>
              <a:effectLst>
                <a:outerShdw blurRad="63500" dist="38100" dir="5400000" rotWithShape="0">
                  <a:srgbClr val="000000">
                    <a:alpha val="60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</c:marker>
          <c:trendline>
            <c:spPr>
              <a:ln w="19050" cap="rnd">
                <a:solidFill>
                  <a:schemeClr val="tx1"/>
                </a:solidFill>
                <a:prstDash val="sysDash"/>
              </a:ln>
              <a:effectLst/>
            </c:spPr>
            <c:trendlineType val="linear"/>
            <c:dispRSqr val="0"/>
            <c:dispEq val="0"/>
          </c:trendline>
          <c:xVal>
            <c:numRef>
              <c:f>相関!$H$3:$H$83</c:f>
              <c:numCache>
                <c:formatCode>General</c:formatCode>
                <c:ptCount val="81"/>
                <c:pt idx="0">
                  <c:v>4.4473461007945243</c:v>
                </c:pt>
                <c:pt idx="1">
                  <c:v>4.0809215418899605</c:v>
                </c:pt>
                <c:pt idx="2">
                  <c:v>4.2002049529215784</c:v>
                </c:pt>
                <c:pt idx="3">
                  <c:v>4.0253516907351496</c:v>
                </c:pt>
                <c:pt idx="4">
                  <c:v>3.1945831322991562</c:v>
                </c:pt>
                <c:pt idx="5">
                  <c:v>3.7727609380946383</c:v>
                </c:pt>
                <c:pt idx="6">
                  <c:v>4.1190371748124726</c:v>
                </c:pt>
                <c:pt idx="7">
                  <c:v>3.9140210080908191</c:v>
                </c:pt>
                <c:pt idx="8">
                  <c:v>3.6136169696133895</c:v>
                </c:pt>
                <c:pt idx="9">
                  <c:v>-0.22314355131420971</c:v>
                </c:pt>
                <c:pt idx="10">
                  <c:v>0.18232155679395459</c:v>
                </c:pt>
                <c:pt idx="11">
                  <c:v>-0.916290731874155</c:v>
                </c:pt>
                <c:pt idx="12">
                  <c:v>0</c:v>
                </c:pt>
                <c:pt idx="13">
                  <c:v>-1.6094379124341003</c:v>
                </c:pt>
                <c:pt idx="14">
                  <c:v>-0.916290731874155</c:v>
                </c:pt>
                <c:pt idx="15">
                  <c:v>0</c:v>
                </c:pt>
                <c:pt idx="16">
                  <c:v>-1.2039728043259361</c:v>
                </c:pt>
                <c:pt idx="17">
                  <c:v>-0.916290731874155</c:v>
                </c:pt>
                <c:pt idx="18">
                  <c:v>1.9315214116032138</c:v>
                </c:pt>
                <c:pt idx="19">
                  <c:v>1.8870696490323797</c:v>
                </c:pt>
                <c:pt idx="20">
                  <c:v>2.9231615807191558</c:v>
                </c:pt>
                <c:pt idx="21">
                  <c:v>-1.6094379124341003</c:v>
                </c:pt>
                <c:pt idx="22">
                  <c:v>-2.3025850929940455</c:v>
                </c:pt>
                <c:pt idx="23">
                  <c:v>1.4586150226995167</c:v>
                </c:pt>
                <c:pt idx="24">
                  <c:v>-0.35667494393873245</c:v>
                </c:pt>
                <c:pt idx="25">
                  <c:v>2.5649493574615367</c:v>
                </c:pt>
                <c:pt idx="26">
                  <c:v>-0.916290731874155</c:v>
                </c:pt>
                <c:pt idx="27">
                  <c:v>3.2228678461377385</c:v>
                </c:pt>
                <c:pt idx="28">
                  <c:v>3.2995337278856551</c:v>
                </c:pt>
                <c:pt idx="29">
                  <c:v>3.8066624897703196</c:v>
                </c:pt>
                <c:pt idx="30">
                  <c:v>2.7725887222397811</c:v>
                </c:pt>
                <c:pt idx="31">
                  <c:v>1.1314021114911006</c:v>
                </c:pt>
                <c:pt idx="32">
                  <c:v>3.1398326175277478</c:v>
                </c:pt>
                <c:pt idx="33">
                  <c:v>2.6946271807700692</c:v>
                </c:pt>
                <c:pt idx="34">
                  <c:v>2.9338568698359038</c:v>
                </c:pt>
                <c:pt idx="35">
                  <c:v>2.9285235238605409</c:v>
                </c:pt>
                <c:pt idx="36">
                  <c:v>3.7999735016195233</c:v>
                </c:pt>
                <c:pt idx="37">
                  <c:v>3.8649313978942956</c:v>
                </c:pt>
                <c:pt idx="38">
                  <c:v>4.1926804629429624</c:v>
                </c:pt>
                <c:pt idx="39">
                  <c:v>3.7932394694381792</c:v>
                </c:pt>
                <c:pt idx="40">
                  <c:v>2.4069451083182885</c:v>
                </c:pt>
                <c:pt idx="41">
                  <c:v>3.4904285153900978</c:v>
                </c:pt>
                <c:pt idx="42">
                  <c:v>3.1696855806774291</c:v>
                </c:pt>
                <c:pt idx="43">
                  <c:v>4.0395363257271057</c:v>
                </c:pt>
                <c:pt idx="44">
                  <c:v>3.0910424533583161</c:v>
                </c:pt>
                <c:pt idx="45">
                  <c:v>-0.69314718055994529</c:v>
                </c:pt>
                <c:pt idx="46">
                  <c:v>-0.10536051565782628</c:v>
                </c:pt>
                <c:pt idx="47">
                  <c:v>-0.22314355131420971</c:v>
                </c:pt>
                <c:pt idx="48">
                  <c:v>-0.22314355131420971</c:v>
                </c:pt>
                <c:pt idx="49">
                  <c:v>-1.6094379124341003</c:v>
                </c:pt>
                <c:pt idx="50">
                  <c:v>-1.6094379124341003</c:v>
                </c:pt>
                <c:pt idx="51">
                  <c:v>-0.69314718055994529</c:v>
                </c:pt>
                <c:pt idx="52">
                  <c:v>-0.916290731874155</c:v>
                </c:pt>
                <c:pt idx="53">
                  <c:v>-0.916290731874155</c:v>
                </c:pt>
                <c:pt idx="54">
                  <c:v>1.9169226121820611</c:v>
                </c:pt>
                <c:pt idx="55">
                  <c:v>2.33214389523559</c:v>
                </c:pt>
                <c:pt idx="56">
                  <c:v>2.1860512767380942</c:v>
                </c:pt>
                <c:pt idx="57">
                  <c:v>-1.6094379124341003</c:v>
                </c:pt>
                <c:pt idx="58">
                  <c:v>0</c:v>
                </c:pt>
                <c:pt idx="59">
                  <c:v>-0.10536051565782628</c:v>
                </c:pt>
                <c:pt idx="60">
                  <c:v>-1.2039728043259361</c:v>
                </c:pt>
                <c:pt idx="61">
                  <c:v>1.7749523509116738</c:v>
                </c:pt>
                <c:pt idx="62">
                  <c:v>-0.35667494393873245</c:v>
                </c:pt>
                <c:pt idx="63">
                  <c:v>3.8877303128591016</c:v>
                </c:pt>
                <c:pt idx="64">
                  <c:v>3.3603753871419002</c:v>
                </c:pt>
                <c:pt idx="65">
                  <c:v>3.8774315606585268</c:v>
                </c:pt>
                <c:pt idx="66">
                  <c:v>0.91629073187415511</c:v>
                </c:pt>
                <c:pt idx="67">
                  <c:v>-0.35667494393873245</c:v>
                </c:pt>
                <c:pt idx="68">
                  <c:v>4.2470656492397643</c:v>
                </c:pt>
                <c:pt idx="69">
                  <c:v>2.6246685921631592</c:v>
                </c:pt>
                <c:pt idx="70">
                  <c:v>3.4468078929142076</c:v>
                </c:pt>
                <c:pt idx="71">
                  <c:v>2.5257286443082556</c:v>
                </c:pt>
                <c:pt idx="72">
                  <c:v>3.9396381724611196</c:v>
                </c:pt>
                <c:pt idx="73">
                  <c:v>3.529297384289471</c:v>
                </c:pt>
                <c:pt idx="74">
                  <c:v>4.3040650932041702</c:v>
                </c:pt>
                <c:pt idx="75">
                  <c:v>3.5467396869528134</c:v>
                </c:pt>
                <c:pt idx="76">
                  <c:v>3.2188758248682006</c:v>
                </c:pt>
                <c:pt idx="77">
                  <c:v>3.4045251717548299</c:v>
                </c:pt>
                <c:pt idx="78">
                  <c:v>3.6402142821326553</c:v>
                </c:pt>
                <c:pt idx="79">
                  <c:v>3.5610460826040513</c:v>
                </c:pt>
                <c:pt idx="80">
                  <c:v>3.5779478934066544</c:v>
                </c:pt>
              </c:numCache>
            </c:numRef>
          </c:xVal>
          <c:yVal>
            <c:numRef>
              <c:f>相関!$I$3:$I$83</c:f>
              <c:numCache>
                <c:formatCode>General</c:formatCode>
                <c:ptCount val="81"/>
                <c:pt idx="0">
                  <c:v>-0.35667494393873228</c:v>
                </c:pt>
                <c:pt idx="1">
                  <c:v>-9.4310679471241415E-2</c:v>
                </c:pt>
                <c:pt idx="2">
                  <c:v>0.70309751141311339</c:v>
                </c:pt>
                <c:pt idx="3">
                  <c:v>-0.1625189294977748</c:v>
                </c:pt>
                <c:pt idx="4">
                  <c:v>0.67803354274989724</c:v>
                </c:pt>
                <c:pt idx="5">
                  <c:v>0.63657682907155111</c:v>
                </c:pt>
                <c:pt idx="6">
                  <c:v>0.93216408103044524</c:v>
                </c:pt>
                <c:pt idx="7">
                  <c:v>-0.79850769621777173</c:v>
                </c:pt>
                <c:pt idx="8">
                  <c:v>0.44468582126144574</c:v>
                </c:pt>
                <c:pt idx="9">
                  <c:v>4.2011040987936346</c:v>
                </c:pt>
                <c:pt idx="10">
                  <c:v>3.6640743351949654</c:v>
                </c:pt>
                <c:pt idx="11">
                  <c:v>3.8674439620301788</c:v>
                </c:pt>
                <c:pt idx="12">
                  <c:v>4.5233091595077708</c:v>
                </c:pt>
                <c:pt idx="13">
                  <c:v>3.587953535523976</c:v>
                </c:pt>
                <c:pt idx="14">
                  <c:v>4.0463790579272247</c:v>
                </c:pt>
                <c:pt idx="15">
                  <c:v>4.7835673858898895</c:v>
                </c:pt>
                <c:pt idx="16">
                  <c:v>4.0559501742347894</c:v>
                </c:pt>
                <c:pt idx="17">
                  <c:v>3.806440242853081</c:v>
                </c:pt>
                <c:pt idx="18">
                  <c:v>2.0228711901914416</c:v>
                </c:pt>
                <c:pt idx="19">
                  <c:v>1.8515994695840721</c:v>
                </c:pt>
                <c:pt idx="20">
                  <c:v>1.6428726885203377</c:v>
                </c:pt>
                <c:pt idx="21">
                  <c:v>3.2939832973550063</c:v>
                </c:pt>
                <c:pt idx="22">
                  <c:v>2.3194422100604686</c:v>
                </c:pt>
                <c:pt idx="23">
                  <c:v>1.7732559976634952</c:v>
                </c:pt>
                <c:pt idx="24">
                  <c:v>2.7239235502585002</c:v>
                </c:pt>
                <c:pt idx="25">
                  <c:v>1.7850704810772584</c:v>
                </c:pt>
                <c:pt idx="26">
                  <c:v>1.8373699804801074</c:v>
                </c:pt>
                <c:pt idx="27">
                  <c:v>1.6582280766035324</c:v>
                </c:pt>
                <c:pt idx="28">
                  <c:v>-1.0050335853501451E-2</c:v>
                </c:pt>
                <c:pt idx="29">
                  <c:v>0.30748469974796072</c:v>
                </c:pt>
                <c:pt idx="30">
                  <c:v>1.3190856114264407</c:v>
                </c:pt>
                <c:pt idx="31">
                  <c:v>1.1724821372345651</c:v>
                </c:pt>
                <c:pt idx="32">
                  <c:v>-0.44628710262841947</c:v>
                </c:pt>
                <c:pt idx="33">
                  <c:v>1.324418957401803</c:v>
                </c:pt>
                <c:pt idx="34">
                  <c:v>0.76546784213957142</c:v>
                </c:pt>
                <c:pt idx="35">
                  <c:v>1.1631508098056809</c:v>
                </c:pt>
                <c:pt idx="36">
                  <c:v>0.94778939893352609</c:v>
                </c:pt>
                <c:pt idx="37">
                  <c:v>-0.12783337150988502</c:v>
                </c:pt>
                <c:pt idx="38">
                  <c:v>-0.75502258427803282</c:v>
                </c:pt>
                <c:pt idx="39">
                  <c:v>0.59332684527773438</c:v>
                </c:pt>
                <c:pt idx="40">
                  <c:v>-3.0459207484708574E-2</c:v>
                </c:pt>
                <c:pt idx="41">
                  <c:v>-1.4271163556401458</c:v>
                </c:pt>
                <c:pt idx="42">
                  <c:v>0.39877611995736778</c:v>
                </c:pt>
                <c:pt idx="43">
                  <c:v>0.35767444427181588</c:v>
                </c:pt>
                <c:pt idx="44">
                  <c:v>1.0508216248317612</c:v>
                </c:pt>
                <c:pt idx="45">
                  <c:v>4.0118683403978626</c:v>
                </c:pt>
                <c:pt idx="46">
                  <c:v>3.0170044088295307</c:v>
                </c:pt>
                <c:pt idx="47">
                  <c:v>3.448080967561006</c:v>
                </c:pt>
                <c:pt idx="48">
                  <c:v>4.133405006122695</c:v>
                </c:pt>
                <c:pt idx="49">
                  <c:v>3.5812942434339989</c:v>
                </c:pt>
                <c:pt idx="50">
                  <c:v>4.0416467732216512</c:v>
                </c:pt>
                <c:pt idx="51">
                  <c:v>4.6828716936519434</c:v>
                </c:pt>
                <c:pt idx="52">
                  <c:v>4.2919651563052241</c:v>
                </c:pt>
                <c:pt idx="53">
                  <c:v>3.5342703358865175</c:v>
                </c:pt>
                <c:pt idx="54">
                  <c:v>1.3862943611198906</c:v>
                </c:pt>
                <c:pt idx="55">
                  <c:v>1.7715567619105355</c:v>
                </c:pt>
                <c:pt idx="56">
                  <c:v>1.9487632180377197</c:v>
                </c:pt>
                <c:pt idx="57">
                  <c:v>2.9987277825337895</c:v>
                </c:pt>
                <c:pt idx="58">
                  <c:v>2.3475584586367768</c:v>
                </c:pt>
                <c:pt idx="59">
                  <c:v>1.7227665977411037</c:v>
                </c:pt>
                <c:pt idx="60">
                  <c:v>2.9172300453990334</c:v>
                </c:pt>
                <c:pt idx="61">
                  <c:v>1.5560371357069851</c:v>
                </c:pt>
                <c:pt idx="62">
                  <c:v>1.7439688053917064</c:v>
                </c:pt>
                <c:pt idx="63">
                  <c:v>-0.3285040669720361</c:v>
                </c:pt>
                <c:pt idx="64">
                  <c:v>0.86710048768338333</c:v>
                </c:pt>
                <c:pt idx="65">
                  <c:v>1.980262729617973E-2</c:v>
                </c:pt>
                <c:pt idx="66">
                  <c:v>1.313723668285055</c:v>
                </c:pt>
                <c:pt idx="67">
                  <c:v>1.0188473201992474</c:v>
                </c:pt>
                <c:pt idx="68">
                  <c:v>1.0079579203999789</c:v>
                </c:pt>
                <c:pt idx="69">
                  <c:v>1.3635373739972745</c:v>
                </c:pt>
                <c:pt idx="70">
                  <c:v>0</c:v>
                </c:pt>
                <c:pt idx="71">
                  <c:v>0.78845736036427028</c:v>
                </c:pt>
                <c:pt idx="72">
                  <c:v>3.9220713153281329E-2</c:v>
                </c:pt>
                <c:pt idx="73">
                  <c:v>1.0260415958332743</c:v>
                </c:pt>
                <c:pt idx="74">
                  <c:v>-0.84397007029452908</c:v>
                </c:pt>
                <c:pt idx="75">
                  <c:v>-0.916290731874155</c:v>
                </c:pt>
                <c:pt idx="76">
                  <c:v>0</c:v>
                </c:pt>
                <c:pt idx="77">
                  <c:v>0.18232155679395459</c:v>
                </c:pt>
                <c:pt idx="78">
                  <c:v>-0.51082562376599072</c:v>
                </c:pt>
                <c:pt idx="79">
                  <c:v>-0.18632957819149337</c:v>
                </c:pt>
                <c:pt idx="80">
                  <c:v>0.11332868530700327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3E2-43FE-9B20-5812A3B0F5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3750568"/>
        <c:axId val="313754488"/>
      </c:scatterChart>
      <c:valAx>
        <c:axId val="313750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3754488"/>
        <c:crosses val="autoZero"/>
        <c:crossBetween val="midCat"/>
      </c:valAx>
      <c:valAx>
        <c:axId val="313754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37505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991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11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987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001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033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444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1438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91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447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88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029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E744E-946E-4018-B8FF-747E75C68D89}" type="datetimeFigureOut">
              <a:rPr kumimoji="1" lang="ja-JP" altLang="en-US" smtClean="0"/>
              <a:t>2021/1/15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15FC3-244D-4296-8C44-0DC052102E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707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7051767" y="1330733"/>
            <a:ext cx="1186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r=0.765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p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&lt;0.0001</a:t>
            </a:r>
            <a:endParaRPr kumimoji="1" lang="ja-JP" altLang="en-US" sz="1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132730"/>
              </p:ext>
            </p:extLst>
          </p:nvPr>
        </p:nvGraphicFramePr>
        <p:xfrm>
          <a:off x="1097055" y="1530123"/>
          <a:ext cx="67119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3284978" y="5724237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Ln(ERFE)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>
            <a:off x="807509" y="3016651"/>
            <a:ext cx="841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Ln(Ret)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3165" y="1202784"/>
            <a:ext cx="200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Supplementary Figure S1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0222" y="6247033"/>
            <a:ext cx="85656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ja-JP" sz="1400" dirty="0" smtClean="0"/>
              <a:t>Correlation </a:t>
            </a:r>
            <a:r>
              <a:rPr lang="en-GB" altLang="ja-JP" sz="1400" dirty="0"/>
              <a:t>between ERFE and </a:t>
            </a:r>
            <a:r>
              <a:rPr lang="en-GB" altLang="ja-JP" sz="1400" dirty="0" smtClean="0"/>
              <a:t>Rec.</a:t>
            </a:r>
            <a:r>
              <a:rPr lang="en-US" altLang="ja-JP" sz="1400" dirty="0"/>
              <a:t> </a:t>
            </a:r>
            <a:r>
              <a:rPr lang="en-GB" altLang="ja-JP" sz="1400" dirty="0" smtClean="0"/>
              <a:t>During </a:t>
            </a:r>
            <a:r>
              <a:rPr lang="en-GB" altLang="ja-JP" sz="1400" dirty="0"/>
              <a:t>the observation period, the values fluctuated, and Ln(ERFE) and Ln(Ret) </a:t>
            </a:r>
            <a:endParaRPr lang="en-GB" altLang="ja-JP" sz="1400" dirty="0" smtClean="0"/>
          </a:p>
          <a:p>
            <a:r>
              <a:rPr lang="en-GB" altLang="ja-JP" sz="1400" dirty="0" smtClean="0"/>
              <a:t>showed </a:t>
            </a:r>
            <a:r>
              <a:rPr lang="en-GB" altLang="ja-JP" sz="1400" dirty="0"/>
              <a:t>a significant positive </a:t>
            </a:r>
            <a:r>
              <a:rPr lang="en-GB" altLang="ja-JP" sz="1400" dirty="0" smtClean="0"/>
              <a:t>correlation </a:t>
            </a:r>
            <a:r>
              <a:rPr lang="en-GB" altLang="ja-JP" sz="1400" dirty="0"/>
              <a:t>with r = 0.765 (p &lt; 0.0001</a:t>
            </a:r>
            <a:r>
              <a:rPr lang="en-GB" altLang="ja-JP" sz="1400" dirty="0" smtClean="0"/>
              <a:t>).</a:t>
            </a:r>
            <a:endParaRPr lang="ja-JP" altLang="ja-JP" sz="1400" dirty="0"/>
          </a:p>
          <a:p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3165" y="129088"/>
            <a:ext cx="881767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GB" altLang="ja-JP" sz="1600" dirty="0" err="1"/>
              <a:t>Saccharated</a:t>
            </a:r>
            <a:r>
              <a:rPr lang="en-GB" altLang="ja-JP" sz="1600" dirty="0"/>
              <a:t> ferric oxide attenuates haematopoietic response induced by </a:t>
            </a:r>
            <a:r>
              <a:rPr lang="en-GB" altLang="ja-JP" sz="1600" dirty="0" err="1"/>
              <a:t>epoetin</a:t>
            </a:r>
            <a:r>
              <a:rPr lang="en-GB" altLang="ja-JP" sz="1600" dirty="0"/>
              <a:t> beta </a:t>
            </a:r>
            <a:r>
              <a:rPr lang="en-GB" altLang="ja-JP" sz="1600" dirty="0" err="1"/>
              <a:t>pegol</a:t>
            </a:r>
            <a:r>
              <a:rPr lang="en-GB" altLang="ja-JP" sz="1600" dirty="0"/>
              <a:t> in patients </a:t>
            </a:r>
            <a:endParaRPr lang="en-GB" altLang="ja-JP" sz="1600" dirty="0" smtClean="0"/>
          </a:p>
          <a:p>
            <a:pPr>
              <a:lnSpc>
                <a:spcPts val="1500"/>
              </a:lnSpc>
            </a:pPr>
            <a:r>
              <a:rPr lang="en-GB" altLang="ja-JP" sz="1600" dirty="0" smtClean="0"/>
              <a:t>undergoing </a:t>
            </a:r>
            <a:r>
              <a:rPr lang="en-GB" altLang="ja-JP" sz="1600" dirty="0"/>
              <a:t>haemodialysis</a:t>
            </a:r>
            <a:endParaRPr lang="ja-JP" altLang="ja-JP" sz="1600" dirty="0"/>
          </a:p>
          <a:p>
            <a:pPr>
              <a:lnSpc>
                <a:spcPts val="1500"/>
              </a:lnSpc>
            </a:pPr>
            <a:r>
              <a:rPr lang="en-GB" altLang="ja-JP" sz="1400" dirty="0"/>
              <a:t> </a:t>
            </a:r>
            <a:endParaRPr lang="ja-JP" altLang="ja-JP" sz="1400" dirty="0"/>
          </a:p>
          <a:p>
            <a:pPr>
              <a:lnSpc>
                <a:spcPts val="1500"/>
              </a:lnSpc>
            </a:pPr>
            <a:r>
              <a:rPr lang="en-GB" altLang="ja-JP" sz="1400" dirty="0" smtClean="0"/>
              <a:t>Iwasaki</a:t>
            </a:r>
            <a:r>
              <a:rPr lang="ja-JP" altLang="en-US" sz="1400" dirty="0"/>
              <a:t> </a:t>
            </a:r>
            <a:r>
              <a:rPr lang="en-US" altLang="ja-JP" sz="1400" dirty="0" smtClean="0"/>
              <a:t>T</a:t>
            </a:r>
            <a:r>
              <a:rPr lang="en-GB" altLang="ja-JP" sz="1400" dirty="0" smtClean="0"/>
              <a:t>, Fujimori A, Nakanishi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T</a:t>
            </a:r>
            <a:r>
              <a:rPr lang="en-GB" altLang="ja-JP" sz="1400" dirty="0" smtClean="0"/>
              <a:t>, Okada S, </a:t>
            </a:r>
            <a:r>
              <a:rPr lang="en-GB" altLang="ja-JP" sz="1400" dirty="0" err="1" smtClean="0"/>
              <a:t>Hanawa</a:t>
            </a:r>
            <a:r>
              <a:rPr lang="en-GB" altLang="ja-JP" sz="1400" dirty="0" smtClean="0"/>
              <a:t> N, </a:t>
            </a:r>
            <a:r>
              <a:rPr lang="en-GB" altLang="ja-JP" sz="1400" dirty="0" err="1" smtClean="0"/>
              <a:t>Hasuike</a:t>
            </a:r>
            <a:r>
              <a:rPr lang="en-GB" altLang="ja-JP" sz="1400" dirty="0" smtClean="0"/>
              <a:t> Y, </a:t>
            </a:r>
            <a:r>
              <a:rPr lang="en-GB" altLang="ja-JP" sz="1400" dirty="0"/>
              <a:t>and </a:t>
            </a:r>
            <a:r>
              <a:rPr lang="en-GB" altLang="ja-JP" sz="1400" dirty="0" err="1" smtClean="0"/>
              <a:t>Kuragano</a:t>
            </a:r>
            <a:r>
              <a:rPr lang="en-GB" altLang="ja-JP" sz="1400" dirty="0" smtClean="0"/>
              <a:t> T</a:t>
            </a:r>
            <a:endParaRPr lang="ja-JP" altLang="ja-JP" sz="1400" dirty="0"/>
          </a:p>
          <a:p>
            <a:pPr>
              <a:lnSpc>
                <a:spcPts val="1500"/>
              </a:lnSpc>
            </a:pP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59924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043410" y="1254878"/>
            <a:ext cx="1250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r= -0.866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p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&lt;0.0001</a:t>
            </a:r>
            <a:r>
              <a:rPr kumimoji="1" lang="en-GB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5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757112"/>
              </p:ext>
            </p:extLst>
          </p:nvPr>
        </p:nvGraphicFramePr>
        <p:xfrm>
          <a:off x="1088698" y="1454268"/>
          <a:ext cx="67119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276621" y="5648382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Ln(ERFE)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>
            <a:off x="708486" y="2940796"/>
            <a:ext cx="1023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Ln(HEPC)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3165" y="129088"/>
            <a:ext cx="881767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GB" altLang="ja-JP" sz="1600" dirty="0" err="1"/>
              <a:t>Saccharated</a:t>
            </a:r>
            <a:r>
              <a:rPr lang="en-GB" altLang="ja-JP" sz="1600" dirty="0"/>
              <a:t> ferric oxide attenuates haematopoietic response induced by </a:t>
            </a:r>
            <a:r>
              <a:rPr lang="en-GB" altLang="ja-JP" sz="1600" dirty="0" err="1"/>
              <a:t>epoetin</a:t>
            </a:r>
            <a:r>
              <a:rPr lang="en-GB" altLang="ja-JP" sz="1600" dirty="0"/>
              <a:t> beta </a:t>
            </a:r>
            <a:r>
              <a:rPr lang="en-GB" altLang="ja-JP" sz="1600" dirty="0" err="1"/>
              <a:t>pegol</a:t>
            </a:r>
            <a:r>
              <a:rPr lang="en-GB" altLang="ja-JP" sz="1600" dirty="0"/>
              <a:t> in patients </a:t>
            </a:r>
            <a:endParaRPr lang="en-GB" altLang="ja-JP" sz="1600" dirty="0" smtClean="0"/>
          </a:p>
          <a:p>
            <a:pPr>
              <a:lnSpc>
                <a:spcPts val="1500"/>
              </a:lnSpc>
            </a:pPr>
            <a:r>
              <a:rPr lang="en-GB" altLang="ja-JP" sz="1600" dirty="0" smtClean="0"/>
              <a:t>undergoing </a:t>
            </a:r>
            <a:r>
              <a:rPr lang="en-GB" altLang="ja-JP" sz="1600" dirty="0"/>
              <a:t>haemodialysis</a:t>
            </a:r>
            <a:endParaRPr lang="ja-JP" altLang="ja-JP" sz="1600" dirty="0"/>
          </a:p>
          <a:p>
            <a:pPr>
              <a:lnSpc>
                <a:spcPts val="1500"/>
              </a:lnSpc>
            </a:pPr>
            <a:r>
              <a:rPr lang="en-GB" altLang="ja-JP" sz="1400" dirty="0"/>
              <a:t> </a:t>
            </a:r>
            <a:endParaRPr lang="ja-JP" altLang="ja-JP" sz="1400" dirty="0"/>
          </a:p>
          <a:p>
            <a:pPr>
              <a:lnSpc>
                <a:spcPts val="1500"/>
              </a:lnSpc>
            </a:pPr>
            <a:r>
              <a:rPr lang="en-GB" altLang="ja-JP" sz="1400" dirty="0" smtClean="0"/>
              <a:t>Iwasaki</a:t>
            </a:r>
            <a:r>
              <a:rPr lang="ja-JP" altLang="en-US" sz="1400" dirty="0"/>
              <a:t> </a:t>
            </a:r>
            <a:r>
              <a:rPr lang="en-US" altLang="ja-JP" sz="1400" dirty="0" smtClean="0"/>
              <a:t>T</a:t>
            </a:r>
            <a:r>
              <a:rPr lang="en-GB" altLang="ja-JP" sz="1400" dirty="0" smtClean="0"/>
              <a:t>, Fujimori A, Nakanishi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T</a:t>
            </a:r>
            <a:r>
              <a:rPr lang="en-GB" altLang="ja-JP" sz="1400" dirty="0" smtClean="0"/>
              <a:t>, Okada S, </a:t>
            </a:r>
            <a:r>
              <a:rPr lang="en-GB" altLang="ja-JP" sz="1400" dirty="0" err="1" smtClean="0"/>
              <a:t>Hanawa</a:t>
            </a:r>
            <a:r>
              <a:rPr lang="en-GB" altLang="ja-JP" sz="1400" dirty="0" smtClean="0"/>
              <a:t> N, </a:t>
            </a:r>
            <a:r>
              <a:rPr lang="en-GB" altLang="ja-JP" sz="1400" dirty="0" err="1" smtClean="0"/>
              <a:t>Hasuike</a:t>
            </a:r>
            <a:r>
              <a:rPr lang="en-GB" altLang="ja-JP" sz="1400" dirty="0" smtClean="0"/>
              <a:t> Y, </a:t>
            </a:r>
            <a:r>
              <a:rPr lang="en-GB" altLang="ja-JP" sz="1400" dirty="0"/>
              <a:t>and </a:t>
            </a:r>
            <a:r>
              <a:rPr lang="en-GB" altLang="ja-JP" sz="1400" dirty="0" err="1" smtClean="0"/>
              <a:t>Kuragano</a:t>
            </a:r>
            <a:r>
              <a:rPr lang="en-GB" altLang="ja-JP" sz="1400" dirty="0" smtClean="0"/>
              <a:t> T</a:t>
            </a:r>
            <a:endParaRPr lang="ja-JP" altLang="ja-JP" sz="1400" dirty="0"/>
          </a:p>
          <a:p>
            <a:pPr>
              <a:lnSpc>
                <a:spcPts val="1500"/>
              </a:lnSpc>
            </a:pPr>
            <a:endParaRPr kumimoji="1"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7993" y="6231219"/>
            <a:ext cx="88405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ja-JP" sz="1400" dirty="0"/>
              <a:t>Correlation between ERFE and </a:t>
            </a:r>
            <a:r>
              <a:rPr lang="en-GB" altLang="ja-JP" sz="1400" dirty="0" smtClean="0"/>
              <a:t>HEPC.</a:t>
            </a:r>
            <a:r>
              <a:rPr lang="en-US" altLang="ja-JP" sz="1400" dirty="0"/>
              <a:t> </a:t>
            </a:r>
            <a:r>
              <a:rPr lang="en-GB" altLang="ja-JP" sz="1400" dirty="0" smtClean="0"/>
              <a:t>During </a:t>
            </a:r>
            <a:r>
              <a:rPr lang="en-GB" altLang="ja-JP" sz="1400" dirty="0"/>
              <a:t>the observation period, the values fluctuated, and Ln(ERFE) and </a:t>
            </a:r>
            <a:r>
              <a:rPr lang="en-GB" altLang="ja-JP" sz="1400" dirty="0" smtClean="0"/>
              <a:t>Ln(HEPC</a:t>
            </a:r>
            <a:r>
              <a:rPr lang="en-GB" altLang="ja-JP" sz="1400" dirty="0"/>
              <a:t>) </a:t>
            </a:r>
            <a:endParaRPr lang="en-GB" altLang="ja-JP" sz="1400" dirty="0" smtClean="0"/>
          </a:p>
          <a:p>
            <a:r>
              <a:rPr lang="en-GB" altLang="ja-JP" sz="1400" dirty="0" smtClean="0"/>
              <a:t>showed </a:t>
            </a:r>
            <a:r>
              <a:rPr lang="en-GB" altLang="ja-JP" sz="1400" dirty="0"/>
              <a:t>a significant negative correlation with r = -0.866 (p &lt; 0.0001</a:t>
            </a:r>
            <a:r>
              <a:rPr lang="en-GB" altLang="ja-JP" sz="1400" dirty="0" smtClean="0"/>
              <a:t>).</a:t>
            </a:r>
            <a:endParaRPr lang="ja-JP" altLang="ja-JP" sz="1400" dirty="0"/>
          </a:p>
          <a:p>
            <a:endParaRPr kumimoji="1" lang="ja-JP" altLang="en-US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3165" y="1202784"/>
            <a:ext cx="200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Supplementary Figure 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S2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07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1117</TotalTime>
  <Words>122</Words>
  <Application>Microsoft Office PowerPoint</Application>
  <PresentationFormat>画面に合わせる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藤森 珠代</dc:creator>
  <cp:lastModifiedBy>藤森 珠代</cp:lastModifiedBy>
  <cp:revision>6</cp:revision>
  <cp:lastPrinted>2020-11-17T06:59:24Z</cp:lastPrinted>
  <dcterms:created xsi:type="dcterms:W3CDTF">2020-11-17T06:57:10Z</dcterms:created>
  <dcterms:modified xsi:type="dcterms:W3CDTF">2021-01-16T01:53:03Z</dcterms:modified>
</cp:coreProperties>
</file>