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77" r:id="rId2"/>
    <p:sldId id="328" r:id="rId3"/>
    <p:sldId id="280" r:id="rId4"/>
    <p:sldId id="268" r:id="rId5"/>
    <p:sldId id="271" r:id="rId6"/>
    <p:sldId id="306" r:id="rId7"/>
    <p:sldId id="272" r:id="rId8"/>
    <p:sldId id="293" r:id="rId9"/>
    <p:sldId id="283" r:id="rId10"/>
    <p:sldId id="295" r:id="rId11"/>
    <p:sldId id="282" r:id="rId12"/>
    <p:sldId id="284" r:id="rId13"/>
    <p:sldId id="286" r:id="rId14"/>
    <p:sldId id="290" r:id="rId15"/>
    <p:sldId id="266" r:id="rId16"/>
    <p:sldId id="263" r:id="rId17"/>
    <p:sldId id="267" r:id="rId18"/>
    <p:sldId id="308" r:id="rId19"/>
    <p:sldId id="311" r:id="rId20"/>
    <p:sldId id="312" r:id="rId21"/>
    <p:sldId id="313" r:id="rId22"/>
    <p:sldId id="317" r:id="rId23"/>
    <p:sldId id="318" r:id="rId24"/>
    <p:sldId id="319" r:id="rId25"/>
    <p:sldId id="320" r:id="rId26"/>
    <p:sldId id="321" r:id="rId27"/>
    <p:sldId id="322" r:id="rId28"/>
    <p:sldId id="323" r:id="rId29"/>
    <p:sldId id="324" r:id="rId30"/>
    <p:sldId id="326" r:id="rId31"/>
    <p:sldId id="327" r:id="rId32"/>
    <p:sldId id="354" r:id="rId33"/>
    <p:sldId id="358" r:id="rId34"/>
    <p:sldId id="355" r:id="rId35"/>
    <p:sldId id="353" r:id="rId36"/>
  </p:sldIdLst>
  <p:sldSz cx="9144000" cy="6858000" type="screen4x3"/>
  <p:notesSz cx="7102475" cy="10234613"/>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200"/>
    <a:srgbClr val="CC00CC"/>
    <a:srgbClr val="FFF901"/>
    <a:srgbClr val="800080"/>
    <a:srgbClr val="F6F000"/>
    <a:srgbClr val="F3DC4F"/>
    <a:srgbClr val="FFE07D"/>
    <a:srgbClr val="FFDA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4" autoAdjust="0"/>
    <p:restoredTop sz="94660"/>
  </p:normalViewPr>
  <p:slideViewPr>
    <p:cSldViewPr>
      <p:cViewPr>
        <p:scale>
          <a:sx n="66" d="100"/>
          <a:sy n="66" d="100"/>
        </p:scale>
        <p:origin x="-1518" y="-3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3077739" cy="511731"/>
          </a:xfrm>
          <a:prstGeom prst="rect">
            <a:avLst/>
          </a:prstGeom>
        </p:spPr>
        <p:txBody>
          <a:bodyPr vert="horz" lIns="99066" tIns="49533" rIns="99066" bIns="49533" rtlCol="0"/>
          <a:lstStyle>
            <a:lvl1pPr algn="l">
              <a:defRPr sz="1300"/>
            </a:lvl1pPr>
          </a:lstStyle>
          <a:p>
            <a:endParaRPr lang="pl-PL"/>
          </a:p>
        </p:txBody>
      </p:sp>
      <p:sp>
        <p:nvSpPr>
          <p:cNvPr id="3" name="Symbol zastępczy daty 2"/>
          <p:cNvSpPr>
            <a:spLocks noGrp="1"/>
          </p:cNvSpPr>
          <p:nvPr>
            <p:ph type="dt" idx="1"/>
          </p:nvPr>
        </p:nvSpPr>
        <p:spPr>
          <a:xfrm>
            <a:off x="4023092" y="0"/>
            <a:ext cx="3077739" cy="511731"/>
          </a:xfrm>
          <a:prstGeom prst="rect">
            <a:avLst/>
          </a:prstGeom>
        </p:spPr>
        <p:txBody>
          <a:bodyPr vert="horz" lIns="99066" tIns="49533" rIns="99066" bIns="49533" rtlCol="0"/>
          <a:lstStyle>
            <a:lvl1pPr algn="r">
              <a:defRPr sz="1300"/>
            </a:lvl1pPr>
          </a:lstStyle>
          <a:p>
            <a:fld id="{3D21203A-E445-47D0-9004-82FF91103535}" type="datetimeFigureOut">
              <a:rPr lang="pl-PL" smtClean="0"/>
              <a:t>2020-12-21</a:t>
            </a:fld>
            <a:endParaRPr lang="pl-PL"/>
          </a:p>
        </p:txBody>
      </p:sp>
      <p:sp>
        <p:nvSpPr>
          <p:cNvPr id="4" name="Symbol zastępczy obrazu slajdu 3"/>
          <p:cNvSpPr>
            <a:spLocks noGrp="1" noRot="1" noChangeAspect="1"/>
          </p:cNvSpPr>
          <p:nvPr>
            <p:ph type="sldImg" idx="2"/>
          </p:nvPr>
        </p:nvSpPr>
        <p:spPr>
          <a:xfrm>
            <a:off x="993775" y="768350"/>
            <a:ext cx="5114925" cy="3836988"/>
          </a:xfrm>
          <a:prstGeom prst="rect">
            <a:avLst/>
          </a:prstGeom>
          <a:noFill/>
          <a:ln w="12700">
            <a:solidFill>
              <a:prstClr val="black"/>
            </a:solidFill>
          </a:ln>
        </p:spPr>
        <p:txBody>
          <a:bodyPr vert="horz" lIns="99066" tIns="49533" rIns="99066" bIns="49533" rtlCol="0" anchor="ctr"/>
          <a:lstStyle/>
          <a:p>
            <a:endParaRPr lang="pl-PL"/>
          </a:p>
        </p:txBody>
      </p:sp>
      <p:sp>
        <p:nvSpPr>
          <p:cNvPr id="5" name="Symbol zastępczy notatek 4"/>
          <p:cNvSpPr>
            <a:spLocks noGrp="1"/>
          </p:cNvSpPr>
          <p:nvPr>
            <p:ph type="body" sz="quarter" idx="3"/>
          </p:nvPr>
        </p:nvSpPr>
        <p:spPr>
          <a:xfrm>
            <a:off x="710248" y="4861441"/>
            <a:ext cx="5681980" cy="4605576"/>
          </a:xfrm>
          <a:prstGeom prst="rect">
            <a:avLst/>
          </a:prstGeom>
        </p:spPr>
        <p:txBody>
          <a:bodyPr vert="horz" lIns="99066" tIns="49533" rIns="99066" bIns="49533"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9721106"/>
            <a:ext cx="3077739" cy="511731"/>
          </a:xfrm>
          <a:prstGeom prst="rect">
            <a:avLst/>
          </a:prstGeom>
        </p:spPr>
        <p:txBody>
          <a:bodyPr vert="horz" lIns="99066" tIns="49533" rIns="99066" bIns="49533" rtlCol="0" anchor="b"/>
          <a:lstStyle>
            <a:lvl1pPr algn="l">
              <a:defRPr sz="1300"/>
            </a:lvl1pPr>
          </a:lstStyle>
          <a:p>
            <a:endParaRPr lang="pl-PL"/>
          </a:p>
        </p:txBody>
      </p:sp>
      <p:sp>
        <p:nvSpPr>
          <p:cNvPr id="7" name="Symbol zastępczy numeru slajdu 6"/>
          <p:cNvSpPr>
            <a:spLocks noGrp="1"/>
          </p:cNvSpPr>
          <p:nvPr>
            <p:ph type="sldNum" sz="quarter" idx="5"/>
          </p:nvPr>
        </p:nvSpPr>
        <p:spPr>
          <a:xfrm>
            <a:off x="4023092" y="9721106"/>
            <a:ext cx="3077739" cy="511731"/>
          </a:xfrm>
          <a:prstGeom prst="rect">
            <a:avLst/>
          </a:prstGeom>
        </p:spPr>
        <p:txBody>
          <a:bodyPr vert="horz" lIns="99066" tIns="49533" rIns="99066" bIns="49533" rtlCol="0" anchor="b"/>
          <a:lstStyle>
            <a:lvl1pPr algn="r">
              <a:defRPr sz="1300"/>
            </a:lvl1pPr>
          </a:lstStyle>
          <a:p>
            <a:fld id="{0C479EC7-8F99-44E8-B663-E97C0A4B04FE}" type="slidenum">
              <a:rPr lang="pl-PL" smtClean="0"/>
              <a:t>‹#›</a:t>
            </a:fld>
            <a:endParaRPr lang="pl-PL"/>
          </a:p>
        </p:txBody>
      </p:sp>
    </p:spTree>
    <p:extLst>
      <p:ext uri="{BB962C8B-B14F-4D97-AF65-F5344CB8AC3E}">
        <p14:creationId xmlns:p14="http://schemas.microsoft.com/office/powerpoint/2010/main" val="2930702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F09F8809-1F15-42FD-ADC3-D86754C0D06D}" type="datetimeFigureOut">
              <a:rPr lang="pl-PL" smtClean="0"/>
              <a:t>2020-12-21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69BAE555-D871-4EA1-B01C-DE68DF8238E7}" type="slidenum">
              <a:rPr lang="pl-PL" smtClean="0"/>
              <a:t>‹#›</a:t>
            </a:fld>
            <a:endParaRPr lang="pl-PL"/>
          </a:p>
        </p:txBody>
      </p:sp>
    </p:spTree>
    <p:extLst>
      <p:ext uri="{BB962C8B-B14F-4D97-AF65-F5344CB8AC3E}">
        <p14:creationId xmlns:p14="http://schemas.microsoft.com/office/powerpoint/2010/main" val="1144535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09F8809-1F15-42FD-ADC3-D86754C0D06D}" type="datetimeFigureOut">
              <a:rPr lang="pl-PL" smtClean="0"/>
              <a:t>2020-12-21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69BAE555-D871-4EA1-B01C-DE68DF8238E7}" type="slidenum">
              <a:rPr lang="pl-PL" smtClean="0"/>
              <a:t>‹#›</a:t>
            </a:fld>
            <a:endParaRPr lang="pl-PL"/>
          </a:p>
        </p:txBody>
      </p:sp>
    </p:spTree>
    <p:extLst>
      <p:ext uri="{BB962C8B-B14F-4D97-AF65-F5344CB8AC3E}">
        <p14:creationId xmlns:p14="http://schemas.microsoft.com/office/powerpoint/2010/main" val="2728675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F09F8809-1F15-42FD-ADC3-D86754C0D06D}" type="datetimeFigureOut">
              <a:rPr lang="pl-PL" smtClean="0"/>
              <a:t>2020-12-21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69BAE555-D871-4EA1-B01C-DE68DF8238E7}" type="slidenum">
              <a:rPr lang="pl-PL" smtClean="0"/>
              <a:t>‹#›</a:t>
            </a:fld>
            <a:endParaRPr lang="pl-PL"/>
          </a:p>
        </p:txBody>
      </p:sp>
    </p:spTree>
    <p:extLst>
      <p:ext uri="{BB962C8B-B14F-4D97-AF65-F5344CB8AC3E}">
        <p14:creationId xmlns:p14="http://schemas.microsoft.com/office/powerpoint/2010/main" val="675920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F09F8809-1F15-42FD-ADC3-D86754C0D06D}" type="datetimeFigureOut">
              <a:rPr lang="pl-PL" smtClean="0"/>
              <a:t>2020-12-21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69BAE555-D871-4EA1-B01C-DE68DF8238E7}" type="slidenum">
              <a:rPr lang="pl-PL" smtClean="0"/>
              <a:t>‹#›</a:t>
            </a:fld>
            <a:endParaRPr lang="pl-PL"/>
          </a:p>
        </p:txBody>
      </p:sp>
    </p:spTree>
    <p:extLst>
      <p:ext uri="{BB962C8B-B14F-4D97-AF65-F5344CB8AC3E}">
        <p14:creationId xmlns:p14="http://schemas.microsoft.com/office/powerpoint/2010/main" val="3684705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F09F8809-1F15-42FD-ADC3-D86754C0D06D}" type="datetimeFigureOut">
              <a:rPr lang="pl-PL" smtClean="0"/>
              <a:t>2020-12-21</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69BAE555-D871-4EA1-B01C-DE68DF8238E7}" type="slidenum">
              <a:rPr lang="pl-PL" smtClean="0"/>
              <a:t>‹#›</a:t>
            </a:fld>
            <a:endParaRPr lang="pl-PL"/>
          </a:p>
        </p:txBody>
      </p:sp>
    </p:spTree>
    <p:extLst>
      <p:ext uri="{BB962C8B-B14F-4D97-AF65-F5344CB8AC3E}">
        <p14:creationId xmlns:p14="http://schemas.microsoft.com/office/powerpoint/2010/main" val="3975549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F09F8809-1F15-42FD-ADC3-D86754C0D06D}" type="datetimeFigureOut">
              <a:rPr lang="pl-PL" smtClean="0"/>
              <a:t>2020-12-21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69BAE555-D871-4EA1-B01C-DE68DF8238E7}" type="slidenum">
              <a:rPr lang="pl-PL" smtClean="0"/>
              <a:t>‹#›</a:t>
            </a:fld>
            <a:endParaRPr lang="pl-PL"/>
          </a:p>
        </p:txBody>
      </p:sp>
    </p:spTree>
    <p:extLst>
      <p:ext uri="{BB962C8B-B14F-4D97-AF65-F5344CB8AC3E}">
        <p14:creationId xmlns:p14="http://schemas.microsoft.com/office/powerpoint/2010/main" val="1643563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09F8809-1F15-42FD-ADC3-D86754C0D06D}" type="datetimeFigureOut">
              <a:rPr lang="pl-PL" smtClean="0"/>
              <a:t>2020-12-21</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69BAE555-D871-4EA1-B01C-DE68DF8238E7}" type="slidenum">
              <a:rPr lang="pl-PL" smtClean="0"/>
              <a:t>‹#›</a:t>
            </a:fld>
            <a:endParaRPr lang="pl-PL"/>
          </a:p>
        </p:txBody>
      </p:sp>
    </p:spTree>
    <p:extLst>
      <p:ext uri="{BB962C8B-B14F-4D97-AF65-F5344CB8AC3E}">
        <p14:creationId xmlns:p14="http://schemas.microsoft.com/office/powerpoint/2010/main" val="3730209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09F8809-1F15-42FD-ADC3-D86754C0D06D}" type="datetimeFigureOut">
              <a:rPr lang="pl-PL" smtClean="0"/>
              <a:t>2020-12-21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69BAE555-D871-4EA1-B01C-DE68DF8238E7}" type="slidenum">
              <a:rPr lang="pl-PL" smtClean="0"/>
              <a:t>‹#›</a:t>
            </a:fld>
            <a:endParaRPr lang="pl-PL"/>
          </a:p>
        </p:txBody>
      </p:sp>
    </p:spTree>
    <p:extLst>
      <p:ext uri="{BB962C8B-B14F-4D97-AF65-F5344CB8AC3E}">
        <p14:creationId xmlns:p14="http://schemas.microsoft.com/office/powerpoint/2010/main" val="433465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09F8809-1F15-42FD-ADC3-D86754C0D06D}" type="datetimeFigureOut">
              <a:rPr lang="pl-PL" smtClean="0"/>
              <a:t>2020-12-21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69BAE555-D871-4EA1-B01C-DE68DF8238E7}" type="slidenum">
              <a:rPr lang="pl-PL" smtClean="0"/>
              <a:t>‹#›</a:t>
            </a:fld>
            <a:endParaRPr lang="pl-PL"/>
          </a:p>
        </p:txBody>
      </p:sp>
    </p:spTree>
    <p:extLst>
      <p:ext uri="{BB962C8B-B14F-4D97-AF65-F5344CB8AC3E}">
        <p14:creationId xmlns:p14="http://schemas.microsoft.com/office/powerpoint/2010/main" val="1458022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09F8809-1F15-42FD-ADC3-D86754C0D06D}" type="datetimeFigureOut">
              <a:rPr lang="pl-PL" smtClean="0"/>
              <a:t>2020-12-21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69BAE555-D871-4EA1-B01C-DE68DF8238E7}" type="slidenum">
              <a:rPr lang="pl-PL" smtClean="0"/>
              <a:t>‹#›</a:t>
            </a:fld>
            <a:endParaRPr lang="pl-PL"/>
          </a:p>
        </p:txBody>
      </p:sp>
    </p:spTree>
    <p:extLst>
      <p:ext uri="{BB962C8B-B14F-4D97-AF65-F5344CB8AC3E}">
        <p14:creationId xmlns:p14="http://schemas.microsoft.com/office/powerpoint/2010/main" val="1981278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09F8809-1F15-42FD-ADC3-D86754C0D06D}" type="datetimeFigureOut">
              <a:rPr lang="pl-PL" smtClean="0"/>
              <a:t>2020-12-21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69BAE555-D871-4EA1-B01C-DE68DF8238E7}" type="slidenum">
              <a:rPr lang="pl-PL" smtClean="0"/>
              <a:t>‹#›</a:t>
            </a:fld>
            <a:endParaRPr lang="pl-PL"/>
          </a:p>
        </p:txBody>
      </p:sp>
    </p:spTree>
    <p:extLst>
      <p:ext uri="{BB962C8B-B14F-4D97-AF65-F5344CB8AC3E}">
        <p14:creationId xmlns:p14="http://schemas.microsoft.com/office/powerpoint/2010/main" val="628591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9F8809-1F15-42FD-ADC3-D86754C0D06D}" type="datetimeFigureOut">
              <a:rPr lang="pl-PL" smtClean="0"/>
              <a:t>2020-12-21</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BAE555-D871-4EA1-B01C-DE68DF8238E7}" type="slidenum">
              <a:rPr lang="pl-PL" smtClean="0"/>
              <a:t>‹#›</a:t>
            </a:fld>
            <a:endParaRPr lang="pl-PL"/>
          </a:p>
        </p:txBody>
      </p:sp>
    </p:spTree>
    <p:extLst>
      <p:ext uri="{BB962C8B-B14F-4D97-AF65-F5344CB8AC3E}">
        <p14:creationId xmlns:p14="http://schemas.microsoft.com/office/powerpoint/2010/main" val="1528598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3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92.tiff"/><Relationship Id="rId3" Type="http://schemas.microsoft.com/office/2007/relationships/hdphoto" Target="../media/hdphoto1.wdp"/><Relationship Id="rId7" Type="http://schemas.openxmlformats.org/officeDocument/2006/relationships/image" Target="../media/image91.tiff"/><Relationship Id="rId2" Type="http://schemas.openxmlformats.org/officeDocument/2006/relationships/image" Target="../media/image87.png"/><Relationship Id="rId1" Type="http://schemas.openxmlformats.org/officeDocument/2006/relationships/slideLayout" Target="../slideLayouts/slideLayout2.xml"/><Relationship Id="rId6" Type="http://schemas.openxmlformats.org/officeDocument/2006/relationships/image" Target="../media/image90.jpeg"/><Relationship Id="rId11" Type="http://schemas.openxmlformats.org/officeDocument/2006/relationships/image" Target="../media/image94.tiff"/><Relationship Id="rId5" Type="http://schemas.openxmlformats.org/officeDocument/2006/relationships/image" Target="../media/image89.jpeg"/><Relationship Id="rId10" Type="http://schemas.microsoft.com/office/2007/relationships/hdphoto" Target="../media/hdphoto2.wdp"/><Relationship Id="rId4" Type="http://schemas.openxmlformats.org/officeDocument/2006/relationships/image" Target="../media/image88.tiff"/><Relationship Id="rId9" Type="http://schemas.openxmlformats.org/officeDocument/2006/relationships/image" Target="../media/image93.png"/></Relationships>
</file>

<file path=ppt/slides/_rels/slide34.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a 2"/>
          <p:cNvGrpSpPr/>
          <p:nvPr/>
        </p:nvGrpSpPr>
        <p:grpSpPr>
          <a:xfrm>
            <a:off x="45020" y="0"/>
            <a:ext cx="9098980" cy="6858000"/>
            <a:chOff x="45020" y="0"/>
            <a:chExt cx="9098980" cy="685800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9355" t="16085" r="65090" b="5185"/>
            <a:stretch/>
          </p:blipFill>
          <p:spPr bwMode="auto">
            <a:xfrm>
              <a:off x="45020" y="11382"/>
              <a:ext cx="3950916" cy="6846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Prostokąt 6"/>
            <p:cNvSpPr/>
            <p:nvPr/>
          </p:nvSpPr>
          <p:spPr>
            <a:xfrm>
              <a:off x="3923928" y="5842337"/>
              <a:ext cx="5220072" cy="1015663"/>
            </a:xfrm>
            <a:prstGeom prst="rect">
              <a:avLst/>
            </a:prstGeom>
          </p:spPr>
          <p:txBody>
            <a:bodyPr wrap="square">
              <a:spAutoFit/>
            </a:bodyPr>
            <a:lstStyle/>
            <a:p>
              <a:pPr lvl="0" algn="just"/>
              <a:r>
                <a:rPr lang="pl-PL" sz="1000" b="1"/>
                <a:t>Fig. </a:t>
              </a:r>
              <a:r>
                <a:rPr lang="pl-PL" sz="1000" b="1" smtClean="0"/>
                <a:t>S1a</a:t>
              </a:r>
              <a:r>
                <a:rPr lang="pl-PL" sz="1000" smtClean="0"/>
                <a:t>. </a:t>
              </a:r>
              <a:r>
                <a:rPr lang="pl-PL" sz="1000" i="1" smtClean="0"/>
                <a:t>LlCAD </a:t>
              </a:r>
              <a:r>
                <a:rPr lang="pl-PL" sz="1000"/>
                <a:t>cDNA (GenBank accession </a:t>
              </a:r>
              <a:r>
                <a:rPr lang="pl-PL" sz="1000" smtClean="0"/>
                <a:t>number MW240676</a:t>
              </a:r>
              <a:r>
                <a:rPr lang="pl-PL" sz="1000"/>
                <a:t>, </a:t>
              </a:r>
              <a:r>
                <a:rPr lang="pl-PL" sz="1000" smtClean="0"/>
                <a:t>2250 </a:t>
              </a:r>
              <a:r>
                <a:rPr lang="pl-PL" sz="1000"/>
                <a:t>bp) identified in</a:t>
              </a:r>
              <a:r>
                <a:rPr lang="en-US" sz="1000"/>
                <a:t> yellow lupine (</a:t>
              </a:r>
              <a:r>
                <a:rPr lang="en-US" sz="1000" i="1"/>
                <a:t>Lupinus luteus </a:t>
              </a:r>
              <a:r>
                <a:rPr lang="en-US" sz="1000"/>
                <a:t>L.)</a:t>
              </a:r>
              <a:r>
                <a:rPr lang="pl-PL" sz="1000"/>
                <a:t> and i</a:t>
              </a:r>
              <a:r>
                <a:rPr lang="en-US" sz="1000"/>
                <a:t>ts deduced amino acid sequence </a:t>
              </a:r>
              <a:r>
                <a:rPr lang="pl-PL" sz="1000" smtClean="0"/>
                <a:t>[357</a:t>
              </a:r>
              <a:r>
                <a:rPr lang="en-US" sz="1000" smtClean="0"/>
                <a:t> </a:t>
              </a:r>
              <a:r>
                <a:rPr lang="en-US" sz="1000"/>
                <a:t>aa</a:t>
              </a:r>
              <a:r>
                <a:rPr lang="pl-PL" sz="1000"/>
                <a:t> (</a:t>
              </a:r>
              <a:r>
                <a:rPr lang="en-US" sz="1000"/>
                <a:t>ExPASy, Translate tool)</a:t>
              </a:r>
              <a:r>
                <a:rPr lang="pl-PL" sz="1000"/>
                <a:t>,</a:t>
              </a:r>
              <a:r>
                <a:rPr lang="en-US" sz="1000"/>
                <a:t> m.w. </a:t>
              </a:r>
              <a:r>
                <a:rPr lang="en-US" sz="1000" smtClean="0"/>
                <a:t>= 38</a:t>
              </a:r>
              <a:r>
                <a:rPr lang="pl-PL" sz="1000" smtClean="0"/>
                <a:t>.</a:t>
              </a:r>
              <a:r>
                <a:rPr lang="en-US" sz="1000" smtClean="0"/>
                <a:t>936</a:t>
              </a:r>
              <a:r>
                <a:rPr lang="pl-PL" sz="1000" smtClean="0"/>
                <a:t> </a:t>
              </a:r>
              <a:r>
                <a:rPr lang="en-US" sz="1000" smtClean="0"/>
                <a:t>kD</a:t>
              </a:r>
              <a:r>
                <a:rPr lang="pl-PL" sz="1000" smtClean="0"/>
                <a:t> </a:t>
              </a:r>
              <a:r>
                <a:rPr lang="pl-PL" sz="1000"/>
                <a:t>and</a:t>
              </a:r>
              <a:r>
                <a:rPr lang="en-US" sz="1000"/>
                <a:t> pI =</a:t>
              </a:r>
              <a:r>
                <a:rPr lang="pl-PL" sz="1000"/>
                <a:t> </a:t>
              </a:r>
              <a:r>
                <a:rPr lang="pl-PL" sz="1000" smtClean="0"/>
                <a:t>6.01</a:t>
              </a:r>
              <a:r>
                <a:rPr lang="pl-PL" sz="1000"/>
                <a:t> </a:t>
              </a:r>
              <a:r>
                <a:rPr lang="en-US" sz="1000" smtClean="0"/>
                <a:t>(ExPASy</a:t>
              </a:r>
              <a:r>
                <a:rPr lang="en-US" sz="1000"/>
                <a:t>, ProtParam)</a:t>
              </a:r>
              <a:r>
                <a:rPr lang="pl-PL" sz="1000" smtClean="0"/>
                <a:t>]</a:t>
              </a:r>
              <a:r>
                <a:rPr lang="en-US" sz="1000" smtClean="0"/>
                <a:t>.</a:t>
              </a:r>
              <a:r>
                <a:rPr lang="pl-PL" sz="1000" smtClean="0"/>
                <a:t> </a:t>
              </a:r>
              <a:r>
                <a:rPr lang="en-US" sz="1000"/>
                <a:t>The nucleotides </a:t>
              </a:r>
              <a:r>
                <a:rPr lang="pl-PL" sz="1000"/>
                <a:t>are marked with small</a:t>
              </a:r>
              <a:r>
                <a:rPr lang="en-US" sz="1000"/>
                <a:t> letters and amino acids</a:t>
              </a:r>
              <a:r>
                <a:rPr lang="pl-PL" sz="1000"/>
                <a:t> </a:t>
              </a:r>
              <a:r>
                <a:rPr lang="pl-PL" sz="1000" smtClean="0"/>
                <a:t>are marked with</a:t>
              </a:r>
              <a:r>
                <a:rPr lang="en-US" sz="1000" smtClean="0"/>
                <a:t> </a:t>
              </a:r>
              <a:r>
                <a:rPr lang="en-US" sz="1000"/>
                <a:t>capital letters</a:t>
              </a:r>
              <a:r>
                <a:rPr lang="pl-PL" sz="1000"/>
                <a:t>. </a:t>
              </a:r>
              <a:r>
                <a:rPr lang="en-US" sz="1000"/>
                <a:t>START and STOP codons (</a:t>
              </a:r>
              <a:r>
                <a:rPr lang="pl-PL" sz="1000"/>
                <a:t>yellow</a:t>
              </a:r>
              <a:r>
                <a:rPr lang="en-US" sz="1000"/>
                <a:t> background) were indicated. </a:t>
              </a:r>
              <a:r>
                <a:rPr lang="pl-PL" sz="1000"/>
                <a:t>5’ and 3’ </a:t>
              </a:r>
              <a:r>
                <a:rPr lang="en-US" sz="1000"/>
                <a:t>UTR regions </a:t>
              </a:r>
              <a:r>
                <a:rPr lang="pl-PL" sz="1000"/>
                <a:t>are</a:t>
              </a:r>
              <a:r>
                <a:rPr lang="en-US" sz="1000"/>
                <a:t> marked with small italic letters</a:t>
              </a:r>
              <a:r>
                <a:rPr lang="pl-PL" sz="1000"/>
                <a:t> </a:t>
              </a:r>
              <a:r>
                <a:rPr lang="en-US" sz="1000"/>
                <a:t>before ATG and after TGA </a:t>
              </a:r>
              <a:r>
                <a:rPr lang="en-US" sz="1000" smtClean="0"/>
                <a:t>codons</a:t>
              </a:r>
              <a:r>
                <a:rPr lang="pl-PL" sz="1000" smtClean="0"/>
                <a:t>, respectively</a:t>
              </a:r>
              <a:r>
                <a:rPr lang="en-US" sz="1000" smtClean="0"/>
                <a:t>. </a:t>
              </a:r>
              <a:r>
                <a:rPr lang="pl-PL" sz="1000"/>
                <a:t>ORF is marked with pink.</a:t>
              </a:r>
            </a:p>
          </p:txBody>
        </p:sp>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9555" t="12722" r="32639" b="4315"/>
            <a:stretch/>
          </p:blipFill>
          <p:spPr bwMode="auto">
            <a:xfrm>
              <a:off x="4008010" y="169277"/>
              <a:ext cx="5112568" cy="4127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ole tekstowe 3"/>
            <p:cNvSpPr txBox="1"/>
            <p:nvPr/>
          </p:nvSpPr>
          <p:spPr>
            <a:xfrm>
              <a:off x="8388424" y="0"/>
              <a:ext cx="755576" cy="338555"/>
            </a:xfrm>
            <a:prstGeom prst="rect">
              <a:avLst/>
            </a:prstGeom>
            <a:noFill/>
          </p:spPr>
          <p:txBody>
            <a:bodyPr wrap="square" rtlCol="0">
              <a:spAutoFit/>
            </a:bodyPr>
            <a:lstStyle/>
            <a:p>
              <a:pPr algn="ctr"/>
              <a:r>
                <a:rPr lang="pl-PL" sz="1600" b="1" u="sng" smtClean="0"/>
                <a:t>LlCAD</a:t>
              </a:r>
              <a:endParaRPr lang="pl-PL" sz="1600" b="1" u="sng"/>
            </a:p>
          </p:txBody>
        </p:sp>
        <p:sp>
          <p:nvSpPr>
            <p:cNvPr id="6" name="Prostokąt 5"/>
            <p:cNvSpPr/>
            <p:nvPr/>
          </p:nvSpPr>
          <p:spPr>
            <a:xfrm>
              <a:off x="3923928" y="4573577"/>
              <a:ext cx="5220072" cy="861774"/>
            </a:xfrm>
            <a:prstGeom prst="rect">
              <a:avLst/>
            </a:prstGeom>
          </p:spPr>
          <p:txBody>
            <a:bodyPr wrap="square">
              <a:spAutoFit/>
            </a:bodyPr>
            <a:lstStyle/>
            <a:p>
              <a:pPr lvl="0" algn="just"/>
              <a:r>
                <a:rPr lang="pl-PL" sz="1000" b="1"/>
                <a:t>Fig. </a:t>
              </a:r>
              <a:r>
                <a:rPr lang="pl-PL" sz="1000" b="1" smtClean="0"/>
                <a:t>S1b</a:t>
              </a:r>
              <a:r>
                <a:rPr lang="pl-PL" sz="1000" smtClean="0"/>
                <a:t>. </a:t>
              </a:r>
              <a:r>
                <a:rPr lang="en-US" sz="1000"/>
                <a:t>Maximum likelihood phylogenetic </a:t>
              </a:r>
              <a:r>
                <a:rPr lang="en-US" sz="1000" smtClean="0"/>
                <a:t>tree </a:t>
              </a:r>
              <a:r>
                <a:rPr lang="en-US" sz="1000"/>
                <a:t>of </a:t>
              </a:r>
              <a:r>
                <a:rPr lang="pl-PL" sz="1000" smtClean="0"/>
                <a:t>15</a:t>
              </a:r>
              <a:r>
                <a:rPr lang="en-US" sz="1000" smtClean="0"/>
                <a:t> </a:t>
              </a:r>
              <a:r>
                <a:rPr lang="pl-PL" sz="1000" smtClean="0"/>
                <a:t>C</a:t>
              </a:r>
              <a:r>
                <a:rPr lang="en-US" sz="1000" smtClean="0"/>
                <a:t>innamyl </a:t>
              </a:r>
              <a:r>
                <a:rPr lang="pl-PL" sz="1000" smtClean="0"/>
                <a:t>A</a:t>
              </a:r>
              <a:r>
                <a:rPr lang="en-US" sz="1000" smtClean="0"/>
                <a:t>lcohol </a:t>
              </a:r>
              <a:r>
                <a:rPr lang="pl-PL" sz="1000" smtClean="0"/>
                <a:t>D</a:t>
              </a:r>
              <a:r>
                <a:rPr lang="en-US" sz="1000" smtClean="0"/>
                <a:t>ehydrogenase</a:t>
              </a:r>
              <a:r>
                <a:rPr lang="pl-PL" sz="1000" smtClean="0"/>
                <a:t> (CAD)</a:t>
              </a:r>
              <a:r>
                <a:rPr lang="en-US" sz="1000" smtClean="0"/>
                <a:t> </a:t>
              </a:r>
              <a:r>
                <a:rPr lang="en-US" sz="1000"/>
                <a:t>proteins</a:t>
              </a:r>
              <a:r>
                <a:rPr lang="pl-PL" sz="1000"/>
                <a:t> </a:t>
              </a:r>
              <a:r>
                <a:rPr lang="pl-PL" sz="1000" smtClean="0"/>
                <a:t>(BlastP</a:t>
              </a:r>
              <a:r>
                <a:rPr lang="pl-PL" sz="1000"/>
                <a:t>)</a:t>
              </a:r>
              <a:r>
                <a:rPr lang="en-US" sz="1000"/>
                <a:t> with the highest degree of similarity</a:t>
              </a:r>
              <a:r>
                <a:rPr lang="pl-PL" sz="1000"/>
                <a:t> to the </a:t>
              </a:r>
              <a:r>
                <a:rPr lang="pl-PL" sz="1000" smtClean="0"/>
                <a:t>LlCAD. </a:t>
              </a:r>
              <a:r>
                <a:rPr lang="en-US" sz="1000" smtClean="0"/>
                <a:t>Alignment </a:t>
              </a:r>
              <a:r>
                <a:rPr lang="en-US" sz="1000"/>
                <a:t>and phylogenetic reconstructions were performed using Environment for Tree Exploration3 (ETE3) v3.1.1 </a:t>
              </a:r>
              <a:r>
                <a:rPr lang="en-US" sz="1000" smtClean="0"/>
                <a:t>program</a:t>
              </a:r>
              <a:r>
                <a:rPr lang="pl-PL" sz="1000"/>
                <a:t> </a:t>
              </a:r>
              <a:r>
                <a:rPr lang="en-US" sz="1000" smtClean="0"/>
                <a:t>as </a:t>
              </a:r>
              <a:r>
                <a:rPr lang="en-US" sz="1000"/>
                <a:t>implemented on the </a:t>
              </a:r>
              <a:r>
                <a:rPr lang="en-US" sz="1000" smtClean="0"/>
                <a:t>GenomeNet.</a:t>
              </a:r>
              <a:r>
                <a:rPr lang="pl-PL" sz="1000" smtClean="0"/>
                <a:t> </a:t>
              </a:r>
              <a:r>
                <a:rPr lang="pl-PL" sz="1000"/>
                <a:t>ML tree was inferred using PhyML </a:t>
              </a:r>
              <a:r>
                <a:rPr lang="pl-PL" sz="1000" smtClean="0"/>
                <a:t>v20160115. Branch </a:t>
              </a:r>
              <a:r>
                <a:rPr lang="pl-PL" sz="1000"/>
                <a:t>supports are the Chi</a:t>
              </a:r>
              <a:r>
                <a:rPr lang="pl-PL" sz="1000" baseline="30000"/>
                <a:t>2</a:t>
              </a:r>
              <a:r>
                <a:rPr lang="pl-PL" sz="1000"/>
                <a:t>-based parametric values return by the approximate likelihood ratio test</a:t>
              </a:r>
              <a:r>
                <a:rPr lang="pl-PL" sz="1000" smtClean="0"/>
                <a:t>.</a:t>
              </a:r>
              <a:endParaRPr lang="pl-PL" sz="1000"/>
            </a:p>
          </p:txBody>
        </p:sp>
        <p:sp>
          <p:nvSpPr>
            <p:cNvPr id="12" name="Prostokąt 11"/>
            <p:cNvSpPr/>
            <p:nvPr/>
          </p:nvSpPr>
          <p:spPr>
            <a:xfrm>
              <a:off x="3923928" y="2276872"/>
              <a:ext cx="2376264" cy="1938992"/>
            </a:xfrm>
            <a:prstGeom prst="rect">
              <a:avLst/>
            </a:prstGeom>
            <a:ln>
              <a:noFill/>
            </a:ln>
          </p:spPr>
          <p:txBody>
            <a:bodyPr wrap="square">
              <a:spAutoFit/>
            </a:bodyPr>
            <a:lstStyle/>
            <a:p>
              <a:r>
                <a:rPr lang="pl-PL" sz="800" b="1" i="1" smtClean="0">
                  <a:solidFill>
                    <a:schemeClr val="bg1">
                      <a:lumMod val="50000"/>
                    </a:schemeClr>
                  </a:solidFill>
                </a:rPr>
                <a:t>Lang</a:t>
              </a:r>
              <a:r>
                <a:rPr lang="pl-PL" sz="800" smtClean="0">
                  <a:solidFill>
                    <a:schemeClr val="bg1">
                      <a:lumMod val="50000"/>
                    </a:schemeClr>
                  </a:solidFill>
                </a:rPr>
                <a:t> - </a:t>
              </a:r>
              <a:r>
                <a:rPr lang="en-US" sz="800" i="1">
                  <a:solidFill>
                    <a:schemeClr val="bg1">
                      <a:lumMod val="50000"/>
                    </a:schemeClr>
                  </a:solidFill>
                </a:rPr>
                <a:t>Lupinus </a:t>
              </a:r>
              <a:r>
                <a:rPr lang="en-US" sz="800" i="1" smtClean="0">
                  <a:solidFill>
                    <a:schemeClr val="bg1">
                      <a:lumMod val="50000"/>
                    </a:schemeClr>
                  </a:solidFill>
                </a:rPr>
                <a:t>angustifolius</a:t>
              </a:r>
              <a:r>
                <a:rPr lang="pl-PL" sz="800" i="1" smtClean="0">
                  <a:solidFill>
                    <a:schemeClr val="bg1">
                      <a:lumMod val="50000"/>
                    </a:schemeClr>
                  </a:solidFill>
                </a:rPr>
                <a:t> </a:t>
              </a:r>
              <a:r>
                <a:rPr lang="pl-PL" sz="800" i="1">
                  <a:solidFill>
                    <a:schemeClr val="bg1">
                      <a:lumMod val="50000"/>
                    </a:schemeClr>
                  </a:solidFill>
                </a:rPr>
                <a:t> </a:t>
              </a:r>
              <a:r>
                <a:rPr lang="pl-PL" sz="800" smtClean="0">
                  <a:solidFill>
                    <a:schemeClr val="bg1">
                      <a:lumMod val="50000"/>
                    </a:schemeClr>
                  </a:solidFill>
                </a:rPr>
                <a:t>(</a:t>
              </a:r>
              <a:r>
                <a:rPr lang="en-US" sz="800" smtClean="0">
                  <a:solidFill>
                    <a:schemeClr val="bg1">
                      <a:lumMod val="50000"/>
                    </a:schemeClr>
                  </a:solidFill>
                </a:rPr>
                <a:t>XP_019452456</a:t>
              </a:r>
              <a:r>
                <a:rPr lang="pl-PL" sz="800" smtClean="0">
                  <a:solidFill>
                    <a:schemeClr val="bg1">
                      <a:lumMod val="50000"/>
                    </a:schemeClr>
                  </a:solidFill>
                </a:rPr>
                <a:t>)</a:t>
              </a:r>
              <a:r>
                <a:rPr lang="en-US" sz="800" smtClean="0">
                  <a:solidFill>
                    <a:schemeClr val="bg1">
                      <a:lumMod val="50000"/>
                    </a:schemeClr>
                  </a:solidFill>
                </a:rPr>
                <a:t> </a:t>
              </a:r>
              <a:endParaRPr lang="pl-PL" sz="800" smtClean="0">
                <a:solidFill>
                  <a:schemeClr val="bg1">
                    <a:lumMod val="50000"/>
                  </a:schemeClr>
                </a:solidFill>
              </a:endParaRPr>
            </a:p>
            <a:p>
              <a:r>
                <a:rPr lang="pl-PL" sz="800" b="1" i="1" smtClean="0">
                  <a:solidFill>
                    <a:schemeClr val="bg1">
                      <a:lumMod val="50000"/>
                    </a:schemeClr>
                  </a:solidFill>
                </a:rPr>
                <a:t>Lalb</a:t>
              </a:r>
              <a:r>
                <a:rPr lang="pl-PL" sz="800" smtClean="0">
                  <a:solidFill>
                    <a:schemeClr val="bg1">
                      <a:lumMod val="50000"/>
                    </a:schemeClr>
                  </a:solidFill>
                </a:rPr>
                <a:t> - </a:t>
              </a:r>
              <a:r>
                <a:rPr lang="en-US" sz="800" i="1">
                  <a:solidFill>
                    <a:schemeClr val="bg1">
                      <a:lumMod val="50000"/>
                    </a:schemeClr>
                  </a:solidFill>
                </a:rPr>
                <a:t>Lupinus </a:t>
              </a:r>
              <a:r>
                <a:rPr lang="en-US" sz="800" i="1" smtClean="0">
                  <a:solidFill>
                    <a:schemeClr val="bg1">
                      <a:lumMod val="50000"/>
                    </a:schemeClr>
                  </a:solidFill>
                </a:rPr>
                <a:t>albus</a:t>
              </a:r>
              <a:r>
                <a:rPr lang="pl-PL" sz="800" i="1" smtClean="0">
                  <a:solidFill>
                    <a:schemeClr val="bg1">
                      <a:lumMod val="50000"/>
                    </a:schemeClr>
                  </a:solidFill>
                </a:rPr>
                <a:t> </a:t>
              </a:r>
              <a:r>
                <a:rPr lang="pl-PL" sz="800">
                  <a:solidFill>
                    <a:schemeClr val="bg1">
                      <a:lumMod val="50000"/>
                    </a:schemeClr>
                  </a:solidFill>
                </a:rPr>
                <a:t>(</a:t>
              </a:r>
              <a:r>
                <a:rPr lang="en-US" sz="800" smtClean="0">
                  <a:solidFill>
                    <a:schemeClr val="bg1">
                      <a:lumMod val="50000"/>
                    </a:schemeClr>
                  </a:solidFill>
                </a:rPr>
                <a:t>KAE9589372</a:t>
              </a:r>
              <a:r>
                <a:rPr lang="pl-PL" sz="800" smtClean="0">
                  <a:solidFill>
                    <a:schemeClr val="bg1">
                      <a:lumMod val="50000"/>
                    </a:schemeClr>
                  </a:solidFill>
                </a:rPr>
                <a:t>)</a:t>
              </a:r>
              <a:r>
                <a:rPr lang="en-US" sz="800" smtClean="0">
                  <a:solidFill>
                    <a:schemeClr val="bg1">
                      <a:lumMod val="50000"/>
                    </a:schemeClr>
                  </a:solidFill>
                </a:rPr>
                <a:t> </a:t>
              </a:r>
              <a:endParaRPr lang="pl-PL" sz="800" smtClean="0">
                <a:solidFill>
                  <a:schemeClr val="bg1">
                    <a:lumMod val="50000"/>
                  </a:schemeClr>
                </a:solidFill>
              </a:endParaRPr>
            </a:p>
            <a:p>
              <a:r>
                <a:rPr lang="pl-PL" sz="800" b="1" i="1" smtClean="0">
                  <a:solidFill>
                    <a:schemeClr val="bg1">
                      <a:lumMod val="50000"/>
                    </a:schemeClr>
                  </a:solidFill>
                </a:rPr>
                <a:t>Ap</a:t>
              </a:r>
              <a:r>
                <a:rPr lang="pl-PL" sz="800" smtClean="0">
                  <a:solidFill>
                    <a:schemeClr val="bg1">
                      <a:lumMod val="50000"/>
                    </a:schemeClr>
                  </a:solidFill>
                </a:rPr>
                <a:t> - </a:t>
              </a:r>
              <a:r>
                <a:rPr lang="en-US" sz="800" i="1">
                  <a:solidFill>
                    <a:schemeClr val="bg1">
                      <a:lumMod val="50000"/>
                    </a:schemeClr>
                  </a:solidFill>
                </a:rPr>
                <a:t>Abrus </a:t>
              </a:r>
              <a:r>
                <a:rPr lang="en-US" sz="800" i="1" smtClean="0">
                  <a:solidFill>
                    <a:schemeClr val="bg1">
                      <a:lumMod val="50000"/>
                    </a:schemeClr>
                  </a:solidFill>
                </a:rPr>
                <a:t>precatorius</a:t>
              </a:r>
              <a:r>
                <a:rPr lang="pl-PL" sz="800" i="1">
                  <a:solidFill>
                    <a:schemeClr val="bg1">
                      <a:lumMod val="50000"/>
                    </a:schemeClr>
                  </a:solidFill>
                </a:rPr>
                <a:t> </a:t>
              </a:r>
              <a:r>
                <a:rPr lang="pl-PL" sz="800" smtClean="0">
                  <a:solidFill>
                    <a:schemeClr val="bg1">
                      <a:lumMod val="50000"/>
                    </a:schemeClr>
                  </a:solidFill>
                </a:rPr>
                <a:t>(</a:t>
              </a:r>
              <a:r>
                <a:rPr lang="en-US" sz="800" smtClean="0">
                  <a:solidFill>
                    <a:schemeClr val="bg1">
                      <a:lumMod val="50000"/>
                    </a:schemeClr>
                  </a:solidFill>
                </a:rPr>
                <a:t>XP_027363622</a:t>
              </a:r>
              <a:r>
                <a:rPr lang="pl-PL" sz="800" smtClean="0">
                  <a:solidFill>
                    <a:schemeClr val="bg1">
                      <a:lumMod val="50000"/>
                    </a:schemeClr>
                  </a:solidFill>
                </a:rPr>
                <a:t>)</a:t>
              </a:r>
              <a:endParaRPr lang="pl-PL" sz="800">
                <a:solidFill>
                  <a:schemeClr val="bg1">
                    <a:lumMod val="50000"/>
                  </a:schemeClr>
                </a:solidFill>
              </a:endParaRPr>
            </a:p>
            <a:p>
              <a:r>
                <a:rPr lang="pl-PL" sz="800" b="1" i="1" smtClean="0">
                  <a:solidFill>
                    <a:schemeClr val="bg1">
                      <a:lumMod val="50000"/>
                    </a:schemeClr>
                  </a:solidFill>
                </a:rPr>
                <a:t>Vu</a:t>
              </a:r>
              <a:r>
                <a:rPr lang="pl-PL" sz="800" smtClean="0">
                  <a:solidFill>
                    <a:schemeClr val="bg1">
                      <a:lumMod val="50000"/>
                    </a:schemeClr>
                  </a:solidFill>
                </a:rPr>
                <a:t> - </a:t>
              </a:r>
              <a:r>
                <a:rPr lang="en-US" sz="800" i="1">
                  <a:solidFill>
                    <a:schemeClr val="bg1">
                      <a:lumMod val="50000"/>
                    </a:schemeClr>
                  </a:solidFill>
                </a:rPr>
                <a:t>Vigna </a:t>
              </a:r>
              <a:r>
                <a:rPr lang="en-US" sz="800" i="1" smtClean="0">
                  <a:solidFill>
                    <a:schemeClr val="bg1">
                      <a:lumMod val="50000"/>
                    </a:schemeClr>
                  </a:solidFill>
                </a:rPr>
                <a:t>unguiculata</a:t>
              </a:r>
              <a:r>
                <a:rPr lang="pl-PL" sz="800" i="1">
                  <a:solidFill>
                    <a:schemeClr val="bg1">
                      <a:lumMod val="50000"/>
                    </a:schemeClr>
                  </a:solidFill>
                </a:rPr>
                <a:t> </a:t>
              </a:r>
              <a:r>
                <a:rPr lang="pl-PL" sz="800" smtClean="0">
                  <a:solidFill>
                    <a:schemeClr val="bg1">
                      <a:lumMod val="50000"/>
                    </a:schemeClr>
                  </a:solidFill>
                </a:rPr>
                <a:t>(</a:t>
              </a:r>
              <a:r>
                <a:rPr lang="en-US" sz="800" smtClean="0">
                  <a:solidFill>
                    <a:schemeClr val="bg1">
                      <a:lumMod val="50000"/>
                    </a:schemeClr>
                  </a:solidFill>
                </a:rPr>
                <a:t>XP_027937462</a:t>
              </a:r>
              <a:r>
                <a:rPr lang="pl-PL" sz="800" smtClean="0">
                  <a:solidFill>
                    <a:schemeClr val="bg1">
                      <a:lumMod val="50000"/>
                    </a:schemeClr>
                  </a:solidFill>
                </a:rPr>
                <a:t>)</a:t>
              </a:r>
              <a:endParaRPr lang="pl-PL" sz="800">
                <a:solidFill>
                  <a:schemeClr val="bg1">
                    <a:lumMod val="50000"/>
                  </a:schemeClr>
                </a:solidFill>
              </a:endParaRPr>
            </a:p>
            <a:p>
              <a:r>
                <a:rPr lang="pl-PL" sz="800" b="1" i="1" smtClean="0">
                  <a:solidFill>
                    <a:schemeClr val="bg1">
                      <a:lumMod val="50000"/>
                    </a:schemeClr>
                  </a:solidFill>
                </a:rPr>
                <a:t>Gs</a:t>
              </a:r>
              <a:r>
                <a:rPr lang="pl-PL" sz="800" smtClean="0">
                  <a:solidFill>
                    <a:schemeClr val="bg1">
                      <a:lumMod val="50000"/>
                    </a:schemeClr>
                  </a:solidFill>
                </a:rPr>
                <a:t> - </a:t>
              </a:r>
              <a:r>
                <a:rPr lang="en-US" sz="800" i="1">
                  <a:solidFill>
                    <a:schemeClr val="bg1">
                      <a:lumMod val="50000"/>
                    </a:schemeClr>
                  </a:solidFill>
                </a:rPr>
                <a:t>Glycine </a:t>
              </a:r>
              <a:r>
                <a:rPr lang="en-US" sz="800" i="1" smtClean="0">
                  <a:solidFill>
                    <a:schemeClr val="bg1">
                      <a:lumMod val="50000"/>
                    </a:schemeClr>
                  </a:solidFill>
                </a:rPr>
                <a:t>soja</a:t>
              </a:r>
              <a:r>
                <a:rPr lang="pl-PL" sz="800">
                  <a:solidFill>
                    <a:schemeClr val="bg1">
                      <a:lumMod val="50000"/>
                    </a:schemeClr>
                  </a:solidFill>
                </a:rPr>
                <a:t> </a:t>
              </a:r>
              <a:r>
                <a:rPr lang="pl-PL" sz="800" smtClean="0">
                  <a:solidFill>
                    <a:schemeClr val="bg1">
                      <a:lumMod val="50000"/>
                    </a:schemeClr>
                  </a:solidFill>
                </a:rPr>
                <a:t>(</a:t>
              </a:r>
              <a:r>
                <a:rPr lang="en-US" sz="800" smtClean="0">
                  <a:solidFill>
                    <a:schemeClr val="bg1">
                      <a:lumMod val="50000"/>
                    </a:schemeClr>
                  </a:solidFill>
                </a:rPr>
                <a:t>XP_028185029</a:t>
              </a:r>
              <a:r>
                <a:rPr lang="pl-PL" sz="800" smtClean="0">
                  <a:solidFill>
                    <a:schemeClr val="bg1">
                      <a:lumMod val="50000"/>
                    </a:schemeClr>
                  </a:solidFill>
                </a:rPr>
                <a:t>)</a:t>
              </a:r>
              <a:r>
                <a:rPr lang="en-US" sz="800" smtClean="0">
                  <a:solidFill>
                    <a:schemeClr val="bg1">
                      <a:lumMod val="50000"/>
                    </a:schemeClr>
                  </a:solidFill>
                </a:rPr>
                <a:t> </a:t>
              </a:r>
              <a:endParaRPr lang="pl-PL" sz="800" smtClean="0">
                <a:solidFill>
                  <a:schemeClr val="bg1">
                    <a:lumMod val="50000"/>
                  </a:schemeClr>
                </a:solidFill>
              </a:endParaRPr>
            </a:p>
            <a:p>
              <a:r>
                <a:rPr lang="pl-PL" sz="800" b="1" i="1" smtClean="0">
                  <a:solidFill>
                    <a:schemeClr val="bg1">
                      <a:lumMod val="50000"/>
                    </a:schemeClr>
                  </a:solidFill>
                </a:rPr>
                <a:t>Gm</a:t>
              </a:r>
              <a:r>
                <a:rPr lang="pl-PL" sz="800" smtClean="0">
                  <a:solidFill>
                    <a:schemeClr val="bg1">
                      <a:lumMod val="50000"/>
                    </a:schemeClr>
                  </a:solidFill>
                </a:rPr>
                <a:t> - </a:t>
              </a:r>
              <a:r>
                <a:rPr lang="en-US" sz="800" i="1">
                  <a:solidFill>
                    <a:schemeClr val="bg1">
                      <a:lumMod val="50000"/>
                    </a:schemeClr>
                  </a:solidFill>
                </a:rPr>
                <a:t>Glycine </a:t>
              </a:r>
              <a:r>
                <a:rPr lang="en-US" sz="800" i="1" smtClean="0">
                  <a:solidFill>
                    <a:schemeClr val="bg1">
                      <a:lumMod val="50000"/>
                    </a:schemeClr>
                  </a:solidFill>
                </a:rPr>
                <a:t>max</a:t>
              </a:r>
              <a:r>
                <a:rPr lang="pl-PL" sz="800">
                  <a:solidFill>
                    <a:schemeClr val="bg1">
                      <a:lumMod val="50000"/>
                    </a:schemeClr>
                  </a:solidFill>
                </a:rPr>
                <a:t> </a:t>
              </a:r>
              <a:r>
                <a:rPr lang="pl-PL" sz="800" smtClean="0">
                  <a:solidFill>
                    <a:schemeClr val="bg1">
                      <a:lumMod val="50000"/>
                    </a:schemeClr>
                  </a:solidFill>
                </a:rPr>
                <a:t>(</a:t>
              </a:r>
              <a:r>
                <a:rPr lang="en-US" sz="800" smtClean="0">
                  <a:solidFill>
                    <a:schemeClr val="bg1">
                      <a:lumMod val="50000"/>
                    </a:schemeClr>
                  </a:solidFill>
                </a:rPr>
                <a:t>XP_003555961</a:t>
              </a:r>
              <a:r>
                <a:rPr lang="pl-PL" sz="800" smtClean="0">
                  <a:solidFill>
                    <a:schemeClr val="bg1">
                      <a:lumMod val="50000"/>
                    </a:schemeClr>
                  </a:solidFill>
                </a:rPr>
                <a:t>)</a:t>
              </a:r>
              <a:r>
                <a:rPr lang="en-US" sz="800" smtClean="0">
                  <a:solidFill>
                    <a:schemeClr val="bg1">
                      <a:lumMod val="50000"/>
                    </a:schemeClr>
                  </a:solidFill>
                </a:rPr>
                <a:t> </a:t>
              </a:r>
              <a:endParaRPr lang="pl-PL" sz="800" smtClean="0">
                <a:solidFill>
                  <a:schemeClr val="bg1">
                    <a:lumMod val="50000"/>
                  </a:schemeClr>
                </a:solidFill>
              </a:endParaRPr>
            </a:p>
            <a:p>
              <a:r>
                <a:rPr lang="pl-PL" sz="800" b="1" i="1" smtClean="0">
                  <a:solidFill>
                    <a:schemeClr val="bg1">
                      <a:lumMod val="50000"/>
                    </a:schemeClr>
                  </a:solidFill>
                </a:rPr>
                <a:t>Ss</a:t>
              </a:r>
              <a:r>
                <a:rPr lang="pl-PL" sz="800" smtClean="0">
                  <a:solidFill>
                    <a:schemeClr val="bg1">
                      <a:lumMod val="50000"/>
                    </a:schemeClr>
                  </a:solidFill>
                </a:rPr>
                <a:t> - </a:t>
              </a:r>
              <a:r>
                <a:rPr lang="en-US" sz="800" i="1">
                  <a:solidFill>
                    <a:schemeClr val="bg1">
                      <a:lumMod val="50000"/>
                    </a:schemeClr>
                  </a:solidFill>
                </a:rPr>
                <a:t>Spatholobus </a:t>
              </a:r>
              <a:r>
                <a:rPr lang="en-US" sz="800" i="1" smtClean="0">
                  <a:solidFill>
                    <a:schemeClr val="bg1">
                      <a:lumMod val="50000"/>
                    </a:schemeClr>
                  </a:solidFill>
                </a:rPr>
                <a:t>suberectus</a:t>
              </a:r>
              <a:r>
                <a:rPr lang="pl-PL" sz="800" i="1">
                  <a:solidFill>
                    <a:schemeClr val="bg1">
                      <a:lumMod val="50000"/>
                    </a:schemeClr>
                  </a:solidFill>
                </a:rPr>
                <a:t> </a:t>
              </a:r>
              <a:r>
                <a:rPr lang="pl-PL" sz="800" smtClean="0">
                  <a:solidFill>
                    <a:schemeClr val="bg1">
                      <a:lumMod val="50000"/>
                    </a:schemeClr>
                  </a:solidFill>
                </a:rPr>
                <a:t>(</a:t>
              </a:r>
              <a:r>
                <a:rPr lang="en-US" sz="800" smtClean="0">
                  <a:solidFill>
                    <a:schemeClr val="bg1">
                      <a:lumMod val="50000"/>
                    </a:schemeClr>
                  </a:solidFill>
                </a:rPr>
                <a:t>TKY50969</a:t>
              </a:r>
              <a:r>
                <a:rPr lang="pl-PL" sz="800" smtClean="0">
                  <a:solidFill>
                    <a:schemeClr val="bg1">
                      <a:lumMod val="50000"/>
                    </a:schemeClr>
                  </a:solidFill>
                </a:rPr>
                <a:t>)</a:t>
              </a:r>
              <a:r>
                <a:rPr lang="en-US" sz="800" smtClean="0">
                  <a:solidFill>
                    <a:schemeClr val="bg1">
                      <a:lumMod val="50000"/>
                    </a:schemeClr>
                  </a:solidFill>
                </a:rPr>
                <a:t> </a:t>
              </a:r>
              <a:endParaRPr lang="pl-PL" sz="800" smtClean="0">
                <a:solidFill>
                  <a:schemeClr val="bg1">
                    <a:lumMod val="50000"/>
                  </a:schemeClr>
                </a:solidFill>
              </a:endParaRPr>
            </a:p>
            <a:p>
              <a:r>
                <a:rPr lang="pl-PL" sz="800" b="1" i="1" smtClean="0">
                  <a:solidFill>
                    <a:schemeClr val="bg1">
                      <a:lumMod val="50000"/>
                    </a:schemeClr>
                  </a:solidFill>
                </a:rPr>
                <a:t>Ck</a:t>
              </a:r>
              <a:r>
                <a:rPr lang="pl-PL" sz="800" smtClean="0">
                  <a:solidFill>
                    <a:schemeClr val="bg1">
                      <a:lumMod val="50000"/>
                    </a:schemeClr>
                  </a:solidFill>
                </a:rPr>
                <a:t> - </a:t>
              </a:r>
              <a:r>
                <a:rPr lang="en-US" sz="800" i="1">
                  <a:solidFill>
                    <a:schemeClr val="bg1">
                      <a:lumMod val="50000"/>
                    </a:schemeClr>
                  </a:solidFill>
                </a:rPr>
                <a:t>Caragana </a:t>
              </a:r>
              <a:r>
                <a:rPr lang="en-US" sz="800" i="1" smtClean="0">
                  <a:solidFill>
                    <a:schemeClr val="bg1">
                      <a:lumMod val="50000"/>
                    </a:schemeClr>
                  </a:solidFill>
                </a:rPr>
                <a:t>korshinskii</a:t>
              </a:r>
              <a:r>
                <a:rPr lang="pl-PL" sz="800" i="1" smtClean="0">
                  <a:solidFill>
                    <a:schemeClr val="bg1">
                      <a:lumMod val="50000"/>
                    </a:schemeClr>
                  </a:solidFill>
                </a:rPr>
                <a:t> </a:t>
              </a:r>
              <a:r>
                <a:rPr lang="pl-PL" sz="800">
                  <a:solidFill>
                    <a:schemeClr val="bg1">
                      <a:lumMod val="50000"/>
                    </a:schemeClr>
                  </a:solidFill>
                </a:rPr>
                <a:t>(</a:t>
              </a:r>
              <a:r>
                <a:rPr lang="en-US" sz="800" smtClean="0">
                  <a:solidFill>
                    <a:schemeClr val="bg1">
                      <a:lumMod val="50000"/>
                    </a:schemeClr>
                  </a:solidFill>
                </a:rPr>
                <a:t>AEV93476</a:t>
              </a:r>
              <a:r>
                <a:rPr lang="pl-PL" sz="800" smtClean="0">
                  <a:solidFill>
                    <a:schemeClr val="bg1">
                      <a:lumMod val="50000"/>
                    </a:schemeClr>
                  </a:solidFill>
                </a:rPr>
                <a:t>)</a:t>
              </a:r>
              <a:r>
                <a:rPr lang="en-US" sz="800" smtClean="0">
                  <a:solidFill>
                    <a:schemeClr val="bg1">
                      <a:lumMod val="50000"/>
                    </a:schemeClr>
                  </a:solidFill>
                </a:rPr>
                <a:t> </a:t>
              </a:r>
              <a:endParaRPr lang="pl-PL" sz="800" smtClean="0">
                <a:solidFill>
                  <a:schemeClr val="bg1">
                    <a:lumMod val="50000"/>
                  </a:schemeClr>
                </a:solidFill>
              </a:endParaRPr>
            </a:p>
            <a:p>
              <a:r>
                <a:rPr lang="pl-PL" sz="800" b="1" i="1" smtClean="0">
                  <a:solidFill>
                    <a:schemeClr val="bg1">
                      <a:lumMod val="50000"/>
                    </a:schemeClr>
                  </a:solidFill>
                </a:rPr>
                <a:t>Ah</a:t>
              </a:r>
              <a:r>
                <a:rPr lang="pl-PL" sz="800" smtClean="0">
                  <a:solidFill>
                    <a:schemeClr val="bg1">
                      <a:lumMod val="50000"/>
                    </a:schemeClr>
                  </a:solidFill>
                </a:rPr>
                <a:t> - </a:t>
              </a:r>
              <a:r>
                <a:rPr lang="en-US" sz="800" i="1">
                  <a:solidFill>
                    <a:schemeClr val="bg1">
                      <a:lumMod val="50000"/>
                    </a:schemeClr>
                  </a:solidFill>
                </a:rPr>
                <a:t>Arachis </a:t>
              </a:r>
              <a:r>
                <a:rPr lang="en-US" sz="800" i="1" smtClean="0">
                  <a:solidFill>
                    <a:schemeClr val="bg1">
                      <a:lumMod val="50000"/>
                    </a:schemeClr>
                  </a:solidFill>
                </a:rPr>
                <a:t>hypogaea</a:t>
              </a:r>
              <a:r>
                <a:rPr lang="pl-PL" sz="800" i="1" smtClean="0">
                  <a:solidFill>
                    <a:schemeClr val="bg1">
                      <a:lumMod val="50000"/>
                    </a:schemeClr>
                  </a:solidFill>
                </a:rPr>
                <a:t> </a:t>
              </a:r>
              <a:r>
                <a:rPr lang="pl-PL" sz="800">
                  <a:solidFill>
                    <a:schemeClr val="bg1">
                      <a:lumMod val="50000"/>
                    </a:schemeClr>
                  </a:solidFill>
                </a:rPr>
                <a:t>(</a:t>
              </a:r>
              <a:r>
                <a:rPr lang="en-US" sz="800" smtClean="0">
                  <a:solidFill>
                    <a:schemeClr val="bg1">
                      <a:lumMod val="50000"/>
                    </a:schemeClr>
                  </a:solidFill>
                </a:rPr>
                <a:t>XP_025620500</a:t>
              </a:r>
              <a:r>
                <a:rPr lang="pl-PL" sz="800" smtClean="0">
                  <a:solidFill>
                    <a:schemeClr val="bg1">
                      <a:lumMod val="50000"/>
                    </a:schemeClr>
                  </a:solidFill>
                </a:rPr>
                <a:t>)</a:t>
              </a:r>
              <a:r>
                <a:rPr lang="en-US" sz="800" smtClean="0">
                  <a:solidFill>
                    <a:schemeClr val="bg1">
                      <a:lumMod val="50000"/>
                    </a:schemeClr>
                  </a:solidFill>
                </a:rPr>
                <a:t> </a:t>
              </a:r>
              <a:endParaRPr lang="pl-PL" sz="800" smtClean="0">
                <a:solidFill>
                  <a:schemeClr val="bg1">
                    <a:lumMod val="50000"/>
                  </a:schemeClr>
                </a:solidFill>
              </a:endParaRPr>
            </a:p>
            <a:p>
              <a:r>
                <a:rPr lang="pl-PL" sz="800" b="1" i="1" smtClean="0">
                  <a:solidFill>
                    <a:schemeClr val="bg1">
                      <a:lumMod val="50000"/>
                    </a:schemeClr>
                  </a:solidFill>
                </a:rPr>
                <a:t>Ad</a:t>
              </a:r>
              <a:r>
                <a:rPr lang="pl-PL" sz="800" smtClean="0">
                  <a:solidFill>
                    <a:schemeClr val="bg1">
                      <a:lumMod val="50000"/>
                    </a:schemeClr>
                  </a:solidFill>
                </a:rPr>
                <a:t> - </a:t>
              </a:r>
              <a:r>
                <a:rPr lang="en-US" sz="800" i="1">
                  <a:solidFill>
                    <a:schemeClr val="bg1">
                      <a:lumMod val="50000"/>
                    </a:schemeClr>
                  </a:solidFill>
                </a:rPr>
                <a:t>Arachis </a:t>
              </a:r>
              <a:r>
                <a:rPr lang="en-US" sz="800" i="1" smtClean="0">
                  <a:solidFill>
                    <a:schemeClr val="bg1">
                      <a:lumMod val="50000"/>
                    </a:schemeClr>
                  </a:solidFill>
                </a:rPr>
                <a:t>duranensis</a:t>
              </a:r>
              <a:r>
                <a:rPr lang="pl-PL" sz="800" i="1" smtClean="0">
                  <a:solidFill>
                    <a:schemeClr val="bg1">
                      <a:lumMod val="50000"/>
                    </a:schemeClr>
                  </a:solidFill>
                </a:rPr>
                <a:t> </a:t>
              </a:r>
              <a:r>
                <a:rPr lang="pl-PL" sz="800">
                  <a:solidFill>
                    <a:schemeClr val="bg1">
                      <a:lumMod val="50000"/>
                    </a:schemeClr>
                  </a:solidFill>
                </a:rPr>
                <a:t>(</a:t>
              </a:r>
              <a:r>
                <a:rPr lang="en-US" sz="800" smtClean="0">
                  <a:solidFill>
                    <a:schemeClr val="bg1">
                      <a:lumMod val="50000"/>
                    </a:schemeClr>
                  </a:solidFill>
                </a:rPr>
                <a:t>XP_015941997</a:t>
              </a:r>
              <a:r>
                <a:rPr lang="pl-PL" sz="800" smtClean="0">
                  <a:solidFill>
                    <a:schemeClr val="bg1">
                      <a:lumMod val="50000"/>
                    </a:schemeClr>
                  </a:solidFill>
                </a:rPr>
                <a:t>)</a:t>
              </a:r>
              <a:r>
                <a:rPr lang="en-US" sz="800" smtClean="0">
                  <a:solidFill>
                    <a:schemeClr val="bg1">
                      <a:lumMod val="50000"/>
                    </a:schemeClr>
                  </a:solidFill>
                </a:rPr>
                <a:t> </a:t>
              </a:r>
              <a:endParaRPr lang="pl-PL" sz="800" smtClean="0">
                <a:solidFill>
                  <a:schemeClr val="bg1">
                    <a:lumMod val="50000"/>
                  </a:schemeClr>
                </a:solidFill>
              </a:endParaRPr>
            </a:p>
            <a:p>
              <a:r>
                <a:rPr lang="pl-PL" sz="800" b="1" i="1" smtClean="0">
                  <a:solidFill>
                    <a:schemeClr val="bg1">
                      <a:lumMod val="50000"/>
                    </a:schemeClr>
                  </a:solidFill>
                </a:rPr>
                <a:t>Ai</a:t>
              </a:r>
              <a:r>
                <a:rPr lang="pl-PL" sz="800" smtClean="0">
                  <a:solidFill>
                    <a:schemeClr val="bg1">
                      <a:lumMod val="50000"/>
                    </a:schemeClr>
                  </a:solidFill>
                </a:rPr>
                <a:t> - </a:t>
              </a:r>
              <a:r>
                <a:rPr lang="en-US" sz="800" i="1">
                  <a:solidFill>
                    <a:schemeClr val="bg1">
                      <a:lumMod val="50000"/>
                    </a:schemeClr>
                  </a:solidFill>
                </a:rPr>
                <a:t>Arachis </a:t>
              </a:r>
              <a:r>
                <a:rPr lang="en-US" sz="800" i="1" smtClean="0">
                  <a:solidFill>
                    <a:schemeClr val="bg1">
                      <a:lumMod val="50000"/>
                    </a:schemeClr>
                  </a:solidFill>
                </a:rPr>
                <a:t>ipaensis</a:t>
              </a:r>
              <a:r>
                <a:rPr lang="pl-PL" sz="800" i="1">
                  <a:solidFill>
                    <a:schemeClr val="bg1">
                      <a:lumMod val="50000"/>
                    </a:schemeClr>
                  </a:solidFill>
                </a:rPr>
                <a:t> </a:t>
              </a:r>
              <a:r>
                <a:rPr lang="pl-PL" sz="800" smtClean="0">
                  <a:solidFill>
                    <a:schemeClr val="bg1">
                      <a:lumMod val="50000"/>
                    </a:schemeClr>
                  </a:solidFill>
                </a:rPr>
                <a:t>(</a:t>
              </a:r>
              <a:r>
                <a:rPr lang="en-US" sz="800" smtClean="0">
                  <a:solidFill>
                    <a:schemeClr val="bg1">
                      <a:lumMod val="50000"/>
                    </a:schemeClr>
                  </a:solidFill>
                </a:rPr>
                <a:t>XP_016175492</a:t>
              </a:r>
              <a:r>
                <a:rPr lang="pl-PL" sz="800" smtClean="0">
                  <a:solidFill>
                    <a:schemeClr val="bg1">
                      <a:lumMod val="50000"/>
                    </a:schemeClr>
                  </a:solidFill>
                </a:rPr>
                <a:t>)</a:t>
              </a:r>
              <a:r>
                <a:rPr lang="en-US" sz="800" smtClean="0">
                  <a:solidFill>
                    <a:schemeClr val="bg1">
                      <a:lumMod val="50000"/>
                    </a:schemeClr>
                  </a:solidFill>
                </a:rPr>
                <a:t> </a:t>
              </a:r>
              <a:endParaRPr lang="pl-PL" sz="800" smtClean="0">
                <a:solidFill>
                  <a:schemeClr val="bg1">
                    <a:lumMod val="50000"/>
                  </a:schemeClr>
                </a:solidFill>
              </a:endParaRPr>
            </a:p>
            <a:p>
              <a:r>
                <a:rPr lang="pl-PL" sz="800" b="1" i="1" smtClean="0">
                  <a:solidFill>
                    <a:schemeClr val="bg1">
                      <a:lumMod val="50000"/>
                    </a:schemeClr>
                  </a:solidFill>
                </a:rPr>
                <a:t>In</a:t>
              </a:r>
              <a:r>
                <a:rPr lang="pl-PL" sz="800" smtClean="0">
                  <a:solidFill>
                    <a:schemeClr val="bg1">
                      <a:lumMod val="50000"/>
                    </a:schemeClr>
                  </a:solidFill>
                </a:rPr>
                <a:t> - </a:t>
              </a:r>
              <a:r>
                <a:rPr lang="en-US" sz="800" i="1">
                  <a:solidFill>
                    <a:schemeClr val="bg1">
                      <a:lumMod val="50000"/>
                    </a:schemeClr>
                  </a:solidFill>
                </a:rPr>
                <a:t>Ipomoea </a:t>
              </a:r>
              <a:r>
                <a:rPr lang="en-US" sz="800" i="1" smtClean="0">
                  <a:solidFill>
                    <a:schemeClr val="bg1">
                      <a:lumMod val="50000"/>
                    </a:schemeClr>
                  </a:solidFill>
                </a:rPr>
                <a:t>nil</a:t>
              </a:r>
              <a:r>
                <a:rPr lang="pl-PL" sz="800" i="1">
                  <a:solidFill>
                    <a:schemeClr val="bg1">
                      <a:lumMod val="50000"/>
                    </a:schemeClr>
                  </a:solidFill>
                </a:rPr>
                <a:t> </a:t>
              </a:r>
              <a:r>
                <a:rPr lang="pl-PL" sz="800" smtClean="0">
                  <a:solidFill>
                    <a:schemeClr val="bg1">
                      <a:lumMod val="50000"/>
                    </a:schemeClr>
                  </a:solidFill>
                </a:rPr>
                <a:t>(</a:t>
              </a:r>
              <a:r>
                <a:rPr lang="en-US" sz="800" smtClean="0">
                  <a:solidFill>
                    <a:schemeClr val="bg1">
                      <a:lumMod val="50000"/>
                    </a:schemeClr>
                  </a:solidFill>
                </a:rPr>
                <a:t>XP_019169368</a:t>
              </a:r>
              <a:r>
                <a:rPr lang="pl-PL" sz="800" smtClean="0">
                  <a:solidFill>
                    <a:schemeClr val="bg1">
                      <a:lumMod val="50000"/>
                    </a:schemeClr>
                  </a:solidFill>
                </a:rPr>
                <a:t>)</a:t>
              </a:r>
              <a:r>
                <a:rPr lang="en-US" sz="800" smtClean="0">
                  <a:solidFill>
                    <a:schemeClr val="bg1">
                      <a:lumMod val="50000"/>
                    </a:schemeClr>
                  </a:solidFill>
                </a:rPr>
                <a:t> </a:t>
              </a:r>
              <a:endParaRPr lang="pl-PL" sz="800" smtClean="0">
                <a:solidFill>
                  <a:schemeClr val="bg1">
                    <a:lumMod val="50000"/>
                  </a:schemeClr>
                </a:solidFill>
              </a:endParaRPr>
            </a:p>
            <a:p>
              <a:r>
                <a:rPr lang="pl-PL" sz="800" b="1" i="1" smtClean="0">
                  <a:solidFill>
                    <a:schemeClr val="bg1">
                      <a:lumMod val="50000"/>
                    </a:schemeClr>
                  </a:solidFill>
                </a:rPr>
                <a:t>Mt</a:t>
              </a:r>
              <a:r>
                <a:rPr lang="pl-PL" sz="800" smtClean="0">
                  <a:solidFill>
                    <a:schemeClr val="bg1">
                      <a:lumMod val="50000"/>
                    </a:schemeClr>
                  </a:solidFill>
                </a:rPr>
                <a:t> - </a:t>
              </a:r>
              <a:r>
                <a:rPr lang="en-US" sz="800" i="1">
                  <a:solidFill>
                    <a:schemeClr val="bg1">
                      <a:lumMod val="50000"/>
                    </a:schemeClr>
                  </a:solidFill>
                </a:rPr>
                <a:t>Medicago </a:t>
              </a:r>
              <a:r>
                <a:rPr lang="en-US" sz="800" i="1" smtClean="0">
                  <a:solidFill>
                    <a:schemeClr val="bg1">
                      <a:lumMod val="50000"/>
                    </a:schemeClr>
                  </a:solidFill>
                </a:rPr>
                <a:t>truncatula</a:t>
              </a:r>
              <a:r>
                <a:rPr lang="pl-PL" sz="800" i="1">
                  <a:solidFill>
                    <a:schemeClr val="bg1">
                      <a:lumMod val="50000"/>
                    </a:schemeClr>
                  </a:solidFill>
                </a:rPr>
                <a:t> </a:t>
              </a:r>
              <a:r>
                <a:rPr lang="pl-PL" sz="800" smtClean="0">
                  <a:solidFill>
                    <a:schemeClr val="bg1">
                      <a:lumMod val="50000"/>
                    </a:schemeClr>
                  </a:solidFill>
                </a:rPr>
                <a:t>(</a:t>
              </a:r>
              <a:r>
                <a:rPr lang="en-US" sz="800" smtClean="0">
                  <a:solidFill>
                    <a:schemeClr val="bg1">
                      <a:lumMod val="50000"/>
                    </a:schemeClr>
                  </a:solidFill>
                </a:rPr>
                <a:t>XP_013470061</a:t>
              </a:r>
              <a:r>
                <a:rPr lang="pl-PL" sz="800" smtClean="0">
                  <a:solidFill>
                    <a:schemeClr val="bg1">
                      <a:lumMod val="50000"/>
                    </a:schemeClr>
                  </a:solidFill>
                </a:rPr>
                <a:t>)</a:t>
              </a:r>
              <a:r>
                <a:rPr lang="en-US" sz="800" smtClean="0">
                  <a:solidFill>
                    <a:schemeClr val="bg1">
                      <a:lumMod val="50000"/>
                    </a:schemeClr>
                  </a:solidFill>
                </a:rPr>
                <a:t> </a:t>
              </a:r>
              <a:endParaRPr lang="pl-PL" sz="800" smtClean="0">
                <a:solidFill>
                  <a:schemeClr val="bg1">
                    <a:lumMod val="50000"/>
                  </a:schemeClr>
                </a:solidFill>
              </a:endParaRPr>
            </a:p>
            <a:p>
              <a:r>
                <a:rPr lang="pl-PL" sz="800" b="1" i="1" smtClean="0">
                  <a:solidFill>
                    <a:schemeClr val="bg1">
                      <a:lumMod val="50000"/>
                    </a:schemeClr>
                  </a:solidFill>
                </a:rPr>
                <a:t>Cc</a:t>
              </a:r>
              <a:r>
                <a:rPr lang="pl-PL" sz="800" smtClean="0">
                  <a:solidFill>
                    <a:schemeClr val="bg1">
                      <a:lumMod val="50000"/>
                    </a:schemeClr>
                  </a:solidFill>
                </a:rPr>
                <a:t> - </a:t>
              </a:r>
              <a:r>
                <a:rPr lang="en-US" sz="800" i="1">
                  <a:solidFill>
                    <a:schemeClr val="bg1">
                      <a:lumMod val="50000"/>
                    </a:schemeClr>
                  </a:solidFill>
                </a:rPr>
                <a:t>Cajanus </a:t>
              </a:r>
              <a:r>
                <a:rPr lang="en-US" sz="800" i="1" smtClean="0">
                  <a:solidFill>
                    <a:schemeClr val="bg1">
                      <a:lumMod val="50000"/>
                    </a:schemeClr>
                  </a:solidFill>
                </a:rPr>
                <a:t>cajan</a:t>
              </a:r>
              <a:r>
                <a:rPr lang="pl-PL" sz="800" i="1">
                  <a:solidFill>
                    <a:schemeClr val="bg1">
                      <a:lumMod val="50000"/>
                    </a:schemeClr>
                  </a:solidFill>
                </a:rPr>
                <a:t> </a:t>
              </a:r>
              <a:r>
                <a:rPr lang="pl-PL" sz="800" smtClean="0">
                  <a:solidFill>
                    <a:schemeClr val="bg1">
                      <a:lumMod val="50000"/>
                    </a:schemeClr>
                  </a:solidFill>
                </a:rPr>
                <a:t>(</a:t>
              </a:r>
              <a:r>
                <a:rPr lang="en-US" sz="800" smtClean="0">
                  <a:solidFill>
                    <a:schemeClr val="bg1">
                      <a:lumMod val="50000"/>
                    </a:schemeClr>
                  </a:solidFill>
                </a:rPr>
                <a:t>XP_020210039</a:t>
              </a:r>
              <a:r>
                <a:rPr lang="pl-PL" sz="800" smtClean="0">
                  <a:solidFill>
                    <a:schemeClr val="bg1">
                      <a:lumMod val="50000"/>
                    </a:schemeClr>
                  </a:solidFill>
                </a:rPr>
                <a:t>)</a:t>
              </a:r>
              <a:r>
                <a:rPr lang="en-US" sz="800" smtClean="0">
                  <a:solidFill>
                    <a:schemeClr val="bg1">
                      <a:lumMod val="50000"/>
                    </a:schemeClr>
                  </a:solidFill>
                </a:rPr>
                <a:t> </a:t>
              </a:r>
              <a:endParaRPr lang="pl-PL" sz="800" smtClean="0">
                <a:solidFill>
                  <a:schemeClr val="bg1">
                    <a:lumMod val="50000"/>
                  </a:schemeClr>
                </a:solidFill>
              </a:endParaRPr>
            </a:p>
            <a:p>
              <a:r>
                <a:rPr lang="pl-PL" sz="800" b="1" i="1" smtClean="0">
                  <a:solidFill>
                    <a:schemeClr val="bg1">
                      <a:lumMod val="50000"/>
                    </a:schemeClr>
                  </a:solidFill>
                </a:rPr>
                <a:t>At</a:t>
              </a:r>
              <a:r>
                <a:rPr lang="pl-PL" sz="800" smtClean="0">
                  <a:solidFill>
                    <a:schemeClr val="bg1">
                      <a:lumMod val="50000"/>
                    </a:schemeClr>
                  </a:solidFill>
                </a:rPr>
                <a:t> - </a:t>
              </a:r>
              <a:r>
                <a:rPr lang="en-US" sz="800" i="1">
                  <a:solidFill>
                    <a:schemeClr val="bg1">
                      <a:lumMod val="50000"/>
                    </a:schemeClr>
                  </a:solidFill>
                </a:rPr>
                <a:t>Arabidopsis </a:t>
              </a:r>
              <a:r>
                <a:rPr lang="en-US" sz="800" i="1" smtClean="0">
                  <a:solidFill>
                    <a:schemeClr val="bg1">
                      <a:lumMod val="50000"/>
                    </a:schemeClr>
                  </a:solidFill>
                </a:rPr>
                <a:t>thaliana</a:t>
              </a:r>
              <a:r>
                <a:rPr lang="pl-PL" sz="800" i="1">
                  <a:solidFill>
                    <a:schemeClr val="bg1">
                      <a:lumMod val="50000"/>
                    </a:schemeClr>
                  </a:solidFill>
                </a:rPr>
                <a:t> </a:t>
              </a:r>
              <a:r>
                <a:rPr lang="pl-PL" sz="800" smtClean="0">
                  <a:solidFill>
                    <a:schemeClr val="bg1">
                      <a:lumMod val="50000"/>
                    </a:schemeClr>
                  </a:solidFill>
                </a:rPr>
                <a:t>(</a:t>
              </a:r>
              <a:r>
                <a:rPr lang="en-US" sz="800" smtClean="0">
                  <a:solidFill>
                    <a:schemeClr val="bg1">
                      <a:lumMod val="50000"/>
                    </a:schemeClr>
                  </a:solidFill>
                </a:rPr>
                <a:t>AAK44076</a:t>
              </a:r>
              <a:r>
                <a:rPr lang="pl-PL" sz="800" smtClean="0">
                  <a:solidFill>
                    <a:schemeClr val="bg1">
                      <a:lumMod val="50000"/>
                    </a:schemeClr>
                  </a:solidFill>
                </a:rPr>
                <a:t>)</a:t>
              </a:r>
            </a:p>
          </p:txBody>
        </p:sp>
        <p:sp>
          <p:nvSpPr>
            <p:cNvPr id="2" name="Prostokąt 1"/>
            <p:cNvSpPr/>
            <p:nvPr/>
          </p:nvSpPr>
          <p:spPr>
            <a:xfrm>
              <a:off x="7740352" y="3331112"/>
              <a:ext cx="792088" cy="208473"/>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3822241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144000" cy="8067129"/>
            <a:chOff x="0" y="0"/>
            <a:chExt cx="9144000" cy="8067129"/>
          </a:xfrm>
        </p:grpSpPr>
        <p:sp>
          <p:nvSpPr>
            <p:cNvPr id="6" name="Prostokąt 5"/>
            <p:cNvSpPr/>
            <p:nvPr/>
          </p:nvSpPr>
          <p:spPr>
            <a:xfrm>
              <a:off x="0" y="0"/>
              <a:ext cx="9144000" cy="80671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7553" t="57616" r="32035" b="14903"/>
            <a:stretch/>
          </p:blipFill>
          <p:spPr bwMode="auto">
            <a:xfrm>
              <a:off x="683568" y="4581130"/>
              <a:ext cx="3990580" cy="2028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37460" t="37283" r="30469" b="35521"/>
            <a:stretch/>
          </p:blipFill>
          <p:spPr bwMode="auto">
            <a:xfrm>
              <a:off x="4661449" y="4581128"/>
              <a:ext cx="4237302" cy="202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9444" t="57616" r="66304" b="14903"/>
            <a:stretch/>
          </p:blipFill>
          <p:spPr bwMode="auto">
            <a:xfrm>
              <a:off x="39674" y="4581128"/>
              <a:ext cx="573138" cy="2028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Prostokąt 38"/>
            <p:cNvSpPr/>
            <p:nvPr/>
          </p:nvSpPr>
          <p:spPr>
            <a:xfrm>
              <a:off x="54888" y="5324523"/>
              <a:ext cx="486186"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7"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9193" t="48381" r="65929" b="23285"/>
            <a:stretch/>
          </p:blipFill>
          <p:spPr bwMode="auto">
            <a:xfrm>
              <a:off x="39674" y="2268116"/>
              <a:ext cx="643894" cy="2103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24342" t="16964" r="70428" b="46431"/>
            <a:stretch/>
          </p:blipFill>
          <p:spPr bwMode="auto">
            <a:xfrm>
              <a:off x="54711" y="36354"/>
              <a:ext cx="556849" cy="2192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34055" t="17137" r="28866" b="46431"/>
            <a:stretch/>
          </p:blipFill>
          <p:spPr bwMode="auto">
            <a:xfrm>
              <a:off x="679390" y="44356"/>
              <a:ext cx="3947784" cy="2181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37490" t="48381" r="32480" b="23285"/>
            <a:stretch/>
          </p:blipFill>
          <p:spPr bwMode="auto">
            <a:xfrm>
              <a:off x="683568" y="2276872"/>
              <a:ext cx="3963896" cy="2103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Elipsa 28"/>
            <p:cNvSpPr/>
            <p:nvPr/>
          </p:nvSpPr>
          <p:spPr>
            <a:xfrm>
              <a:off x="3491880" y="2276872"/>
              <a:ext cx="72008" cy="7200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Prostokąt 15"/>
            <p:cNvSpPr/>
            <p:nvPr/>
          </p:nvSpPr>
          <p:spPr>
            <a:xfrm>
              <a:off x="79712" y="769878"/>
              <a:ext cx="460110"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Prostokąt 18"/>
            <p:cNvSpPr/>
            <p:nvPr/>
          </p:nvSpPr>
          <p:spPr>
            <a:xfrm>
              <a:off x="82436" y="3068960"/>
              <a:ext cx="460110" cy="154930"/>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7566" t="25333" r="32691" b="43187"/>
            <a:stretch/>
          </p:blipFill>
          <p:spPr bwMode="auto">
            <a:xfrm>
              <a:off x="4716016" y="2291369"/>
              <a:ext cx="3946573" cy="2349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Prostokąt 39"/>
            <p:cNvSpPr/>
            <p:nvPr/>
          </p:nvSpPr>
          <p:spPr>
            <a:xfrm>
              <a:off x="0" y="6589801"/>
              <a:ext cx="9144000" cy="1477328"/>
            </a:xfrm>
            <a:prstGeom prst="rect">
              <a:avLst/>
            </a:prstGeom>
          </p:spPr>
          <p:txBody>
            <a:bodyPr wrap="square">
              <a:spAutoFit/>
            </a:bodyPr>
            <a:lstStyle/>
            <a:p>
              <a:pPr algn="just"/>
              <a:r>
                <a:rPr lang="pl-PL" sz="1000" b="1" smtClean="0"/>
                <a:t>Fig. S1c</a:t>
              </a:r>
              <a:r>
                <a:rPr lang="pl-PL" sz="1000" smtClean="0"/>
                <a:t>. </a:t>
              </a:r>
              <a:r>
                <a:rPr lang="en-US" sz="1000" smtClean="0"/>
                <a:t>Multiple alignment</a:t>
              </a:r>
              <a:r>
                <a:rPr lang="pl-PL" sz="1000"/>
                <a:t> </a:t>
              </a:r>
              <a:r>
                <a:rPr lang="pl-PL" sz="1000" smtClean="0"/>
                <a:t>(ClustalW)</a:t>
              </a:r>
              <a:r>
                <a:rPr lang="en-US" sz="1000" smtClean="0"/>
                <a:t> </a:t>
              </a:r>
              <a:r>
                <a:rPr lang="en-US" sz="1000"/>
                <a:t>of </a:t>
              </a:r>
              <a:r>
                <a:rPr lang="pl-PL" sz="1000" smtClean="0"/>
                <a:t>15 </a:t>
              </a:r>
              <a:r>
                <a:rPr lang="en-US" sz="1000" smtClean="0"/>
                <a:t>Cinnamyl </a:t>
              </a:r>
              <a:r>
                <a:rPr lang="en-US" sz="1000"/>
                <a:t>Alcohol Dehydrogenase (CAD) amino acid sequences (</a:t>
              </a:r>
              <a:r>
                <a:rPr lang="en-US" sz="1000" smtClean="0"/>
                <a:t>BlastP)</a:t>
              </a:r>
              <a:r>
                <a:rPr lang="pl-PL" sz="1000" smtClean="0"/>
                <a:t> </a:t>
              </a:r>
              <a:r>
                <a:rPr lang="en-US" sz="1000" smtClean="0"/>
                <a:t>which </a:t>
              </a:r>
              <a:r>
                <a:rPr lang="en-US" sz="1000"/>
                <a:t>are </a:t>
              </a:r>
              <a:r>
                <a:rPr lang="en-US" sz="1000" smtClean="0"/>
                <a:t>clos</a:t>
              </a:r>
              <a:r>
                <a:rPr lang="pl-PL" sz="1000" smtClean="0"/>
                <a:t>ly</a:t>
              </a:r>
              <a:r>
                <a:rPr lang="en-US" sz="1000" smtClean="0"/>
                <a:t> </a:t>
              </a:r>
              <a:r>
                <a:rPr lang="en-US" sz="1000"/>
                <a:t>related to </a:t>
              </a:r>
              <a:r>
                <a:rPr lang="en-US" sz="1000" smtClean="0"/>
                <a:t>LlCAD.</a:t>
              </a:r>
              <a:r>
                <a:rPr lang="pl-PL" sz="1000" smtClean="0"/>
                <a:t> </a:t>
              </a:r>
              <a:r>
                <a:rPr lang="en-US" sz="1000" smtClean="0"/>
                <a:t>Al</a:t>
              </a:r>
              <a:r>
                <a:rPr lang="pl-PL" sz="1000" smtClean="0"/>
                <a:t>c</a:t>
              </a:r>
              <a:r>
                <a:rPr lang="en-US" sz="1000" smtClean="0"/>
                <a:t>ohol </a:t>
              </a:r>
              <a:r>
                <a:rPr lang="en-US" sz="1000"/>
                <a:t>dehydrogenease GroES-like domain </a:t>
              </a:r>
              <a:r>
                <a:rPr lang="pl-PL" sz="1000" smtClean="0"/>
                <a:t>is</a:t>
              </a:r>
              <a:r>
                <a:rPr lang="en-US" sz="1000" smtClean="0"/>
                <a:t> </a:t>
              </a:r>
              <a:r>
                <a:rPr lang="en-US" sz="1000"/>
                <a:t>shaded with medium grey and Zinc-binding dehydrogenase domain </a:t>
              </a:r>
              <a:r>
                <a:rPr lang="pl-PL" sz="1000" smtClean="0"/>
                <a:t>is</a:t>
              </a:r>
              <a:r>
                <a:rPr lang="en-US" sz="1000" smtClean="0"/>
                <a:t> </a:t>
              </a:r>
              <a:r>
                <a:rPr lang="en-US" sz="1000"/>
                <a:t>shaded with dark </a:t>
              </a:r>
              <a:r>
                <a:rPr lang="en-US" sz="1000" smtClean="0"/>
                <a:t>grey.</a:t>
              </a:r>
              <a:r>
                <a:rPr lang="pl-PL" sz="1000" smtClean="0"/>
                <a:t> </a:t>
              </a:r>
              <a:r>
                <a:rPr lang="en-US" sz="1000" smtClean="0"/>
                <a:t>Zn-1 </a:t>
              </a:r>
              <a:r>
                <a:rPr lang="en-US" sz="1000"/>
                <a:t>and Zn-2 binding motifs are shaded with violet</a:t>
              </a:r>
              <a:r>
                <a:rPr lang="en-US" sz="1000" smtClean="0"/>
                <a:t>.</a:t>
              </a:r>
              <a:r>
                <a:rPr lang="pl-PL" sz="1000" smtClean="0"/>
                <a:t> </a:t>
              </a:r>
              <a:r>
                <a:rPr lang="en-US" sz="1000" smtClean="0"/>
                <a:t>Three green</a:t>
              </a:r>
              <a:r>
                <a:rPr lang="pl-PL" sz="1000" smtClean="0"/>
                <a:t> amino acids: </a:t>
              </a:r>
              <a:r>
                <a:rPr lang="en-US" sz="1000" smtClean="0"/>
                <a:t>C</a:t>
              </a:r>
              <a:r>
                <a:rPr lang="en-US" sz="1000"/>
                <a:t>, H, </a:t>
              </a:r>
              <a:r>
                <a:rPr lang="en-US" sz="1000" smtClean="0"/>
                <a:t>C</a:t>
              </a:r>
              <a:r>
                <a:rPr lang="pl-PL" sz="1000" smtClean="0"/>
                <a:t> </a:t>
              </a:r>
              <a:r>
                <a:rPr lang="en-US" sz="1000" smtClean="0"/>
                <a:t>marked</a:t>
              </a:r>
              <a:r>
                <a:rPr lang="pl-PL" sz="1000" smtClean="0"/>
                <a:t> also</a:t>
              </a:r>
              <a:r>
                <a:rPr lang="en-US" sz="1000" smtClean="0"/>
                <a:t> </a:t>
              </a:r>
              <a:r>
                <a:rPr lang="en-US" sz="1000"/>
                <a:t>with green </a:t>
              </a:r>
              <a:r>
                <a:rPr lang="en-US" sz="1000" smtClean="0"/>
                <a:t>dots</a:t>
              </a:r>
              <a:r>
                <a:rPr lang="pl-PL" sz="1000"/>
                <a:t>.</a:t>
              </a:r>
              <a:r>
                <a:rPr lang="pl-PL" sz="1000" smtClean="0"/>
                <a:t> </a:t>
              </a:r>
              <a:r>
                <a:rPr lang="pl-PL" sz="1000"/>
                <a:t>Y</a:t>
              </a:r>
              <a:r>
                <a:rPr lang="en-US" sz="1000" smtClean="0"/>
                <a:t>ellow </a:t>
              </a:r>
              <a:r>
                <a:rPr lang="en-US" sz="1000"/>
                <a:t>letters define </a:t>
              </a:r>
              <a:r>
                <a:rPr lang="pl-PL" sz="1000" smtClean="0"/>
                <a:t>four </a:t>
              </a:r>
              <a:r>
                <a:rPr lang="en-US" sz="1000" smtClean="0"/>
                <a:t>cysteine</a:t>
              </a:r>
              <a:r>
                <a:rPr lang="pl-PL" sz="1000" smtClean="0"/>
                <a:t> (C)</a:t>
              </a:r>
              <a:r>
                <a:rPr lang="en-US" sz="1000" smtClean="0"/>
                <a:t> residues</a:t>
              </a:r>
              <a:r>
                <a:rPr lang="pl-PL" sz="1000" smtClean="0"/>
                <a:t>. </a:t>
              </a:r>
              <a:r>
                <a:rPr lang="en-US" sz="1000" smtClean="0"/>
                <a:t>Conserved glycine</a:t>
              </a:r>
              <a:r>
                <a:rPr lang="pl-PL" sz="1000" smtClean="0"/>
                <a:t> (G)</a:t>
              </a:r>
              <a:r>
                <a:rPr lang="en-US" sz="1000" smtClean="0"/>
                <a:t> </a:t>
              </a:r>
              <a:r>
                <a:rPr lang="en-US" sz="1000"/>
                <a:t>residues </a:t>
              </a:r>
              <a:r>
                <a:rPr lang="en-US" sz="1000" smtClean="0"/>
                <a:t>(</a:t>
              </a:r>
              <a:r>
                <a:rPr lang="en-US" sz="1000"/>
                <a:t>GxGGxG) are determined by red letters. They represent NADPH cosubstrate-binding motif which is whole highlighted in </a:t>
              </a:r>
              <a:r>
                <a:rPr lang="en-US" sz="1000" smtClean="0"/>
                <a:t>green.</a:t>
              </a:r>
              <a:r>
                <a:rPr lang="pl-PL" sz="1000"/>
                <a:t> </a:t>
              </a:r>
              <a:r>
                <a:rPr lang="pl-PL" sz="1000" smtClean="0"/>
                <a:t>Many </a:t>
              </a:r>
              <a:r>
                <a:rPr lang="pl-PL" sz="1000"/>
                <a:t>c</a:t>
              </a:r>
              <a:r>
                <a:rPr lang="en-US" sz="1000" smtClean="0"/>
                <a:t>onserved </a:t>
              </a:r>
              <a:r>
                <a:rPr lang="en-US" sz="1000"/>
                <a:t>residues </a:t>
              </a:r>
              <a:r>
                <a:rPr lang="pl-PL" sz="1000" smtClean="0"/>
                <a:t>(S, Q, L, M, W, V, P, L, F, I) </a:t>
              </a:r>
              <a:r>
                <a:rPr lang="en-US" sz="1000" smtClean="0"/>
                <a:t>are </a:t>
              </a:r>
              <a:r>
                <a:rPr lang="en-US" sz="1000"/>
                <a:t>highlighted in </a:t>
              </a:r>
              <a:r>
                <a:rPr lang="en-US" sz="1000" smtClean="0"/>
                <a:t>blue.</a:t>
              </a:r>
              <a:r>
                <a:rPr lang="pl-PL" sz="1000"/>
                <a:t> </a:t>
              </a:r>
              <a:r>
                <a:rPr lang="en-US" sz="1000" smtClean="0"/>
                <a:t>The </a:t>
              </a:r>
              <a:r>
                <a:rPr lang="pl-PL" sz="1000" smtClean="0"/>
                <a:t>serine (S) </a:t>
              </a:r>
              <a:r>
                <a:rPr lang="en-US" sz="1000" smtClean="0"/>
                <a:t>212</a:t>
              </a:r>
              <a:r>
                <a:rPr lang="pl-PL" sz="1000" smtClean="0"/>
                <a:t> </a:t>
              </a:r>
              <a:r>
                <a:rPr lang="en-US" sz="1000" smtClean="0"/>
                <a:t>is </a:t>
              </a:r>
              <a:r>
                <a:rPr lang="en-US" sz="1000"/>
                <a:t>labeled in </a:t>
              </a:r>
              <a:r>
                <a:rPr lang="en-US" sz="1000" smtClean="0"/>
                <a:t>red</a:t>
              </a:r>
              <a:r>
                <a:rPr lang="pl-PL" sz="1000" smtClean="0"/>
                <a:t> background.</a:t>
              </a:r>
              <a:r>
                <a:rPr lang="pl-PL" sz="1000"/>
                <a:t> </a:t>
              </a:r>
              <a:r>
                <a:rPr lang="en-US" sz="1000" smtClean="0"/>
                <a:t>Most </a:t>
              </a:r>
              <a:r>
                <a:rPr lang="en-US" sz="1000"/>
                <a:t>of the alignment information was identified according to the results described by </a:t>
              </a:r>
              <a:r>
                <a:rPr lang="pl-PL" sz="1000" smtClean="0"/>
                <a:t>[38, 39, 40]</a:t>
              </a:r>
              <a:r>
                <a:rPr lang="en-US" sz="1000" smtClean="0"/>
                <a:t>.</a:t>
              </a:r>
              <a:r>
                <a:rPr lang="pl-PL" sz="1000"/>
                <a:t> </a:t>
              </a:r>
              <a:r>
                <a:rPr lang="pl-PL" sz="1000" b="1" i="1" smtClean="0"/>
                <a:t>Lang</a:t>
              </a:r>
              <a:r>
                <a:rPr lang="pl-PL" sz="1000" smtClean="0"/>
                <a:t> </a:t>
              </a:r>
              <a:r>
                <a:rPr lang="pl-PL" sz="1000"/>
                <a:t>- </a:t>
              </a:r>
              <a:r>
                <a:rPr lang="en-US" sz="1000" i="1"/>
                <a:t>Lupinus angustifolius</a:t>
              </a:r>
              <a:r>
                <a:rPr lang="pl-PL" sz="1000" i="1"/>
                <a:t>  </a:t>
              </a:r>
              <a:r>
                <a:rPr lang="pl-PL" sz="1000"/>
                <a:t>(</a:t>
              </a:r>
              <a:r>
                <a:rPr lang="en-US" sz="1000" smtClean="0"/>
                <a:t>XP_019452456</a:t>
              </a:r>
              <a:r>
                <a:rPr lang="pl-PL" sz="1000" smtClean="0"/>
                <a:t>); </a:t>
              </a:r>
              <a:r>
                <a:rPr lang="pl-PL" sz="1000" b="1" i="1"/>
                <a:t>Lalb</a:t>
              </a:r>
              <a:r>
                <a:rPr lang="pl-PL" sz="1000"/>
                <a:t> - </a:t>
              </a:r>
              <a:r>
                <a:rPr lang="en-US" sz="1000" i="1"/>
                <a:t>Lupinus albus</a:t>
              </a:r>
              <a:r>
                <a:rPr lang="pl-PL" sz="1000" i="1"/>
                <a:t> </a:t>
              </a:r>
              <a:r>
                <a:rPr lang="pl-PL" sz="1000"/>
                <a:t>(</a:t>
              </a:r>
              <a:r>
                <a:rPr lang="en-US" sz="1000" smtClean="0"/>
                <a:t>KAE9589372</a:t>
              </a:r>
              <a:r>
                <a:rPr lang="pl-PL" sz="1000" smtClean="0"/>
                <a:t>); </a:t>
              </a:r>
              <a:r>
                <a:rPr lang="pl-PL" sz="1000" b="1" i="1"/>
                <a:t>Ap</a:t>
              </a:r>
              <a:r>
                <a:rPr lang="pl-PL" sz="1000"/>
                <a:t> - </a:t>
              </a:r>
              <a:r>
                <a:rPr lang="en-US" sz="1000" i="1"/>
                <a:t>Abrus precatorius</a:t>
              </a:r>
              <a:r>
                <a:rPr lang="pl-PL" sz="1000" i="1"/>
                <a:t> </a:t>
              </a:r>
              <a:r>
                <a:rPr lang="pl-PL" sz="1000"/>
                <a:t>(</a:t>
              </a:r>
              <a:r>
                <a:rPr lang="en-US" sz="1000" smtClean="0"/>
                <a:t>XP_027363622</a:t>
              </a:r>
              <a:r>
                <a:rPr lang="pl-PL" sz="1000" smtClean="0"/>
                <a:t>); </a:t>
              </a:r>
              <a:r>
                <a:rPr lang="pl-PL" sz="1000" b="1" i="1"/>
                <a:t>Vu</a:t>
              </a:r>
              <a:r>
                <a:rPr lang="pl-PL" sz="1000"/>
                <a:t> - </a:t>
              </a:r>
              <a:r>
                <a:rPr lang="en-US" sz="1000" i="1"/>
                <a:t>Vigna unguiculata</a:t>
              </a:r>
              <a:r>
                <a:rPr lang="pl-PL" sz="1000" i="1"/>
                <a:t> </a:t>
              </a:r>
              <a:r>
                <a:rPr lang="pl-PL" sz="1000"/>
                <a:t>(</a:t>
              </a:r>
              <a:r>
                <a:rPr lang="en-US" sz="1000" smtClean="0"/>
                <a:t>XP_027937462</a:t>
              </a:r>
              <a:r>
                <a:rPr lang="pl-PL" sz="1000" smtClean="0"/>
                <a:t>); </a:t>
              </a:r>
              <a:r>
                <a:rPr lang="pl-PL" sz="1000" b="1" i="1"/>
                <a:t>Gs</a:t>
              </a:r>
              <a:r>
                <a:rPr lang="pl-PL" sz="1000"/>
                <a:t> - </a:t>
              </a:r>
              <a:r>
                <a:rPr lang="en-US" sz="1000" i="1"/>
                <a:t>Glycine soja</a:t>
              </a:r>
              <a:r>
                <a:rPr lang="pl-PL" sz="1000"/>
                <a:t> (</a:t>
              </a:r>
              <a:r>
                <a:rPr lang="en-US" sz="1000" smtClean="0"/>
                <a:t>XP_028185029</a:t>
              </a:r>
              <a:r>
                <a:rPr lang="pl-PL" sz="1000" smtClean="0"/>
                <a:t>); </a:t>
              </a:r>
              <a:r>
                <a:rPr lang="pl-PL" sz="1000" b="1" i="1"/>
                <a:t>Gm</a:t>
              </a:r>
              <a:r>
                <a:rPr lang="pl-PL" sz="1000"/>
                <a:t> - </a:t>
              </a:r>
              <a:r>
                <a:rPr lang="en-US" sz="1000" i="1"/>
                <a:t>Glycine max</a:t>
              </a:r>
              <a:r>
                <a:rPr lang="pl-PL" sz="1000"/>
                <a:t> (</a:t>
              </a:r>
              <a:r>
                <a:rPr lang="en-US" sz="1000" smtClean="0"/>
                <a:t>XP_003555961</a:t>
              </a:r>
              <a:r>
                <a:rPr lang="pl-PL" sz="1000" smtClean="0"/>
                <a:t>); </a:t>
              </a:r>
              <a:r>
                <a:rPr lang="pl-PL" sz="1000" b="1" i="1"/>
                <a:t>Ss</a:t>
              </a:r>
              <a:r>
                <a:rPr lang="pl-PL" sz="1000"/>
                <a:t> - </a:t>
              </a:r>
              <a:r>
                <a:rPr lang="en-US" sz="1000" i="1"/>
                <a:t>Spatholobus suberectus</a:t>
              </a:r>
              <a:r>
                <a:rPr lang="pl-PL" sz="1000" i="1"/>
                <a:t> </a:t>
              </a:r>
              <a:r>
                <a:rPr lang="pl-PL" sz="1000"/>
                <a:t>(</a:t>
              </a:r>
              <a:r>
                <a:rPr lang="en-US" sz="1000" smtClean="0"/>
                <a:t>TKY50969</a:t>
              </a:r>
              <a:r>
                <a:rPr lang="pl-PL" sz="1000" smtClean="0"/>
                <a:t>); </a:t>
              </a:r>
              <a:r>
                <a:rPr lang="pl-PL" sz="1000" b="1" i="1"/>
                <a:t>Ck</a:t>
              </a:r>
              <a:r>
                <a:rPr lang="pl-PL" sz="1000"/>
                <a:t> - </a:t>
              </a:r>
              <a:r>
                <a:rPr lang="en-US" sz="1000" i="1"/>
                <a:t>Caragana korshinskii</a:t>
              </a:r>
              <a:r>
                <a:rPr lang="pl-PL" sz="1000" i="1"/>
                <a:t> </a:t>
              </a:r>
              <a:r>
                <a:rPr lang="pl-PL" sz="1000"/>
                <a:t>(</a:t>
              </a:r>
              <a:r>
                <a:rPr lang="en-US" sz="1000" smtClean="0"/>
                <a:t>AEV93476</a:t>
              </a:r>
              <a:r>
                <a:rPr lang="pl-PL" sz="1000" smtClean="0"/>
                <a:t>); </a:t>
              </a:r>
              <a:r>
                <a:rPr lang="pl-PL" sz="1000" b="1" i="1"/>
                <a:t>Ah</a:t>
              </a:r>
              <a:r>
                <a:rPr lang="pl-PL" sz="1000"/>
                <a:t> - </a:t>
              </a:r>
              <a:r>
                <a:rPr lang="en-US" sz="1000" i="1"/>
                <a:t>Arachis hypogaea</a:t>
              </a:r>
              <a:r>
                <a:rPr lang="pl-PL" sz="1000" i="1"/>
                <a:t> </a:t>
              </a:r>
              <a:r>
                <a:rPr lang="pl-PL" sz="1000"/>
                <a:t>(</a:t>
              </a:r>
              <a:r>
                <a:rPr lang="en-US" sz="1000" smtClean="0"/>
                <a:t>XP_025620500</a:t>
              </a:r>
              <a:r>
                <a:rPr lang="pl-PL" sz="1000" smtClean="0"/>
                <a:t>); </a:t>
              </a:r>
              <a:r>
                <a:rPr lang="pl-PL" sz="1000" b="1" i="1"/>
                <a:t>Ad</a:t>
              </a:r>
              <a:r>
                <a:rPr lang="pl-PL" sz="1000"/>
                <a:t> - </a:t>
              </a:r>
              <a:r>
                <a:rPr lang="en-US" sz="1000" i="1"/>
                <a:t>Arachis duranensis</a:t>
              </a:r>
              <a:r>
                <a:rPr lang="pl-PL" sz="1000" i="1"/>
                <a:t> </a:t>
              </a:r>
              <a:r>
                <a:rPr lang="pl-PL" sz="1000"/>
                <a:t>(</a:t>
              </a:r>
              <a:r>
                <a:rPr lang="en-US" sz="1000" smtClean="0"/>
                <a:t>XP_015941997</a:t>
              </a:r>
              <a:r>
                <a:rPr lang="pl-PL" sz="1000" smtClean="0"/>
                <a:t>); </a:t>
              </a:r>
              <a:r>
                <a:rPr lang="pl-PL" sz="1000" b="1" i="1"/>
                <a:t>Ai</a:t>
              </a:r>
              <a:r>
                <a:rPr lang="pl-PL" sz="1000"/>
                <a:t> - </a:t>
              </a:r>
              <a:r>
                <a:rPr lang="en-US" sz="1000" i="1"/>
                <a:t>Arachis ipaensis</a:t>
              </a:r>
              <a:r>
                <a:rPr lang="pl-PL" sz="1000" i="1"/>
                <a:t> </a:t>
              </a:r>
              <a:r>
                <a:rPr lang="pl-PL" sz="1000"/>
                <a:t>(</a:t>
              </a:r>
              <a:r>
                <a:rPr lang="en-US" sz="1000" smtClean="0"/>
                <a:t>XP_016175492</a:t>
              </a:r>
              <a:r>
                <a:rPr lang="pl-PL" sz="1000" smtClean="0"/>
                <a:t>); </a:t>
              </a:r>
              <a:r>
                <a:rPr lang="pl-PL" sz="1000" b="1" i="1"/>
                <a:t>In</a:t>
              </a:r>
              <a:r>
                <a:rPr lang="pl-PL" sz="1000"/>
                <a:t> - </a:t>
              </a:r>
              <a:r>
                <a:rPr lang="en-US" sz="1000" i="1"/>
                <a:t>Ipomoea nil</a:t>
              </a:r>
              <a:r>
                <a:rPr lang="pl-PL" sz="1000" i="1"/>
                <a:t> </a:t>
              </a:r>
              <a:r>
                <a:rPr lang="pl-PL" sz="1000"/>
                <a:t>(</a:t>
              </a:r>
              <a:r>
                <a:rPr lang="en-US" sz="1000" smtClean="0"/>
                <a:t>XP_019169368</a:t>
              </a:r>
              <a:r>
                <a:rPr lang="pl-PL" sz="1000" smtClean="0"/>
                <a:t>); </a:t>
              </a:r>
              <a:r>
                <a:rPr lang="pl-PL" sz="1000" b="1" i="1"/>
                <a:t>Mt</a:t>
              </a:r>
              <a:r>
                <a:rPr lang="pl-PL" sz="1000"/>
                <a:t> - </a:t>
              </a:r>
              <a:r>
                <a:rPr lang="en-US" sz="1000" i="1"/>
                <a:t>Medicago truncatula</a:t>
              </a:r>
              <a:r>
                <a:rPr lang="pl-PL" sz="1000" i="1"/>
                <a:t> </a:t>
              </a:r>
              <a:r>
                <a:rPr lang="pl-PL" sz="1000"/>
                <a:t>(</a:t>
              </a:r>
              <a:r>
                <a:rPr lang="en-US" sz="1000" smtClean="0"/>
                <a:t>XP_013470061</a:t>
              </a:r>
              <a:r>
                <a:rPr lang="pl-PL" sz="1000" smtClean="0"/>
                <a:t>); </a:t>
              </a:r>
              <a:r>
                <a:rPr lang="pl-PL" sz="1000" b="1" i="1"/>
                <a:t>Cc</a:t>
              </a:r>
              <a:r>
                <a:rPr lang="pl-PL" sz="1000"/>
                <a:t> - </a:t>
              </a:r>
              <a:r>
                <a:rPr lang="en-US" sz="1000" i="1"/>
                <a:t>Cajanus cajan</a:t>
              </a:r>
              <a:r>
                <a:rPr lang="pl-PL" sz="1000" i="1"/>
                <a:t> </a:t>
              </a:r>
              <a:r>
                <a:rPr lang="pl-PL" sz="1000"/>
                <a:t>(</a:t>
              </a:r>
              <a:r>
                <a:rPr lang="en-US" sz="1000" smtClean="0"/>
                <a:t>XP_020210039</a:t>
              </a:r>
              <a:r>
                <a:rPr lang="pl-PL" sz="1000" smtClean="0"/>
                <a:t>); </a:t>
              </a:r>
              <a:r>
                <a:rPr lang="pl-PL" sz="1000" b="1" i="1"/>
                <a:t>At</a:t>
              </a:r>
              <a:r>
                <a:rPr lang="pl-PL" sz="1000"/>
                <a:t> - </a:t>
              </a:r>
              <a:r>
                <a:rPr lang="en-US" sz="1000" i="1"/>
                <a:t>Arabidopsis thaliana</a:t>
              </a:r>
              <a:r>
                <a:rPr lang="pl-PL" sz="1000" i="1"/>
                <a:t> </a:t>
              </a:r>
              <a:r>
                <a:rPr lang="pl-PL" sz="1000"/>
                <a:t>(</a:t>
              </a:r>
              <a:r>
                <a:rPr lang="en-US" sz="1000" smtClean="0"/>
                <a:t>AAK44076</a:t>
              </a:r>
              <a:r>
                <a:rPr lang="pl-PL" sz="1000" smtClean="0"/>
                <a:t>).</a:t>
              </a:r>
              <a:endParaRPr lang="pl-PL" sz="1000"/>
            </a:p>
          </p:txBody>
        </p:sp>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34303" t="54927" r="28854" b="6480"/>
            <a:stretch/>
          </p:blipFill>
          <p:spPr bwMode="auto">
            <a:xfrm>
              <a:off x="4693126" y="44357"/>
              <a:ext cx="3911322" cy="2304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Elipsa 27"/>
            <p:cNvSpPr/>
            <p:nvPr/>
          </p:nvSpPr>
          <p:spPr>
            <a:xfrm>
              <a:off x="5292602" y="350"/>
              <a:ext cx="72008" cy="7200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Elipsa 20"/>
            <p:cNvSpPr/>
            <p:nvPr/>
          </p:nvSpPr>
          <p:spPr>
            <a:xfrm>
              <a:off x="3739321" y="350"/>
              <a:ext cx="72008" cy="7200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741842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034772" cy="5828854"/>
            <a:chOff x="0" y="0"/>
            <a:chExt cx="9034772" cy="5828854"/>
          </a:xfrm>
        </p:grpSpPr>
        <p:sp>
          <p:nvSpPr>
            <p:cNvPr id="5" name="pole tekstowe 4"/>
            <p:cNvSpPr txBox="1"/>
            <p:nvPr/>
          </p:nvSpPr>
          <p:spPr>
            <a:xfrm>
              <a:off x="0" y="0"/>
              <a:ext cx="1329702" cy="338554"/>
            </a:xfrm>
            <a:prstGeom prst="rect">
              <a:avLst/>
            </a:prstGeom>
            <a:noFill/>
          </p:spPr>
          <p:txBody>
            <a:bodyPr wrap="square" rtlCol="0">
              <a:spAutoFit/>
            </a:bodyPr>
            <a:lstStyle/>
            <a:p>
              <a:r>
                <a:rPr lang="pl-PL" sz="1600" b="1" u="sng" smtClean="0"/>
                <a:t>LlCAD</a:t>
              </a:r>
              <a:endParaRPr lang="pl-PL" sz="1600" b="1" u="sng"/>
            </a:p>
          </p:txBody>
        </p:sp>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983" t="17047" r="8205" b="12767"/>
            <a:stretch/>
          </p:blipFill>
          <p:spPr bwMode="auto">
            <a:xfrm>
              <a:off x="179511" y="452572"/>
              <a:ext cx="8784977" cy="3914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Prostokąt 7"/>
            <p:cNvSpPr/>
            <p:nvPr/>
          </p:nvSpPr>
          <p:spPr>
            <a:xfrm>
              <a:off x="105780" y="4551581"/>
              <a:ext cx="8928992" cy="1277273"/>
            </a:xfrm>
            <a:prstGeom prst="rect">
              <a:avLst/>
            </a:prstGeom>
          </p:spPr>
          <p:txBody>
            <a:bodyPr wrap="square">
              <a:spAutoFit/>
            </a:bodyPr>
            <a:lstStyle/>
            <a:p>
              <a:pPr algn="just"/>
              <a:r>
                <a:rPr lang="en-US" sz="1100" b="1"/>
                <a:t>Fig</a:t>
              </a:r>
              <a:r>
                <a:rPr lang="en-US" sz="1100" b="1" smtClean="0"/>
                <a:t>.</a:t>
              </a:r>
              <a:r>
                <a:rPr lang="pl-PL" sz="1100" b="1" smtClean="0"/>
                <a:t> S1d</a:t>
              </a:r>
              <a:r>
                <a:rPr lang="pl-PL" sz="1100" smtClean="0"/>
                <a:t>.</a:t>
              </a:r>
              <a:r>
                <a:rPr lang="en-US" sz="1100" smtClean="0"/>
                <a:t> </a:t>
              </a:r>
              <a:r>
                <a:rPr lang="en-US" sz="1100"/>
                <a:t>Comparison </a:t>
              </a:r>
              <a:r>
                <a:rPr lang="en-US" sz="1100" smtClean="0"/>
                <a:t>of</a:t>
              </a:r>
              <a:r>
                <a:rPr lang="pl-PL" sz="1100" smtClean="0"/>
                <a:t> CAD</a:t>
              </a:r>
              <a:r>
                <a:rPr lang="en-US" sz="1100" smtClean="0"/>
                <a:t> </a:t>
              </a:r>
              <a:r>
                <a:rPr lang="en-US" sz="1100"/>
                <a:t>proteins derived from different plant </a:t>
              </a:r>
              <a:r>
                <a:rPr lang="en-US" sz="1100" smtClean="0"/>
                <a:t>species</a:t>
              </a:r>
              <a:r>
                <a:rPr lang="pl-PL" sz="1100" smtClean="0"/>
                <a:t> (BlastP)</a:t>
              </a:r>
              <a:r>
                <a:rPr lang="en-US" sz="1100" smtClean="0"/>
                <a:t> </a:t>
              </a:r>
              <a:r>
                <a:rPr lang="en-US" sz="1100"/>
                <a:t>using the DiAlign program (Genomatix). For each pairwise alignment, the similarity (relative to the maximum similarity) and the number of identical amino acids (in % of shorter </a:t>
              </a:r>
              <a:r>
                <a:rPr lang="en-US" sz="1100" smtClean="0"/>
                <a:t>sequence)</a:t>
              </a:r>
              <a:r>
                <a:rPr lang="pl-PL" sz="1100" smtClean="0"/>
                <a:t> </a:t>
              </a:r>
              <a:r>
                <a:rPr lang="en-US" sz="1100" smtClean="0"/>
                <a:t>are </a:t>
              </a:r>
              <a:r>
                <a:rPr lang="en-US" sz="1100"/>
                <a:t>given. Maximum values are underlined. </a:t>
              </a:r>
              <a:r>
                <a:rPr lang="en-US" sz="1100" smtClean="0"/>
                <a:t>The</a:t>
              </a:r>
              <a:r>
                <a:rPr lang="en-US" sz="1100"/>
                <a:t> similarity value of 1.000 marks only the two most similar sequences; it does not necessarily mean that these sequences are </a:t>
              </a:r>
              <a:r>
                <a:rPr lang="en-US" sz="1100" smtClean="0"/>
                <a:t>identical.</a:t>
              </a:r>
              <a:r>
                <a:rPr lang="pl-PL" sz="1100"/>
                <a:t> </a:t>
              </a:r>
              <a:r>
                <a:rPr lang="pl-PL" sz="1100" b="1" i="1" smtClean="0"/>
                <a:t>Lang</a:t>
              </a:r>
              <a:r>
                <a:rPr lang="pl-PL" sz="1100" smtClean="0"/>
                <a:t> </a:t>
              </a:r>
              <a:r>
                <a:rPr lang="pl-PL" sz="1100"/>
                <a:t>- </a:t>
              </a:r>
              <a:r>
                <a:rPr lang="en-US" sz="1100" i="1"/>
                <a:t>Lupinus angustifolius</a:t>
              </a:r>
              <a:r>
                <a:rPr lang="pl-PL" sz="1100" i="1"/>
                <a:t>  </a:t>
              </a:r>
              <a:r>
                <a:rPr lang="pl-PL" sz="1100"/>
                <a:t>(</a:t>
              </a:r>
              <a:r>
                <a:rPr lang="en-US" sz="1100" smtClean="0"/>
                <a:t>XP_019452456</a:t>
              </a:r>
              <a:r>
                <a:rPr lang="pl-PL" sz="1100" smtClean="0"/>
                <a:t>); </a:t>
              </a:r>
              <a:r>
                <a:rPr lang="pl-PL" sz="1100" b="1" i="1"/>
                <a:t>Lalb</a:t>
              </a:r>
              <a:r>
                <a:rPr lang="pl-PL" sz="1100"/>
                <a:t> - </a:t>
              </a:r>
              <a:r>
                <a:rPr lang="en-US" sz="1100" i="1"/>
                <a:t>Lupinus albus</a:t>
              </a:r>
              <a:r>
                <a:rPr lang="pl-PL" sz="1100" i="1"/>
                <a:t> </a:t>
              </a:r>
              <a:r>
                <a:rPr lang="pl-PL" sz="1100"/>
                <a:t>(</a:t>
              </a:r>
              <a:r>
                <a:rPr lang="en-US" sz="1100" smtClean="0"/>
                <a:t>KAE9589372</a:t>
              </a:r>
              <a:r>
                <a:rPr lang="pl-PL" sz="1100" smtClean="0"/>
                <a:t>); </a:t>
              </a:r>
              <a:r>
                <a:rPr lang="pl-PL" sz="1100" b="1" i="1"/>
                <a:t>Ap</a:t>
              </a:r>
              <a:r>
                <a:rPr lang="pl-PL" sz="1100"/>
                <a:t> - </a:t>
              </a:r>
              <a:r>
                <a:rPr lang="en-US" sz="1100" i="1"/>
                <a:t>Abrus precatorius</a:t>
              </a:r>
              <a:r>
                <a:rPr lang="pl-PL" sz="1100" i="1"/>
                <a:t> </a:t>
              </a:r>
              <a:r>
                <a:rPr lang="pl-PL" sz="1100"/>
                <a:t>(</a:t>
              </a:r>
              <a:r>
                <a:rPr lang="en-US" sz="1100" smtClean="0"/>
                <a:t>XP_027363622</a:t>
              </a:r>
              <a:r>
                <a:rPr lang="pl-PL" sz="1100" smtClean="0"/>
                <a:t>); </a:t>
              </a:r>
              <a:r>
                <a:rPr lang="pl-PL" sz="1100" b="1" i="1"/>
                <a:t>Vu</a:t>
              </a:r>
              <a:r>
                <a:rPr lang="pl-PL" sz="1100"/>
                <a:t> - </a:t>
              </a:r>
              <a:r>
                <a:rPr lang="en-US" sz="1100" i="1"/>
                <a:t>Vigna unguiculata</a:t>
              </a:r>
              <a:r>
                <a:rPr lang="pl-PL" sz="1100" i="1"/>
                <a:t> </a:t>
              </a:r>
              <a:r>
                <a:rPr lang="pl-PL" sz="1100"/>
                <a:t>(</a:t>
              </a:r>
              <a:r>
                <a:rPr lang="en-US" sz="1100" smtClean="0"/>
                <a:t>XP_027937462</a:t>
              </a:r>
              <a:r>
                <a:rPr lang="pl-PL" sz="1100" smtClean="0"/>
                <a:t>); </a:t>
              </a:r>
              <a:r>
                <a:rPr lang="pl-PL" sz="1100" b="1" i="1"/>
                <a:t>Gs</a:t>
              </a:r>
              <a:r>
                <a:rPr lang="pl-PL" sz="1100"/>
                <a:t> - </a:t>
              </a:r>
              <a:r>
                <a:rPr lang="en-US" sz="1100" i="1"/>
                <a:t>Glycine soja</a:t>
              </a:r>
              <a:r>
                <a:rPr lang="pl-PL" sz="1100"/>
                <a:t> (</a:t>
              </a:r>
              <a:r>
                <a:rPr lang="en-US" sz="1100" smtClean="0"/>
                <a:t>XP_028185029</a:t>
              </a:r>
              <a:r>
                <a:rPr lang="pl-PL" sz="1100" smtClean="0"/>
                <a:t>); </a:t>
              </a:r>
              <a:r>
                <a:rPr lang="pl-PL" sz="1100" b="1" i="1"/>
                <a:t>Gm</a:t>
              </a:r>
              <a:r>
                <a:rPr lang="pl-PL" sz="1100"/>
                <a:t> - </a:t>
              </a:r>
              <a:r>
                <a:rPr lang="en-US" sz="1100" i="1"/>
                <a:t>Glycine max</a:t>
              </a:r>
              <a:r>
                <a:rPr lang="pl-PL" sz="1100"/>
                <a:t> (</a:t>
              </a:r>
              <a:r>
                <a:rPr lang="en-US" sz="1100" smtClean="0"/>
                <a:t>XP_003555961</a:t>
              </a:r>
              <a:r>
                <a:rPr lang="pl-PL" sz="1100" smtClean="0"/>
                <a:t>); </a:t>
              </a:r>
              <a:r>
                <a:rPr lang="pl-PL" sz="1100" b="1" i="1"/>
                <a:t>Ss</a:t>
              </a:r>
              <a:r>
                <a:rPr lang="pl-PL" sz="1100"/>
                <a:t> - </a:t>
              </a:r>
              <a:r>
                <a:rPr lang="en-US" sz="1100" i="1"/>
                <a:t>Spatholobus suberectus</a:t>
              </a:r>
              <a:r>
                <a:rPr lang="pl-PL" sz="1100" i="1"/>
                <a:t> </a:t>
              </a:r>
              <a:r>
                <a:rPr lang="pl-PL" sz="1100"/>
                <a:t>(</a:t>
              </a:r>
              <a:r>
                <a:rPr lang="en-US" sz="1100" smtClean="0"/>
                <a:t>TKY50969</a:t>
              </a:r>
              <a:r>
                <a:rPr lang="pl-PL" sz="1100" smtClean="0"/>
                <a:t>); </a:t>
              </a:r>
              <a:r>
                <a:rPr lang="pl-PL" sz="1100" b="1" i="1"/>
                <a:t>Ck</a:t>
              </a:r>
              <a:r>
                <a:rPr lang="pl-PL" sz="1100"/>
                <a:t> - </a:t>
              </a:r>
              <a:r>
                <a:rPr lang="en-US" sz="1100" i="1"/>
                <a:t>Caragana korshinskii</a:t>
              </a:r>
              <a:r>
                <a:rPr lang="pl-PL" sz="1100" i="1"/>
                <a:t> </a:t>
              </a:r>
              <a:r>
                <a:rPr lang="pl-PL" sz="1100"/>
                <a:t>(</a:t>
              </a:r>
              <a:r>
                <a:rPr lang="en-US" sz="1100" smtClean="0"/>
                <a:t>AEV93476</a:t>
              </a:r>
              <a:r>
                <a:rPr lang="pl-PL" sz="1100" smtClean="0"/>
                <a:t>); </a:t>
              </a:r>
              <a:r>
                <a:rPr lang="pl-PL" sz="1100" b="1" i="1"/>
                <a:t>Ah</a:t>
              </a:r>
              <a:r>
                <a:rPr lang="pl-PL" sz="1100"/>
                <a:t> - </a:t>
              </a:r>
              <a:r>
                <a:rPr lang="en-US" sz="1100" i="1"/>
                <a:t>Arachis hypogaea</a:t>
              </a:r>
              <a:r>
                <a:rPr lang="pl-PL" sz="1100" i="1"/>
                <a:t> </a:t>
              </a:r>
              <a:r>
                <a:rPr lang="pl-PL" sz="1100"/>
                <a:t>(</a:t>
              </a:r>
              <a:r>
                <a:rPr lang="en-US" sz="1100" smtClean="0"/>
                <a:t>XP_025620500</a:t>
              </a:r>
              <a:r>
                <a:rPr lang="pl-PL" sz="1100" smtClean="0"/>
                <a:t>); </a:t>
              </a:r>
              <a:r>
                <a:rPr lang="pl-PL" sz="1100" b="1" i="1"/>
                <a:t>Ad</a:t>
              </a:r>
              <a:r>
                <a:rPr lang="pl-PL" sz="1100"/>
                <a:t> - </a:t>
              </a:r>
              <a:r>
                <a:rPr lang="en-US" sz="1100" i="1"/>
                <a:t>Arachis duranensis</a:t>
              </a:r>
              <a:r>
                <a:rPr lang="pl-PL" sz="1100" i="1"/>
                <a:t> </a:t>
              </a:r>
              <a:r>
                <a:rPr lang="pl-PL" sz="1100"/>
                <a:t>(</a:t>
              </a:r>
              <a:r>
                <a:rPr lang="en-US" sz="1100" smtClean="0"/>
                <a:t>XP_015941997</a:t>
              </a:r>
              <a:r>
                <a:rPr lang="pl-PL" sz="1100" smtClean="0"/>
                <a:t>); </a:t>
              </a:r>
              <a:r>
                <a:rPr lang="pl-PL" sz="1100" b="1" i="1"/>
                <a:t>Ai</a:t>
              </a:r>
              <a:r>
                <a:rPr lang="pl-PL" sz="1100"/>
                <a:t> - </a:t>
              </a:r>
              <a:r>
                <a:rPr lang="en-US" sz="1100" i="1"/>
                <a:t>Arachis ipaensis</a:t>
              </a:r>
              <a:r>
                <a:rPr lang="pl-PL" sz="1100" i="1"/>
                <a:t> </a:t>
              </a:r>
              <a:r>
                <a:rPr lang="pl-PL" sz="1100"/>
                <a:t>(</a:t>
              </a:r>
              <a:r>
                <a:rPr lang="en-US" sz="1100" smtClean="0"/>
                <a:t>XP_016175492</a:t>
              </a:r>
              <a:r>
                <a:rPr lang="pl-PL" sz="1100" smtClean="0"/>
                <a:t>); </a:t>
              </a:r>
              <a:r>
                <a:rPr lang="pl-PL" sz="1100" b="1" i="1"/>
                <a:t>In</a:t>
              </a:r>
              <a:r>
                <a:rPr lang="pl-PL" sz="1100"/>
                <a:t> - </a:t>
              </a:r>
              <a:r>
                <a:rPr lang="en-US" sz="1100" i="1"/>
                <a:t>Ipomoea nil</a:t>
              </a:r>
              <a:r>
                <a:rPr lang="pl-PL" sz="1100" i="1"/>
                <a:t> </a:t>
              </a:r>
              <a:r>
                <a:rPr lang="pl-PL" sz="1100"/>
                <a:t>(</a:t>
              </a:r>
              <a:r>
                <a:rPr lang="en-US" sz="1100" smtClean="0"/>
                <a:t>XP_019169368</a:t>
              </a:r>
              <a:r>
                <a:rPr lang="pl-PL" sz="1100" smtClean="0"/>
                <a:t>); </a:t>
              </a:r>
              <a:r>
                <a:rPr lang="pl-PL" sz="1100" b="1" i="1"/>
                <a:t>Mt</a:t>
              </a:r>
              <a:r>
                <a:rPr lang="pl-PL" sz="1100"/>
                <a:t> - </a:t>
              </a:r>
              <a:r>
                <a:rPr lang="en-US" sz="1100" i="1"/>
                <a:t>Medicago truncatula</a:t>
              </a:r>
              <a:r>
                <a:rPr lang="pl-PL" sz="1100" i="1"/>
                <a:t> </a:t>
              </a:r>
              <a:r>
                <a:rPr lang="pl-PL" sz="1100"/>
                <a:t>(</a:t>
              </a:r>
              <a:r>
                <a:rPr lang="en-US" sz="1100" smtClean="0"/>
                <a:t>XP_013470061</a:t>
              </a:r>
              <a:r>
                <a:rPr lang="pl-PL" sz="1100" smtClean="0"/>
                <a:t>); </a:t>
              </a:r>
              <a:r>
                <a:rPr lang="pl-PL" sz="1100" b="1" i="1"/>
                <a:t>Cc</a:t>
              </a:r>
              <a:r>
                <a:rPr lang="pl-PL" sz="1100"/>
                <a:t> - </a:t>
              </a:r>
              <a:r>
                <a:rPr lang="en-US" sz="1100" i="1"/>
                <a:t>Cajanus cajan</a:t>
              </a:r>
              <a:r>
                <a:rPr lang="pl-PL" sz="1100" i="1"/>
                <a:t> </a:t>
              </a:r>
              <a:r>
                <a:rPr lang="pl-PL" sz="1100"/>
                <a:t>(</a:t>
              </a:r>
              <a:r>
                <a:rPr lang="en-US" sz="1100" smtClean="0"/>
                <a:t>XP_020210039</a:t>
              </a:r>
              <a:r>
                <a:rPr lang="pl-PL" sz="1100" smtClean="0"/>
                <a:t>); </a:t>
              </a:r>
              <a:r>
                <a:rPr lang="pl-PL" sz="1100" b="1" i="1"/>
                <a:t>At</a:t>
              </a:r>
              <a:r>
                <a:rPr lang="pl-PL" sz="1100"/>
                <a:t> - </a:t>
              </a:r>
              <a:r>
                <a:rPr lang="en-US" sz="1100" i="1"/>
                <a:t>Arabidopsis thaliana</a:t>
              </a:r>
              <a:r>
                <a:rPr lang="pl-PL" sz="1100" i="1"/>
                <a:t> </a:t>
              </a:r>
              <a:r>
                <a:rPr lang="pl-PL" sz="1100"/>
                <a:t>(</a:t>
              </a:r>
              <a:r>
                <a:rPr lang="en-US" sz="1100" smtClean="0"/>
                <a:t>AAK44076</a:t>
              </a:r>
              <a:r>
                <a:rPr lang="pl-PL" sz="1100" smtClean="0"/>
                <a:t>).</a:t>
              </a:r>
              <a:endParaRPr lang="pl-PL" sz="1100"/>
            </a:p>
          </p:txBody>
        </p:sp>
      </p:grpSp>
    </p:spTree>
    <p:extLst>
      <p:ext uri="{BB962C8B-B14F-4D97-AF65-F5344CB8AC3E}">
        <p14:creationId xmlns:p14="http://schemas.microsoft.com/office/powerpoint/2010/main" val="4149577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35496" y="0"/>
            <a:ext cx="9116285" cy="6850544"/>
            <a:chOff x="35496" y="0"/>
            <a:chExt cx="9116285" cy="6850544"/>
          </a:xfrm>
        </p:grpSpPr>
        <p:pic>
          <p:nvPicPr>
            <p:cNvPr id="20" name="Obraz 19"/>
            <p:cNvPicPr/>
            <p:nvPr/>
          </p:nvPicPr>
          <p:blipFill rotWithShape="1">
            <a:blip r:embed="rId2"/>
            <a:srcRect l="7187" t="7350" r="25313" b="9736"/>
            <a:stretch/>
          </p:blipFill>
          <p:spPr bwMode="auto">
            <a:xfrm>
              <a:off x="2943347" y="52803"/>
              <a:ext cx="5425866" cy="3429183"/>
            </a:xfrm>
            <a:prstGeom prst="rect">
              <a:avLst/>
            </a:prstGeom>
            <a:ln>
              <a:noFill/>
            </a:ln>
            <a:extLst>
              <a:ext uri="{53640926-AAD7-44D8-BBD7-CCE9431645EC}">
                <a14:shadowObscured xmlns:a14="http://schemas.microsoft.com/office/drawing/2010/main"/>
              </a:ext>
            </a:extLst>
          </p:spPr>
        </p:pic>
        <p:pic>
          <p:nvPicPr>
            <p:cNvPr id="512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32533"/>
            <a:stretch/>
          </p:blipFill>
          <p:spPr bwMode="auto">
            <a:xfrm>
              <a:off x="35496" y="32245"/>
              <a:ext cx="2963500" cy="6781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34683"/>
            <a:stretch/>
          </p:blipFill>
          <p:spPr bwMode="auto">
            <a:xfrm>
              <a:off x="3195498" y="3545815"/>
              <a:ext cx="2888670" cy="32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Łącznik prostoliniowy 6"/>
            <p:cNvCxnSpPr/>
            <p:nvPr/>
          </p:nvCxnSpPr>
          <p:spPr>
            <a:xfrm>
              <a:off x="2843808" y="6741368"/>
              <a:ext cx="9001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Łącznik prostoliniowy 8"/>
            <p:cNvCxnSpPr/>
            <p:nvPr/>
          </p:nvCxnSpPr>
          <p:spPr>
            <a:xfrm flipV="1">
              <a:off x="2933818" y="3545815"/>
              <a:ext cx="0" cy="31955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Łącznik prosty ze strzałką 10"/>
            <p:cNvCxnSpPr/>
            <p:nvPr/>
          </p:nvCxnSpPr>
          <p:spPr>
            <a:xfrm>
              <a:off x="2933818" y="3545815"/>
              <a:ext cx="18459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Prostokąt 15"/>
            <p:cNvSpPr/>
            <p:nvPr/>
          </p:nvSpPr>
          <p:spPr>
            <a:xfrm>
              <a:off x="6012160" y="5373216"/>
              <a:ext cx="3096344" cy="1477328"/>
            </a:xfrm>
            <a:prstGeom prst="rect">
              <a:avLst/>
            </a:prstGeom>
          </p:spPr>
          <p:txBody>
            <a:bodyPr wrap="square">
              <a:spAutoFit/>
            </a:bodyPr>
            <a:lstStyle/>
            <a:p>
              <a:pPr lvl="0" algn="just"/>
              <a:r>
                <a:rPr lang="pl-PL" sz="900" b="1"/>
                <a:t>Fig. </a:t>
              </a:r>
              <a:r>
                <a:rPr lang="pl-PL" sz="900" b="1" smtClean="0"/>
                <a:t>S2a</a:t>
              </a:r>
              <a:r>
                <a:rPr lang="pl-PL" sz="900" smtClean="0"/>
                <a:t>. </a:t>
              </a:r>
              <a:r>
                <a:rPr lang="pl-PL" sz="900" i="1" smtClean="0"/>
                <a:t>LlCesA8</a:t>
              </a:r>
              <a:r>
                <a:rPr lang="pl-PL" sz="900" smtClean="0"/>
                <a:t> </a:t>
              </a:r>
              <a:r>
                <a:rPr lang="pl-PL" sz="900"/>
                <a:t>(alternative name </a:t>
              </a:r>
              <a:r>
                <a:rPr lang="pl-PL" sz="900" i="1" smtClean="0"/>
                <a:t>LlIRX1) </a:t>
              </a:r>
              <a:r>
                <a:rPr lang="pl-PL" sz="900"/>
                <a:t>cDNA (GenBank accession </a:t>
              </a:r>
              <a:r>
                <a:rPr lang="pl-PL" sz="900" smtClean="0"/>
                <a:t>number MW240677, 3788 </a:t>
              </a:r>
              <a:r>
                <a:rPr lang="pl-PL" sz="900"/>
                <a:t>bp) identified in</a:t>
              </a:r>
              <a:r>
                <a:rPr lang="en-US" sz="900"/>
                <a:t> yellow lupine (</a:t>
              </a:r>
              <a:r>
                <a:rPr lang="en-US" sz="900" i="1"/>
                <a:t>Lupinus luteus </a:t>
              </a:r>
              <a:r>
                <a:rPr lang="en-US" sz="900"/>
                <a:t>L.)</a:t>
              </a:r>
              <a:r>
                <a:rPr lang="pl-PL" sz="900"/>
                <a:t> and i</a:t>
              </a:r>
              <a:r>
                <a:rPr lang="en-US" sz="900"/>
                <a:t>ts deduced amino acid sequence </a:t>
              </a:r>
              <a:r>
                <a:rPr lang="pl-PL" sz="900" smtClean="0"/>
                <a:t>[975</a:t>
              </a:r>
              <a:r>
                <a:rPr lang="en-US" sz="900" smtClean="0"/>
                <a:t> </a:t>
              </a:r>
              <a:r>
                <a:rPr lang="en-US" sz="900"/>
                <a:t>aa</a:t>
              </a:r>
              <a:r>
                <a:rPr lang="pl-PL" sz="900"/>
                <a:t> (</a:t>
              </a:r>
              <a:r>
                <a:rPr lang="en-US" sz="900"/>
                <a:t>ExPASy, Translate tool)</a:t>
              </a:r>
              <a:r>
                <a:rPr lang="pl-PL" sz="900"/>
                <a:t>,</a:t>
              </a:r>
              <a:r>
                <a:rPr lang="en-US" sz="900"/>
                <a:t> m.w. =</a:t>
              </a:r>
              <a:r>
                <a:rPr lang="pl-PL" sz="900"/>
                <a:t> </a:t>
              </a:r>
              <a:r>
                <a:rPr lang="pl-PL" sz="900" smtClean="0"/>
                <a:t>110.227</a:t>
              </a:r>
              <a:r>
                <a:rPr lang="en-US" sz="900" smtClean="0"/>
                <a:t> </a:t>
              </a:r>
              <a:r>
                <a:rPr lang="en-US" sz="900"/>
                <a:t>kD</a:t>
              </a:r>
              <a:r>
                <a:rPr lang="pl-PL" sz="900"/>
                <a:t> and</a:t>
              </a:r>
              <a:r>
                <a:rPr lang="en-US" sz="900"/>
                <a:t> pI =</a:t>
              </a:r>
              <a:r>
                <a:rPr lang="pl-PL" sz="900"/>
                <a:t> </a:t>
              </a:r>
              <a:r>
                <a:rPr lang="en-US" sz="900"/>
                <a:t> </a:t>
              </a:r>
              <a:r>
                <a:rPr lang="en-US" sz="900" smtClean="0"/>
                <a:t>5.97</a:t>
              </a:r>
              <a:r>
                <a:rPr lang="pl-PL" sz="900" smtClean="0"/>
                <a:t> </a:t>
              </a:r>
              <a:r>
                <a:rPr lang="en-US" sz="900" smtClean="0"/>
                <a:t>(ExPASy</a:t>
              </a:r>
              <a:r>
                <a:rPr lang="en-US" sz="900"/>
                <a:t>, ProtParam)</a:t>
              </a:r>
              <a:r>
                <a:rPr lang="pl-PL" sz="900" smtClean="0"/>
                <a:t>]</a:t>
              </a:r>
              <a:r>
                <a:rPr lang="en-US" sz="900" smtClean="0"/>
                <a:t>.</a:t>
              </a:r>
              <a:r>
                <a:rPr lang="pl-PL" sz="900" smtClean="0"/>
                <a:t> </a:t>
              </a:r>
              <a:r>
                <a:rPr lang="en-US" sz="900"/>
                <a:t>The nucleotides </a:t>
              </a:r>
              <a:r>
                <a:rPr lang="pl-PL" sz="900"/>
                <a:t>are marked with small</a:t>
              </a:r>
              <a:r>
                <a:rPr lang="en-US" sz="900"/>
                <a:t> letters and amino acids</a:t>
              </a:r>
              <a:r>
                <a:rPr lang="pl-PL" sz="900"/>
                <a:t> with</a:t>
              </a:r>
              <a:r>
                <a:rPr lang="en-US" sz="900"/>
                <a:t> capital letters</a:t>
              </a:r>
              <a:r>
                <a:rPr lang="pl-PL" sz="900"/>
                <a:t>. </a:t>
              </a:r>
              <a:r>
                <a:rPr lang="en-US" sz="900"/>
                <a:t>START and STOP codons (</a:t>
              </a:r>
              <a:r>
                <a:rPr lang="pl-PL" sz="900"/>
                <a:t>yellow</a:t>
              </a:r>
              <a:r>
                <a:rPr lang="en-US" sz="900"/>
                <a:t> background) were indicated. </a:t>
              </a:r>
              <a:r>
                <a:rPr lang="pl-PL" sz="900"/>
                <a:t>5’ and 3’ </a:t>
              </a:r>
              <a:r>
                <a:rPr lang="en-US" sz="900"/>
                <a:t>UTR regions </a:t>
              </a:r>
              <a:r>
                <a:rPr lang="pl-PL" sz="900"/>
                <a:t>are</a:t>
              </a:r>
              <a:r>
                <a:rPr lang="en-US" sz="900"/>
                <a:t> marked with small italic letters</a:t>
              </a:r>
              <a:r>
                <a:rPr lang="pl-PL" sz="900"/>
                <a:t> </a:t>
              </a:r>
              <a:r>
                <a:rPr lang="en-US" sz="900"/>
                <a:t>before ATG and after </a:t>
              </a:r>
              <a:r>
                <a:rPr lang="en-US" sz="900" smtClean="0"/>
                <a:t>T</a:t>
              </a:r>
              <a:r>
                <a:rPr lang="pl-PL" sz="900" smtClean="0"/>
                <a:t>AA</a:t>
              </a:r>
              <a:r>
                <a:rPr lang="en-US" sz="900" smtClean="0"/>
                <a:t> codons</a:t>
              </a:r>
              <a:r>
                <a:rPr lang="pl-PL" sz="900" smtClean="0"/>
                <a:t>, respectively</a:t>
              </a:r>
              <a:r>
                <a:rPr lang="en-US" sz="900" smtClean="0"/>
                <a:t>. </a:t>
              </a:r>
              <a:r>
                <a:rPr lang="pl-PL" sz="900"/>
                <a:t>ORF is marked with pink.</a:t>
              </a:r>
            </a:p>
          </p:txBody>
        </p:sp>
        <p:sp>
          <p:nvSpPr>
            <p:cNvPr id="19" name="Prostokąt 18"/>
            <p:cNvSpPr/>
            <p:nvPr/>
          </p:nvSpPr>
          <p:spPr>
            <a:xfrm>
              <a:off x="6012160" y="3501008"/>
              <a:ext cx="3096344" cy="1200329"/>
            </a:xfrm>
            <a:prstGeom prst="rect">
              <a:avLst/>
            </a:prstGeom>
          </p:spPr>
          <p:txBody>
            <a:bodyPr wrap="square">
              <a:spAutoFit/>
            </a:bodyPr>
            <a:lstStyle/>
            <a:p>
              <a:pPr lvl="0" algn="just"/>
              <a:r>
                <a:rPr lang="pl-PL" sz="900" b="1"/>
                <a:t>Fig. </a:t>
              </a:r>
              <a:r>
                <a:rPr lang="pl-PL" sz="900" b="1" smtClean="0"/>
                <a:t>S2b</a:t>
              </a:r>
              <a:r>
                <a:rPr lang="pl-PL" sz="900" smtClean="0"/>
                <a:t>. </a:t>
              </a:r>
              <a:r>
                <a:rPr lang="en-US" sz="900"/>
                <a:t>Maximum likelihood phylogenetic tree of </a:t>
              </a:r>
              <a:r>
                <a:rPr lang="pl-PL" sz="900" smtClean="0"/>
                <a:t>12 CesA8</a:t>
              </a:r>
              <a:r>
                <a:rPr lang="en-US" sz="900" smtClean="0"/>
                <a:t> proteins</a:t>
              </a:r>
              <a:r>
                <a:rPr lang="pl-PL" sz="900" smtClean="0"/>
                <a:t> (alternative name IRX1, </a:t>
              </a:r>
              <a:r>
                <a:rPr lang="pl-PL" sz="900"/>
                <a:t>BlastP</a:t>
              </a:r>
              <a:r>
                <a:rPr lang="pl-PL" sz="900" smtClean="0"/>
                <a:t>)</a:t>
              </a:r>
              <a:r>
                <a:rPr lang="en-US" sz="900" smtClean="0"/>
                <a:t> </a:t>
              </a:r>
              <a:r>
                <a:rPr lang="en-US" sz="900"/>
                <a:t>with the highest degree of </a:t>
              </a:r>
              <a:r>
                <a:rPr lang="en-US" sz="900" smtClean="0"/>
                <a:t>similarity</a:t>
              </a:r>
              <a:r>
                <a:rPr lang="pl-PL" sz="900" smtClean="0"/>
                <a:t> to the LlCesA8/LlIRX1. </a:t>
              </a:r>
              <a:r>
                <a:rPr lang="en-US" sz="900" smtClean="0"/>
                <a:t>Alignment </a:t>
              </a:r>
              <a:r>
                <a:rPr lang="en-US" sz="900"/>
                <a:t>and phylogenetic reconstructions were performed using </a:t>
              </a:r>
              <a:r>
                <a:rPr lang="en-US" sz="900" smtClean="0"/>
                <a:t>ETE3 </a:t>
              </a:r>
              <a:r>
                <a:rPr lang="en-US" sz="900"/>
                <a:t>v3.1.1 </a:t>
              </a:r>
              <a:r>
                <a:rPr lang="en-US" sz="900" smtClean="0"/>
                <a:t>program</a:t>
              </a:r>
              <a:r>
                <a:rPr lang="pl-PL" sz="900" smtClean="0"/>
                <a:t> </a:t>
              </a:r>
              <a:r>
                <a:rPr lang="en-US" sz="900"/>
                <a:t>as implemented on the </a:t>
              </a:r>
              <a:r>
                <a:rPr lang="en-US" sz="900" smtClean="0"/>
                <a:t>GenomeNet.</a:t>
              </a:r>
              <a:r>
                <a:rPr lang="pl-PL" sz="900" smtClean="0"/>
                <a:t> </a:t>
              </a:r>
              <a:r>
                <a:rPr lang="en-US" sz="900" smtClean="0"/>
                <a:t>ML </a:t>
              </a:r>
              <a:r>
                <a:rPr lang="en-US" sz="900"/>
                <a:t>tree was inferred using PhyML </a:t>
              </a:r>
              <a:r>
                <a:rPr lang="en-US" sz="900" smtClean="0"/>
                <a:t>v20160115.</a:t>
              </a:r>
              <a:r>
                <a:rPr lang="pl-PL" sz="900" smtClean="0"/>
                <a:t> </a:t>
              </a:r>
              <a:r>
                <a:rPr lang="en-US" sz="900" smtClean="0"/>
                <a:t>Branch </a:t>
              </a:r>
              <a:r>
                <a:rPr lang="en-US" sz="900"/>
                <a:t>supports are the Chi</a:t>
              </a:r>
              <a:r>
                <a:rPr lang="en-US" sz="900" baseline="30000"/>
                <a:t>2</a:t>
              </a:r>
              <a:r>
                <a:rPr lang="en-US" sz="900"/>
                <a:t>-based parametric values return by the approximate likelihood ratio test</a:t>
              </a:r>
              <a:r>
                <a:rPr lang="en-US" sz="900" smtClean="0"/>
                <a:t>.</a:t>
              </a:r>
              <a:endParaRPr lang="pl-PL" sz="900"/>
            </a:p>
          </p:txBody>
        </p:sp>
        <p:sp>
          <p:nvSpPr>
            <p:cNvPr id="25" name="Prostokąt 24"/>
            <p:cNvSpPr/>
            <p:nvPr/>
          </p:nvSpPr>
          <p:spPr>
            <a:xfrm>
              <a:off x="7054969" y="1412776"/>
              <a:ext cx="2096812" cy="1384995"/>
            </a:xfrm>
            <a:prstGeom prst="rect">
              <a:avLst/>
            </a:prstGeom>
          </p:spPr>
          <p:txBody>
            <a:bodyPr wrap="square">
              <a:spAutoFit/>
            </a:bodyPr>
            <a:lstStyle/>
            <a:p>
              <a:pPr algn="r"/>
              <a:r>
                <a:rPr lang="pl-PL" sz="700" b="1" i="1" smtClean="0">
                  <a:solidFill>
                    <a:schemeClr val="bg1">
                      <a:lumMod val="50000"/>
                    </a:schemeClr>
                  </a:solidFill>
                </a:rPr>
                <a:t>Lang</a:t>
              </a:r>
              <a:r>
                <a:rPr lang="pl-PL" sz="700" smtClean="0">
                  <a:solidFill>
                    <a:schemeClr val="bg1">
                      <a:lumMod val="50000"/>
                    </a:schemeClr>
                  </a:solidFill>
                </a:rPr>
                <a:t> - </a:t>
              </a:r>
              <a:r>
                <a:rPr lang="en-US" sz="700" i="1">
                  <a:solidFill>
                    <a:schemeClr val="bg1">
                      <a:lumMod val="50000"/>
                    </a:schemeClr>
                  </a:solidFill>
                </a:rPr>
                <a:t>Lupinus </a:t>
              </a:r>
              <a:r>
                <a:rPr lang="en-US" sz="700" i="1" smtClean="0">
                  <a:solidFill>
                    <a:schemeClr val="bg1">
                      <a:lumMod val="50000"/>
                    </a:schemeClr>
                  </a:solidFill>
                </a:rPr>
                <a:t>angustifolius</a:t>
              </a:r>
              <a:r>
                <a:rPr lang="pl-PL" sz="700">
                  <a:solidFill>
                    <a:schemeClr val="bg1">
                      <a:lumMod val="50000"/>
                    </a:schemeClr>
                  </a:solidFill>
                </a:rPr>
                <a:t> </a:t>
              </a:r>
              <a:r>
                <a:rPr lang="pl-PL" sz="700" smtClean="0">
                  <a:solidFill>
                    <a:schemeClr val="bg1">
                      <a:lumMod val="50000"/>
                    </a:schemeClr>
                  </a:solidFill>
                </a:rPr>
                <a:t>(</a:t>
              </a:r>
              <a:r>
                <a:rPr lang="en-US" sz="700" smtClean="0">
                  <a:solidFill>
                    <a:schemeClr val="bg1">
                      <a:lumMod val="50000"/>
                    </a:schemeClr>
                  </a:solidFill>
                </a:rPr>
                <a:t>XP_019439632</a:t>
              </a:r>
              <a:r>
                <a:rPr lang="pl-PL" sz="700" smtClean="0">
                  <a:solidFill>
                    <a:schemeClr val="bg1">
                      <a:lumMod val="50000"/>
                    </a:schemeClr>
                  </a:solidFill>
                </a:rPr>
                <a:t>)</a:t>
              </a:r>
            </a:p>
            <a:p>
              <a:pPr algn="r"/>
              <a:r>
                <a:rPr lang="pl-PL" sz="700" b="1" i="1" smtClean="0">
                  <a:solidFill>
                    <a:schemeClr val="bg1">
                      <a:lumMod val="50000"/>
                    </a:schemeClr>
                  </a:solidFill>
                </a:rPr>
                <a:t>Gm</a:t>
              </a:r>
              <a:r>
                <a:rPr lang="pl-PL" sz="700" smtClean="0">
                  <a:solidFill>
                    <a:schemeClr val="bg1">
                      <a:lumMod val="50000"/>
                    </a:schemeClr>
                  </a:solidFill>
                </a:rPr>
                <a:t> -</a:t>
              </a:r>
              <a:r>
                <a:rPr lang="en-US" sz="700" i="1">
                  <a:solidFill>
                    <a:schemeClr val="bg1">
                      <a:lumMod val="50000"/>
                    </a:schemeClr>
                  </a:solidFill>
                </a:rPr>
                <a:t>Glycine max</a:t>
              </a:r>
              <a:r>
                <a:rPr lang="pl-PL" sz="700" i="1" smtClean="0">
                  <a:solidFill>
                    <a:schemeClr val="bg1">
                      <a:lumMod val="50000"/>
                    </a:schemeClr>
                  </a:solidFill>
                </a:rPr>
                <a:t> </a:t>
              </a:r>
              <a:r>
                <a:rPr lang="pl-PL" sz="700">
                  <a:solidFill>
                    <a:schemeClr val="bg1">
                      <a:lumMod val="50000"/>
                    </a:schemeClr>
                  </a:solidFill>
                </a:rPr>
                <a:t>(</a:t>
              </a:r>
              <a:r>
                <a:rPr lang="en-US" sz="700" smtClean="0">
                  <a:solidFill>
                    <a:schemeClr val="bg1">
                      <a:lumMod val="50000"/>
                    </a:schemeClr>
                  </a:solidFill>
                </a:rPr>
                <a:t>XP_003526279</a:t>
              </a:r>
              <a:r>
                <a:rPr lang="pl-PL" sz="700" smtClean="0">
                  <a:solidFill>
                    <a:schemeClr val="bg1">
                      <a:lumMod val="50000"/>
                    </a:schemeClr>
                  </a:solidFill>
                </a:rPr>
                <a:t>)</a:t>
              </a:r>
            </a:p>
            <a:p>
              <a:pPr algn="r"/>
              <a:r>
                <a:rPr lang="pl-PL" sz="700" b="1" i="1" smtClean="0">
                  <a:solidFill>
                    <a:schemeClr val="bg1">
                      <a:lumMod val="50000"/>
                    </a:schemeClr>
                  </a:solidFill>
                </a:rPr>
                <a:t>Mt</a:t>
              </a:r>
              <a:r>
                <a:rPr lang="pl-PL" sz="700" smtClean="0">
                  <a:solidFill>
                    <a:schemeClr val="bg1">
                      <a:lumMod val="50000"/>
                    </a:schemeClr>
                  </a:solidFill>
                </a:rPr>
                <a:t> - </a:t>
              </a:r>
              <a:r>
                <a:rPr lang="en-US" sz="700" i="1">
                  <a:solidFill>
                    <a:schemeClr val="bg1">
                      <a:lumMod val="50000"/>
                    </a:schemeClr>
                  </a:solidFill>
                </a:rPr>
                <a:t>Medicago </a:t>
              </a:r>
              <a:r>
                <a:rPr lang="en-US" sz="700" i="1" smtClean="0">
                  <a:solidFill>
                    <a:schemeClr val="bg1">
                      <a:lumMod val="50000"/>
                    </a:schemeClr>
                  </a:solidFill>
                </a:rPr>
                <a:t>truncatula</a:t>
              </a:r>
              <a:r>
                <a:rPr lang="pl-PL" sz="700" i="1">
                  <a:solidFill>
                    <a:schemeClr val="bg1">
                      <a:lumMod val="50000"/>
                    </a:schemeClr>
                  </a:solidFill>
                </a:rPr>
                <a:t> </a:t>
              </a:r>
              <a:r>
                <a:rPr lang="pl-PL" sz="700" smtClean="0">
                  <a:solidFill>
                    <a:schemeClr val="bg1">
                      <a:lumMod val="50000"/>
                    </a:schemeClr>
                  </a:solidFill>
                </a:rPr>
                <a:t>(</a:t>
              </a:r>
              <a:r>
                <a:rPr lang="en-US" sz="700" smtClean="0">
                  <a:solidFill>
                    <a:schemeClr val="bg1">
                      <a:lumMod val="50000"/>
                    </a:schemeClr>
                  </a:solidFill>
                </a:rPr>
                <a:t>XP_013462596</a:t>
              </a:r>
              <a:r>
                <a:rPr lang="pl-PL" sz="700" smtClean="0">
                  <a:solidFill>
                    <a:schemeClr val="bg1">
                      <a:lumMod val="50000"/>
                    </a:schemeClr>
                  </a:solidFill>
                </a:rPr>
                <a:t>) </a:t>
              </a:r>
            </a:p>
            <a:p>
              <a:pPr algn="r"/>
              <a:r>
                <a:rPr lang="pl-PL" sz="700" b="1" i="1" smtClean="0">
                  <a:solidFill>
                    <a:schemeClr val="bg1">
                      <a:lumMod val="50000"/>
                    </a:schemeClr>
                  </a:solidFill>
                </a:rPr>
                <a:t>Va</a:t>
              </a:r>
              <a:r>
                <a:rPr lang="pl-PL" sz="700" smtClean="0">
                  <a:solidFill>
                    <a:schemeClr val="bg1">
                      <a:lumMod val="50000"/>
                    </a:schemeClr>
                  </a:solidFill>
                </a:rPr>
                <a:t> - </a:t>
              </a:r>
              <a:r>
                <a:rPr lang="en-US" sz="700" i="1">
                  <a:solidFill>
                    <a:schemeClr val="bg1">
                      <a:lumMod val="50000"/>
                    </a:schemeClr>
                  </a:solidFill>
                </a:rPr>
                <a:t>Vigna </a:t>
              </a:r>
              <a:r>
                <a:rPr lang="en-US" sz="700" i="1" smtClean="0">
                  <a:solidFill>
                    <a:schemeClr val="bg1">
                      <a:lumMod val="50000"/>
                    </a:schemeClr>
                  </a:solidFill>
                </a:rPr>
                <a:t>angularis</a:t>
              </a:r>
              <a:r>
                <a:rPr lang="pl-PL" sz="700" i="1" smtClean="0">
                  <a:solidFill>
                    <a:schemeClr val="bg1">
                      <a:lumMod val="50000"/>
                    </a:schemeClr>
                  </a:solidFill>
                </a:rPr>
                <a:t> </a:t>
              </a:r>
              <a:r>
                <a:rPr lang="pl-PL" sz="700" smtClean="0">
                  <a:solidFill>
                    <a:schemeClr val="bg1">
                      <a:lumMod val="50000"/>
                    </a:schemeClr>
                  </a:solidFill>
                </a:rPr>
                <a:t>(</a:t>
              </a:r>
              <a:r>
                <a:rPr lang="en-US" sz="700" smtClean="0">
                  <a:solidFill>
                    <a:schemeClr val="bg1">
                      <a:lumMod val="50000"/>
                    </a:schemeClr>
                  </a:solidFill>
                </a:rPr>
                <a:t>XP_017421931</a:t>
              </a:r>
              <a:r>
                <a:rPr lang="pl-PL" sz="700" smtClean="0">
                  <a:solidFill>
                    <a:schemeClr val="bg1">
                      <a:lumMod val="50000"/>
                    </a:schemeClr>
                  </a:solidFill>
                </a:rPr>
                <a:t>)</a:t>
              </a:r>
            </a:p>
            <a:p>
              <a:pPr algn="r"/>
              <a:r>
                <a:rPr lang="pl-PL" sz="700" b="1" i="1" smtClean="0">
                  <a:solidFill>
                    <a:schemeClr val="bg1">
                      <a:lumMod val="50000"/>
                    </a:schemeClr>
                  </a:solidFill>
                </a:rPr>
                <a:t>Cc</a:t>
              </a:r>
              <a:r>
                <a:rPr lang="pl-PL" sz="700" smtClean="0">
                  <a:solidFill>
                    <a:schemeClr val="bg1">
                      <a:lumMod val="50000"/>
                    </a:schemeClr>
                  </a:solidFill>
                </a:rPr>
                <a:t> - </a:t>
              </a:r>
              <a:r>
                <a:rPr lang="en-US" sz="700" i="1">
                  <a:solidFill>
                    <a:schemeClr val="bg1">
                      <a:lumMod val="50000"/>
                    </a:schemeClr>
                  </a:solidFill>
                </a:rPr>
                <a:t>Cajanus </a:t>
              </a:r>
              <a:r>
                <a:rPr lang="en-US" sz="700" i="1" smtClean="0">
                  <a:solidFill>
                    <a:schemeClr val="bg1">
                      <a:lumMod val="50000"/>
                    </a:schemeClr>
                  </a:solidFill>
                </a:rPr>
                <a:t>cajan</a:t>
              </a:r>
              <a:r>
                <a:rPr lang="pl-PL" sz="700" i="1">
                  <a:solidFill>
                    <a:schemeClr val="bg1">
                      <a:lumMod val="50000"/>
                    </a:schemeClr>
                  </a:solidFill>
                </a:rPr>
                <a:t> </a:t>
              </a:r>
              <a:r>
                <a:rPr lang="pl-PL" sz="700" smtClean="0">
                  <a:solidFill>
                    <a:schemeClr val="bg1">
                      <a:lumMod val="50000"/>
                    </a:schemeClr>
                  </a:solidFill>
                </a:rPr>
                <a:t>(</a:t>
              </a:r>
              <a:r>
                <a:rPr lang="en-US" sz="700" smtClean="0">
                  <a:solidFill>
                    <a:schemeClr val="bg1">
                      <a:lumMod val="50000"/>
                    </a:schemeClr>
                  </a:solidFill>
                </a:rPr>
                <a:t>XP_020211247</a:t>
              </a:r>
              <a:r>
                <a:rPr lang="pl-PL" sz="700" smtClean="0">
                  <a:solidFill>
                    <a:schemeClr val="bg1">
                      <a:lumMod val="50000"/>
                    </a:schemeClr>
                  </a:solidFill>
                </a:rPr>
                <a:t>) </a:t>
              </a:r>
            </a:p>
            <a:p>
              <a:pPr algn="r"/>
              <a:r>
                <a:rPr lang="pl-PL" sz="700" b="1" i="1" smtClean="0">
                  <a:solidFill>
                    <a:schemeClr val="bg1">
                      <a:lumMod val="50000"/>
                    </a:schemeClr>
                  </a:solidFill>
                </a:rPr>
                <a:t>Ap</a:t>
              </a:r>
              <a:r>
                <a:rPr lang="pl-PL" sz="700" smtClean="0">
                  <a:solidFill>
                    <a:schemeClr val="bg1">
                      <a:lumMod val="50000"/>
                    </a:schemeClr>
                  </a:solidFill>
                </a:rPr>
                <a:t> - </a:t>
              </a:r>
              <a:r>
                <a:rPr lang="en-US" sz="700" i="1">
                  <a:solidFill>
                    <a:schemeClr val="bg1">
                      <a:lumMod val="50000"/>
                    </a:schemeClr>
                  </a:solidFill>
                </a:rPr>
                <a:t>Abrus </a:t>
              </a:r>
              <a:r>
                <a:rPr lang="en-US" sz="700" i="1" smtClean="0">
                  <a:solidFill>
                    <a:schemeClr val="bg1">
                      <a:lumMod val="50000"/>
                    </a:schemeClr>
                  </a:solidFill>
                </a:rPr>
                <a:t>precatorius</a:t>
              </a:r>
              <a:r>
                <a:rPr lang="pl-PL" sz="700" i="1">
                  <a:solidFill>
                    <a:schemeClr val="bg1">
                      <a:lumMod val="50000"/>
                    </a:schemeClr>
                  </a:solidFill>
                </a:rPr>
                <a:t> </a:t>
              </a:r>
              <a:r>
                <a:rPr lang="pl-PL" sz="700" smtClean="0">
                  <a:solidFill>
                    <a:schemeClr val="bg1">
                      <a:lumMod val="50000"/>
                    </a:schemeClr>
                  </a:solidFill>
                </a:rPr>
                <a:t>(</a:t>
              </a:r>
              <a:r>
                <a:rPr lang="en-US" sz="700" smtClean="0">
                  <a:solidFill>
                    <a:schemeClr val="bg1">
                      <a:lumMod val="50000"/>
                    </a:schemeClr>
                  </a:solidFill>
                </a:rPr>
                <a:t>XP_027339063</a:t>
              </a:r>
              <a:r>
                <a:rPr lang="pl-PL" sz="700" smtClean="0">
                  <a:solidFill>
                    <a:schemeClr val="bg1">
                      <a:lumMod val="50000"/>
                    </a:schemeClr>
                  </a:solidFill>
                </a:rPr>
                <a:t>)</a:t>
              </a:r>
            </a:p>
            <a:p>
              <a:pPr algn="r"/>
              <a:r>
                <a:rPr lang="pl-PL" sz="700" b="1" i="1" smtClean="0">
                  <a:solidFill>
                    <a:schemeClr val="bg1">
                      <a:lumMod val="50000"/>
                    </a:schemeClr>
                  </a:solidFill>
                </a:rPr>
                <a:t>Ad</a:t>
              </a:r>
              <a:r>
                <a:rPr lang="pl-PL" sz="700" smtClean="0">
                  <a:solidFill>
                    <a:schemeClr val="bg1">
                      <a:lumMod val="50000"/>
                    </a:schemeClr>
                  </a:solidFill>
                </a:rPr>
                <a:t> - </a:t>
              </a:r>
              <a:r>
                <a:rPr lang="en-US" sz="700" i="1">
                  <a:solidFill>
                    <a:schemeClr val="bg1">
                      <a:lumMod val="50000"/>
                    </a:schemeClr>
                  </a:solidFill>
                </a:rPr>
                <a:t>Arachis </a:t>
              </a:r>
              <a:r>
                <a:rPr lang="en-US" sz="700" i="1" smtClean="0">
                  <a:solidFill>
                    <a:schemeClr val="bg1">
                      <a:lumMod val="50000"/>
                    </a:schemeClr>
                  </a:solidFill>
                </a:rPr>
                <a:t>duranensis</a:t>
              </a:r>
              <a:r>
                <a:rPr lang="pl-PL" sz="700" i="1">
                  <a:solidFill>
                    <a:schemeClr val="bg1">
                      <a:lumMod val="50000"/>
                    </a:schemeClr>
                  </a:solidFill>
                </a:rPr>
                <a:t> </a:t>
              </a:r>
              <a:r>
                <a:rPr lang="pl-PL" sz="700" smtClean="0">
                  <a:solidFill>
                    <a:schemeClr val="bg1">
                      <a:lumMod val="50000"/>
                    </a:schemeClr>
                  </a:solidFill>
                </a:rPr>
                <a:t>(</a:t>
              </a:r>
              <a:r>
                <a:rPr lang="en-US" sz="700" smtClean="0">
                  <a:solidFill>
                    <a:schemeClr val="bg1">
                      <a:lumMod val="50000"/>
                    </a:schemeClr>
                  </a:solidFill>
                </a:rPr>
                <a:t>XP_015943020</a:t>
              </a:r>
              <a:r>
                <a:rPr lang="pl-PL" sz="700" smtClean="0">
                  <a:solidFill>
                    <a:schemeClr val="bg1">
                      <a:lumMod val="50000"/>
                    </a:schemeClr>
                  </a:solidFill>
                </a:rPr>
                <a:t>)</a:t>
              </a:r>
            </a:p>
            <a:p>
              <a:pPr algn="r"/>
              <a:r>
                <a:rPr lang="pl-PL" sz="700" b="1" i="1" smtClean="0">
                  <a:solidFill>
                    <a:schemeClr val="bg1">
                      <a:lumMod val="50000"/>
                    </a:schemeClr>
                  </a:solidFill>
                </a:rPr>
                <a:t>Ah</a:t>
              </a:r>
              <a:r>
                <a:rPr lang="pl-PL" sz="700" smtClean="0">
                  <a:solidFill>
                    <a:schemeClr val="bg1">
                      <a:lumMod val="50000"/>
                    </a:schemeClr>
                  </a:solidFill>
                </a:rPr>
                <a:t> - </a:t>
              </a:r>
              <a:r>
                <a:rPr lang="en-US" sz="700" i="1">
                  <a:solidFill>
                    <a:schemeClr val="bg1">
                      <a:lumMod val="50000"/>
                    </a:schemeClr>
                  </a:solidFill>
                </a:rPr>
                <a:t>Arachis </a:t>
              </a:r>
              <a:r>
                <a:rPr lang="en-US" sz="700" i="1" smtClean="0">
                  <a:solidFill>
                    <a:schemeClr val="bg1">
                      <a:lumMod val="50000"/>
                    </a:schemeClr>
                  </a:solidFill>
                </a:rPr>
                <a:t>hypogaea</a:t>
              </a:r>
              <a:r>
                <a:rPr lang="pl-PL" sz="700" smtClean="0">
                  <a:solidFill>
                    <a:schemeClr val="bg1">
                      <a:lumMod val="50000"/>
                    </a:schemeClr>
                  </a:solidFill>
                </a:rPr>
                <a:t> (</a:t>
              </a:r>
              <a:r>
                <a:rPr lang="en-US" sz="700" smtClean="0">
                  <a:solidFill>
                    <a:schemeClr val="bg1">
                      <a:lumMod val="50000"/>
                    </a:schemeClr>
                  </a:solidFill>
                </a:rPr>
                <a:t>XP_025621820</a:t>
              </a:r>
              <a:r>
                <a:rPr lang="pl-PL" sz="700" smtClean="0">
                  <a:solidFill>
                    <a:schemeClr val="bg1">
                      <a:lumMod val="50000"/>
                    </a:schemeClr>
                  </a:solidFill>
                </a:rPr>
                <a:t>)</a:t>
              </a:r>
            </a:p>
            <a:p>
              <a:pPr algn="r"/>
              <a:r>
                <a:rPr lang="pl-PL" sz="700" b="1" i="1" smtClean="0">
                  <a:solidFill>
                    <a:schemeClr val="bg1">
                      <a:lumMod val="50000"/>
                    </a:schemeClr>
                  </a:solidFill>
                </a:rPr>
                <a:t>Gs</a:t>
              </a:r>
              <a:r>
                <a:rPr lang="pl-PL" sz="700" smtClean="0">
                  <a:solidFill>
                    <a:schemeClr val="bg1">
                      <a:lumMod val="50000"/>
                    </a:schemeClr>
                  </a:solidFill>
                </a:rPr>
                <a:t> - </a:t>
              </a:r>
              <a:r>
                <a:rPr lang="en-US" sz="700" i="1">
                  <a:solidFill>
                    <a:schemeClr val="bg1">
                      <a:lumMod val="50000"/>
                    </a:schemeClr>
                  </a:solidFill>
                </a:rPr>
                <a:t>Glycine </a:t>
              </a:r>
              <a:r>
                <a:rPr lang="en-US" sz="700" i="1" smtClean="0">
                  <a:solidFill>
                    <a:schemeClr val="bg1">
                      <a:lumMod val="50000"/>
                    </a:schemeClr>
                  </a:solidFill>
                </a:rPr>
                <a:t>soja</a:t>
              </a:r>
              <a:r>
                <a:rPr lang="pl-PL" sz="700" i="1">
                  <a:solidFill>
                    <a:schemeClr val="bg1">
                      <a:lumMod val="50000"/>
                    </a:schemeClr>
                  </a:solidFill>
                </a:rPr>
                <a:t> </a:t>
              </a:r>
              <a:r>
                <a:rPr lang="pl-PL" sz="700" smtClean="0">
                  <a:solidFill>
                    <a:schemeClr val="bg1">
                      <a:lumMod val="50000"/>
                    </a:schemeClr>
                  </a:solidFill>
                </a:rPr>
                <a:t>(</a:t>
              </a:r>
              <a:r>
                <a:rPr lang="en-US" sz="700" smtClean="0">
                  <a:solidFill>
                    <a:schemeClr val="bg1">
                      <a:lumMod val="50000"/>
                    </a:schemeClr>
                  </a:solidFill>
                </a:rPr>
                <a:t>KHN48007</a:t>
              </a:r>
              <a:r>
                <a:rPr lang="pl-PL" sz="700">
                  <a:solidFill>
                    <a:schemeClr val="bg1">
                      <a:lumMod val="50000"/>
                    </a:schemeClr>
                  </a:solidFill>
                </a:rPr>
                <a:t>)</a:t>
              </a:r>
              <a:endParaRPr lang="pl-PL" sz="700" smtClean="0">
                <a:solidFill>
                  <a:schemeClr val="bg1">
                    <a:lumMod val="50000"/>
                  </a:schemeClr>
                </a:solidFill>
              </a:endParaRPr>
            </a:p>
            <a:p>
              <a:pPr algn="r"/>
              <a:r>
                <a:rPr lang="pl-PL" sz="700" smtClean="0">
                  <a:solidFill>
                    <a:schemeClr val="bg1">
                      <a:lumMod val="50000"/>
                    </a:schemeClr>
                  </a:solidFill>
                </a:rPr>
                <a:t> </a:t>
              </a:r>
              <a:r>
                <a:rPr lang="pl-PL" sz="700" b="1" i="1" smtClean="0">
                  <a:solidFill>
                    <a:schemeClr val="bg1">
                      <a:lumMod val="50000"/>
                    </a:schemeClr>
                  </a:solidFill>
                </a:rPr>
                <a:t>Jc</a:t>
              </a:r>
              <a:r>
                <a:rPr lang="pl-PL" sz="700" smtClean="0">
                  <a:solidFill>
                    <a:schemeClr val="bg1">
                      <a:lumMod val="50000"/>
                    </a:schemeClr>
                  </a:solidFill>
                </a:rPr>
                <a:t> - </a:t>
              </a:r>
              <a:r>
                <a:rPr lang="en-US" sz="700" i="1">
                  <a:solidFill>
                    <a:schemeClr val="bg1">
                      <a:lumMod val="50000"/>
                    </a:schemeClr>
                  </a:solidFill>
                </a:rPr>
                <a:t>Jatropha </a:t>
              </a:r>
              <a:r>
                <a:rPr lang="en-US" sz="700" i="1" smtClean="0">
                  <a:solidFill>
                    <a:schemeClr val="bg1">
                      <a:lumMod val="50000"/>
                    </a:schemeClr>
                  </a:solidFill>
                </a:rPr>
                <a:t>curcas</a:t>
              </a:r>
              <a:r>
                <a:rPr lang="pl-PL" sz="700" i="1">
                  <a:solidFill>
                    <a:schemeClr val="bg1">
                      <a:lumMod val="50000"/>
                    </a:schemeClr>
                  </a:solidFill>
                </a:rPr>
                <a:t> </a:t>
              </a:r>
              <a:r>
                <a:rPr lang="pl-PL" sz="700" smtClean="0">
                  <a:solidFill>
                    <a:schemeClr val="bg1">
                      <a:lumMod val="50000"/>
                    </a:schemeClr>
                  </a:solidFill>
                </a:rPr>
                <a:t>(</a:t>
              </a:r>
              <a:r>
                <a:rPr lang="en-US" sz="700" smtClean="0">
                  <a:solidFill>
                    <a:schemeClr val="bg1">
                      <a:lumMod val="50000"/>
                    </a:schemeClr>
                  </a:solidFill>
                </a:rPr>
                <a:t>XP_012091811</a:t>
              </a:r>
              <a:r>
                <a:rPr lang="pl-PL" sz="700" smtClean="0">
                  <a:solidFill>
                    <a:schemeClr val="bg1">
                      <a:lumMod val="50000"/>
                    </a:schemeClr>
                  </a:solidFill>
                </a:rPr>
                <a:t>)</a:t>
              </a:r>
            </a:p>
            <a:p>
              <a:pPr algn="r"/>
              <a:r>
                <a:rPr lang="pl-PL" sz="700" b="1" i="1" smtClean="0">
                  <a:solidFill>
                    <a:schemeClr val="bg1">
                      <a:lumMod val="50000"/>
                    </a:schemeClr>
                  </a:solidFill>
                </a:rPr>
                <a:t>Lalb</a:t>
              </a:r>
              <a:r>
                <a:rPr lang="pl-PL" sz="700" smtClean="0">
                  <a:solidFill>
                    <a:schemeClr val="bg1">
                      <a:lumMod val="50000"/>
                    </a:schemeClr>
                  </a:solidFill>
                </a:rPr>
                <a:t> - </a:t>
              </a:r>
              <a:r>
                <a:rPr lang="en-US" sz="700" i="1">
                  <a:solidFill>
                    <a:schemeClr val="bg1">
                      <a:lumMod val="50000"/>
                    </a:schemeClr>
                  </a:solidFill>
                </a:rPr>
                <a:t>Lupinus </a:t>
              </a:r>
              <a:r>
                <a:rPr lang="en-US" sz="700" i="1" smtClean="0">
                  <a:solidFill>
                    <a:schemeClr val="bg1">
                      <a:lumMod val="50000"/>
                    </a:schemeClr>
                  </a:solidFill>
                </a:rPr>
                <a:t>albus</a:t>
              </a:r>
              <a:r>
                <a:rPr lang="pl-PL" sz="700" i="1">
                  <a:solidFill>
                    <a:schemeClr val="bg1">
                      <a:lumMod val="50000"/>
                    </a:schemeClr>
                  </a:solidFill>
                </a:rPr>
                <a:t> </a:t>
              </a:r>
              <a:r>
                <a:rPr lang="pl-PL" sz="700" smtClean="0">
                  <a:solidFill>
                    <a:schemeClr val="bg1">
                      <a:lumMod val="50000"/>
                    </a:schemeClr>
                  </a:solidFill>
                </a:rPr>
                <a:t>(</a:t>
              </a:r>
              <a:r>
                <a:rPr lang="en-US" sz="700" smtClean="0">
                  <a:solidFill>
                    <a:schemeClr val="bg1">
                      <a:lumMod val="50000"/>
                    </a:schemeClr>
                  </a:solidFill>
                </a:rPr>
                <a:t>KAE9602950</a:t>
              </a:r>
              <a:r>
                <a:rPr lang="pl-PL" sz="700" smtClean="0">
                  <a:solidFill>
                    <a:schemeClr val="bg1">
                      <a:lumMod val="50000"/>
                    </a:schemeClr>
                  </a:solidFill>
                </a:rPr>
                <a:t>)</a:t>
              </a:r>
            </a:p>
            <a:p>
              <a:pPr algn="r"/>
              <a:r>
                <a:rPr lang="pl-PL" sz="700" b="1" i="1" smtClean="0">
                  <a:solidFill>
                    <a:schemeClr val="bg1">
                      <a:lumMod val="50000"/>
                    </a:schemeClr>
                  </a:solidFill>
                </a:rPr>
                <a:t>At</a:t>
              </a:r>
              <a:r>
                <a:rPr lang="pl-PL" sz="700" smtClean="0">
                  <a:solidFill>
                    <a:schemeClr val="bg1">
                      <a:lumMod val="50000"/>
                    </a:schemeClr>
                  </a:solidFill>
                </a:rPr>
                <a:t> -  </a:t>
              </a:r>
              <a:r>
                <a:rPr lang="en-US" sz="700" i="1">
                  <a:solidFill>
                    <a:schemeClr val="bg1">
                      <a:lumMod val="50000"/>
                    </a:schemeClr>
                  </a:solidFill>
                </a:rPr>
                <a:t>Arabidopsis </a:t>
              </a:r>
              <a:r>
                <a:rPr lang="en-US" sz="700" i="1" smtClean="0">
                  <a:solidFill>
                    <a:schemeClr val="bg1">
                      <a:lumMod val="50000"/>
                    </a:schemeClr>
                  </a:solidFill>
                </a:rPr>
                <a:t>thaliana</a:t>
              </a:r>
              <a:r>
                <a:rPr lang="pl-PL" sz="700" i="1">
                  <a:solidFill>
                    <a:schemeClr val="bg1">
                      <a:lumMod val="50000"/>
                    </a:schemeClr>
                  </a:solidFill>
                </a:rPr>
                <a:t> </a:t>
              </a:r>
              <a:r>
                <a:rPr lang="pl-PL" sz="700" smtClean="0">
                  <a:solidFill>
                    <a:schemeClr val="bg1">
                      <a:lumMod val="50000"/>
                    </a:schemeClr>
                  </a:solidFill>
                </a:rPr>
                <a:t>(</a:t>
              </a:r>
              <a:r>
                <a:rPr lang="en-US" sz="700" smtClean="0">
                  <a:solidFill>
                    <a:schemeClr val="bg1">
                      <a:lumMod val="50000"/>
                    </a:schemeClr>
                  </a:solidFill>
                </a:rPr>
                <a:t>NP_567564</a:t>
              </a:r>
              <a:r>
                <a:rPr lang="pl-PL" sz="700" smtClean="0">
                  <a:solidFill>
                    <a:schemeClr val="bg1">
                      <a:lumMod val="50000"/>
                    </a:schemeClr>
                  </a:solidFill>
                </a:rPr>
                <a:t>) </a:t>
              </a:r>
              <a:endParaRPr lang="pl-PL" sz="700">
                <a:solidFill>
                  <a:schemeClr val="bg1">
                    <a:lumMod val="50000"/>
                  </a:schemeClr>
                </a:solidFill>
              </a:endParaRPr>
            </a:p>
          </p:txBody>
        </p:sp>
        <p:sp>
          <p:nvSpPr>
            <p:cNvPr id="26" name="pole tekstowe 25"/>
            <p:cNvSpPr txBox="1"/>
            <p:nvPr/>
          </p:nvSpPr>
          <p:spPr>
            <a:xfrm>
              <a:off x="7704856" y="0"/>
              <a:ext cx="1446925" cy="338554"/>
            </a:xfrm>
            <a:prstGeom prst="rect">
              <a:avLst/>
            </a:prstGeom>
            <a:noFill/>
          </p:spPr>
          <p:txBody>
            <a:bodyPr wrap="square" rtlCol="0">
              <a:spAutoFit/>
            </a:bodyPr>
            <a:lstStyle/>
            <a:p>
              <a:r>
                <a:rPr lang="pl-PL" sz="1600" b="1" u="sng" smtClean="0"/>
                <a:t>LlCesA8/LlIRX1</a:t>
              </a:r>
              <a:endParaRPr lang="pl-PL" sz="1600" b="1" u="sng"/>
            </a:p>
          </p:txBody>
        </p:sp>
        <p:sp>
          <p:nvSpPr>
            <p:cNvPr id="13" name="Prostokąt 12"/>
            <p:cNvSpPr/>
            <p:nvPr/>
          </p:nvSpPr>
          <p:spPr>
            <a:xfrm>
              <a:off x="7076901" y="476672"/>
              <a:ext cx="1124194"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3092104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96297" y="1313"/>
            <a:ext cx="8865351" cy="6789278"/>
            <a:chOff x="96297" y="1313"/>
            <a:chExt cx="8865351" cy="6789278"/>
          </a:xfrm>
        </p:grpSpPr>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3930" t="56928" r="22014" b="7904"/>
            <a:stretch/>
          </p:blipFill>
          <p:spPr bwMode="auto">
            <a:xfrm>
              <a:off x="5150901" y="1628800"/>
              <a:ext cx="3810747" cy="1711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9688" t="21761" r="22014" b="43071"/>
            <a:stretch/>
          </p:blipFill>
          <p:spPr bwMode="auto">
            <a:xfrm>
              <a:off x="103529" y="1658410"/>
              <a:ext cx="5042716" cy="1711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Prostokąt 17"/>
            <p:cNvSpPr/>
            <p:nvPr/>
          </p:nvSpPr>
          <p:spPr>
            <a:xfrm>
              <a:off x="103529" y="1939029"/>
              <a:ext cx="1012087"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463" t="17312" r="19370" b="44344"/>
            <a:stretch/>
          </p:blipFill>
          <p:spPr bwMode="auto">
            <a:xfrm>
              <a:off x="121747" y="26861"/>
              <a:ext cx="4954309" cy="166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544" t="56353" r="19370" b="5955"/>
            <a:stretch/>
          </p:blipFill>
          <p:spPr bwMode="auto">
            <a:xfrm>
              <a:off x="5220071" y="1313"/>
              <a:ext cx="3672409" cy="1619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Prostokąt 13"/>
            <p:cNvSpPr/>
            <p:nvPr/>
          </p:nvSpPr>
          <p:spPr>
            <a:xfrm>
              <a:off x="107504" y="266546"/>
              <a:ext cx="1008112"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9828" t="17204" r="22359" b="47964"/>
            <a:stretch/>
          </p:blipFill>
          <p:spPr bwMode="auto">
            <a:xfrm>
              <a:off x="121747" y="3369479"/>
              <a:ext cx="5024498" cy="17028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Prostokąt 19"/>
            <p:cNvSpPr/>
            <p:nvPr/>
          </p:nvSpPr>
          <p:spPr>
            <a:xfrm>
              <a:off x="121747" y="3605428"/>
              <a:ext cx="983055"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4356" t="52588" r="22359" b="13003"/>
            <a:stretch/>
          </p:blipFill>
          <p:spPr bwMode="auto">
            <a:xfrm>
              <a:off x="5185486" y="3357089"/>
              <a:ext cx="3741577" cy="1673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9688" t="21481" r="22396" b="43241"/>
            <a:stretch/>
          </p:blipFill>
          <p:spPr bwMode="auto">
            <a:xfrm>
              <a:off x="97633" y="5064189"/>
              <a:ext cx="5038740" cy="1726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Prostokąt 23"/>
            <p:cNvSpPr/>
            <p:nvPr/>
          </p:nvSpPr>
          <p:spPr>
            <a:xfrm>
              <a:off x="96297" y="5325711"/>
              <a:ext cx="1004511"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5"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33930" t="57087" r="22396" b="7306"/>
            <a:stretch/>
          </p:blipFill>
          <p:spPr bwMode="auto">
            <a:xfrm>
              <a:off x="5148064" y="5064189"/>
              <a:ext cx="3746714" cy="171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825368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1691610"/>
            <a:ext cx="9144000" cy="10449202"/>
            <a:chOff x="0" y="-1691610"/>
            <a:chExt cx="9144000" cy="10449202"/>
          </a:xfrm>
        </p:grpSpPr>
        <p:sp>
          <p:nvSpPr>
            <p:cNvPr id="30" name="Prostokąt 29"/>
            <p:cNvSpPr/>
            <p:nvPr/>
          </p:nvSpPr>
          <p:spPr>
            <a:xfrm>
              <a:off x="0" y="-1691610"/>
              <a:ext cx="9144000" cy="10449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896" t="23148" r="27292" b="40926"/>
            <a:stretch/>
          </p:blipFill>
          <p:spPr bwMode="auto">
            <a:xfrm>
              <a:off x="142215" y="4938909"/>
              <a:ext cx="4429785" cy="169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280" t="51744" r="21984" b="12878"/>
            <a:stretch/>
          </p:blipFill>
          <p:spPr bwMode="auto">
            <a:xfrm>
              <a:off x="5092250" y="-1665678"/>
              <a:ext cx="3656214" cy="1663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4244" t="57636" r="22222" b="9065"/>
            <a:stretch/>
          </p:blipFill>
          <p:spPr bwMode="auto">
            <a:xfrm>
              <a:off x="5085726" y="-2136"/>
              <a:ext cx="3670477" cy="1579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762" t="16368" r="21984" b="48429"/>
            <a:stretch/>
          </p:blipFill>
          <p:spPr bwMode="auto">
            <a:xfrm>
              <a:off x="162609" y="-1647422"/>
              <a:ext cx="4896155" cy="1664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Prostokąt 18"/>
            <p:cNvSpPr/>
            <p:nvPr/>
          </p:nvSpPr>
          <p:spPr>
            <a:xfrm>
              <a:off x="162609" y="-1394270"/>
              <a:ext cx="926526"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9841" t="21305" r="22222" b="43492"/>
            <a:stretch/>
          </p:blipFill>
          <p:spPr bwMode="auto">
            <a:xfrm>
              <a:off x="169906" y="-21790"/>
              <a:ext cx="4831861" cy="1651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Prostokąt 21"/>
            <p:cNvSpPr/>
            <p:nvPr/>
          </p:nvSpPr>
          <p:spPr>
            <a:xfrm>
              <a:off x="167198" y="212125"/>
              <a:ext cx="937245"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3"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9619" t="16020" r="22444" b="48918"/>
            <a:stretch/>
          </p:blipFill>
          <p:spPr bwMode="auto">
            <a:xfrm>
              <a:off x="129560" y="1610199"/>
              <a:ext cx="4929203" cy="1677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Prostokąt 23"/>
            <p:cNvSpPr/>
            <p:nvPr/>
          </p:nvSpPr>
          <p:spPr>
            <a:xfrm>
              <a:off x="160000" y="1860991"/>
              <a:ext cx="905664"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4219" t="51138" r="22444" b="13744"/>
            <a:stretch/>
          </p:blipFill>
          <p:spPr bwMode="auto">
            <a:xfrm>
              <a:off x="5088033" y="1577102"/>
              <a:ext cx="3660431" cy="1668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9921" t="21182" r="22222" b="43686"/>
            <a:stretch/>
          </p:blipFill>
          <p:spPr bwMode="auto">
            <a:xfrm>
              <a:off x="152706" y="3288153"/>
              <a:ext cx="4922032" cy="1681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Prostokąt 27"/>
            <p:cNvSpPr/>
            <p:nvPr/>
          </p:nvSpPr>
          <p:spPr>
            <a:xfrm>
              <a:off x="121255" y="3527771"/>
              <a:ext cx="966991"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9"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34115" t="56505" r="22222" b="8173"/>
            <a:stretch/>
          </p:blipFill>
          <p:spPr bwMode="auto">
            <a:xfrm>
              <a:off x="5094135" y="3272597"/>
              <a:ext cx="3660363" cy="1665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Prostokąt 32"/>
            <p:cNvSpPr/>
            <p:nvPr/>
          </p:nvSpPr>
          <p:spPr>
            <a:xfrm>
              <a:off x="129560" y="5222632"/>
              <a:ext cx="966991"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4" name="Prostokąt 33"/>
            <p:cNvSpPr/>
            <p:nvPr/>
          </p:nvSpPr>
          <p:spPr>
            <a:xfrm>
              <a:off x="17748" y="6633934"/>
              <a:ext cx="9108504" cy="1785104"/>
            </a:xfrm>
            <a:prstGeom prst="rect">
              <a:avLst/>
            </a:prstGeom>
          </p:spPr>
          <p:txBody>
            <a:bodyPr wrap="square">
              <a:spAutoFit/>
            </a:bodyPr>
            <a:lstStyle/>
            <a:p>
              <a:pPr algn="just"/>
              <a:r>
                <a:rPr lang="pl-PL" sz="1100" b="1"/>
                <a:t>Fig. </a:t>
              </a:r>
              <a:r>
                <a:rPr lang="pl-PL" sz="1100" b="1" smtClean="0"/>
                <a:t>S2c. </a:t>
              </a:r>
              <a:r>
                <a:rPr lang="pl-PL" sz="1100" smtClean="0"/>
                <a:t>Multiple </a:t>
              </a:r>
              <a:r>
                <a:rPr lang="pl-PL" sz="1100"/>
                <a:t>alignment (ClustalW) of </a:t>
              </a:r>
              <a:r>
                <a:rPr lang="pl-PL" sz="1100" smtClean="0"/>
                <a:t>12 CesA8/IRX1 </a:t>
              </a:r>
              <a:r>
                <a:rPr lang="pl-PL" sz="1100"/>
                <a:t>amino acid sequences (BlastP), which are closly related to </a:t>
              </a:r>
              <a:r>
                <a:rPr lang="pl-PL" sz="1100" smtClean="0"/>
                <a:t>LlCesA8/LlIRX8.</a:t>
              </a:r>
              <a:r>
                <a:rPr lang="pl-PL" sz="1100" b="1" smtClean="0"/>
                <a:t> </a:t>
              </a:r>
              <a:r>
                <a:rPr lang="pl-PL" sz="1100"/>
                <a:t>P</a:t>
              </a:r>
              <a:r>
                <a:rPr lang="pl-PL" sz="1100" smtClean="0"/>
                <a:t>roteins contain </a:t>
              </a:r>
              <a:r>
                <a:rPr lang="pl-PL" sz="1100"/>
                <a:t>N-terminus; </a:t>
              </a:r>
              <a:r>
                <a:rPr lang="pl-PL" sz="1100" smtClean="0"/>
                <a:t>globular/soluble central domain (CD) and </a:t>
              </a:r>
              <a:r>
                <a:rPr lang="pl-PL" sz="1100"/>
                <a:t>the </a:t>
              </a:r>
              <a:r>
                <a:rPr lang="pl-PL" sz="1100" smtClean="0"/>
                <a:t>C-terminus. Short N-terminus (N) is </a:t>
              </a:r>
              <a:r>
                <a:rPr lang="pl-PL" sz="1100"/>
                <a:t>prior to </a:t>
              </a:r>
              <a:r>
                <a:rPr lang="pl-PL" sz="1100" smtClean="0"/>
                <a:t>the Zinc-binding </a:t>
              </a:r>
              <a:r>
                <a:rPr lang="pl-PL" sz="1100"/>
                <a:t>domain (Zn) (medium </a:t>
              </a:r>
              <a:r>
                <a:rPr lang="pl-PL" sz="1100" smtClean="0"/>
                <a:t>gray). This Zn domain contains a </a:t>
              </a:r>
              <a:r>
                <a:rPr lang="pl-PL" sz="1100"/>
                <a:t>strictly conserved </a:t>
              </a:r>
              <a:r>
                <a:rPr lang="pl-PL" sz="1100" smtClean="0"/>
                <a:t>CxxC </a:t>
              </a:r>
              <a:r>
                <a:rPr lang="pl-PL" sz="1100"/>
                <a:t>motif (green box and </a:t>
              </a:r>
              <a:r>
                <a:rPr lang="pl-PL" sz="1100" smtClean="0"/>
                <a:t>red letters) beginning </a:t>
              </a:r>
              <a:r>
                <a:rPr lang="pl-PL" sz="1100"/>
                <a:t>amino </a:t>
              </a:r>
              <a:r>
                <a:rPr lang="pl-PL" sz="1100" smtClean="0"/>
                <a:t>acids: CxxCx</a:t>
              </a:r>
              <a:r>
                <a:rPr lang="pl-PL" sz="1100" baseline="-25000" smtClean="0"/>
                <a:t>12</a:t>
              </a:r>
              <a:r>
                <a:rPr lang="pl-PL" sz="1100" smtClean="0"/>
                <a:t>FxACxxCxxPxCxxCxExxxxxDxxxCxxC, </a:t>
              </a:r>
              <a:r>
                <a:rPr lang="pl-PL" sz="1100"/>
                <a:t>where x is any amino </a:t>
              </a:r>
              <a:r>
                <a:rPr lang="pl-PL" sz="1100" smtClean="0"/>
                <a:t>acid. </a:t>
              </a:r>
              <a:r>
                <a:rPr lang="en-US" sz="1100" smtClean="0"/>
                <a:t>Within </a:t>
              </a:r>
              <a:r>
                <a:rPr lang="en-US" sz="1100"/>
                <a:t>the </a:t>
              </a:r>
              <a:r>
                <a:rPr lang="en-US" sz="1100" smtClean="0"/>
                <a:t>N-terminus </a:t>
              </a:r>
              <a:r>
                <a:rPr lang="en-US" sz="1100"/>
                <a:t>is also a region </a:t>
              </a:r>
              <a:r>
                <a:rPr lang="en-US" sz="1100" smtClean="0"/>
                <a:t>rich </a:t>
              </a:r>
              <a:r>
                <a:rPr lang="en-US" sz="1100"/>
                <a:t>in acidic </a:t>
              </a:r>
              <a:r>
                <a:rPr lang="en-US" sz="1100" smtClean="0"/>
                <a:t>a</a:t>
              </a:r>
              <a:r>
                <a:rPr lang="pl-PL" sz="1100" smtClean="0"/>
                <a:t>mino acids</a:t>
              </a:r>
              <a:r>
                <a:rPr lang="en-US" sz="1100" smtClean="0"/>
                <a:t> designated </a:t>
              </a:r>
              <a:r>
                <a:rPr lang="en-US" sz="1100"/>
                <a:t>as a </a:t>
              </a:r>
              <a:r>
                <a:rPr lang="en-US" sz="1100" smtClean="0"/>
                <a:t>hypervariable region</a:t>
              </a:r>
              <a:r>
                <a:rPr lang="pl-PL" sz="1100" smtClean="0"/>
                <a:t> (VR1, red box). </a:t>
              </a:r>
              <a:r>
                <a:rPr lang="en-US" sz="1100" smtClean="0"/>
                <a:t>Following </a:t>
              </a:r>
              <a:r>
                <a:rPr lang="en-US" sz="1100"/>
                <a:t>the N-terminal domains are two transmembrane </a:t>
              </a:r>
              <a:r>
                <a:rPr lang="en-US" sz="1100" smtClean="0"/>
                <a:t>domains</a:t>
              </a:r>
              <a:r>
                <a:rPr lang="pl-PL" sz="1100" smtClean="0"/>
                <a:t> (TMH1/2, yellow boxes). </a:t>
              </a:r>
              <a:r>
                <a:rPr lang="en-US" sz="1100" smtClean="0"/>
                <a:t>The </a:t>
              </a:r>
              <a:r>
                <a:rPr lang="pl-PL" sz="1100" smtClean="0"/>
                <a:t>CD</a:t>
              </a:r>
              <a:r>
                <a:rPr lang="en-US" sz="1100" smtClean="0"/>
                <a:t> </a:t>
              </a:r>
              <a:r>
                <a:rPr lang="en-US" sz="1100"/>
                <a:t>contains variable </a:t>
              </a:r>
              <a:r>
                <a:rPr lang="en-US" sz="1100" smtClean="0"/>
                <a:t>region</a:t>
              </a:r>
              <a:r>
                <a:rPr lang="pl-PL" sz="1100" smtClean="0"/>
                <a:t> 2 </a:t>
              </a:r>
              <a:r>
                <a:rPr lang="en-US" sz="1100" smtClean="0"/>
                <a:t>(VR2</a:t>
              </a:r>
              <a:r>
                <a:rPr lang="pl-PL" sz="1100" smtClean="0"/>
                <a:t>, dark </a:t>
              </a:r>
              <a:r>
                <a:rPr lang="pl-PL" sz="1100"/>
                <a:t>grey</a:t>
              </a:r>
              <a:r>
                <a:rPr lang="pl-PL" sz="1100" smtClean="0"/>
                <a:t>)</a:t>
              </a:r>
              <a:r>
                <a:rPr lang="en-US" sz="1100" smtClean="0"/>
                <a:t> </a:t>
              </a:r>
              <a:r>
                <a:rPr lang="pl-PL" sz="1100" smtClean="0"/>
                <a:t>composed mostly of the Class </a:t>
              </a:r>
              <a:r>
                <a:rPr lang="pl-PL" sz="1100"/>
                <a:t>Specific Region (CSR</a:t>
              </a:r>
              <a:r>
                <a:rPr lang="pl-PL" sz="1100" smtClean="0"/>
                <a:t>) </a:t>
              </a:r>
              <a:r>
                <a:rPr lang="en-US" sz="1100" smtClean="0"/>
                <a:t>which </a:t>
              </a:r>
              <a:r>
                <a:rPr lang="en-US" sz="1100"/>
                <a:t>on either side is flanked by conserved </a:t>
              </a:r>
              <a:r>
                <a:rPr lang="en-US" sz="1100" smtClean="0"/>
                <a:t>regions</a:t>
              </a:r>
              <a:r>
                <a:rPr lang="pl-PL" sz="1100" smtClean="0"/>
                <a:t>: </a:t>
              </a:r>
              <a:r>
                <a:rPr lang="en-US" sz="1100" smtClean="0"/>
                <a:t>CR1</a:t>
              </a:r>
              <a:r>
                <a:rPr lang="pl-PL" sz="1100" smtClean="0"/>
                <a:t> [with the </a:t>
              </a:r>
              <a:r>
                <a:rPr lang="en-US" sz="1100"/>
                <a:t>Plant Conserved Region </a:t>
              </a:r>
              <a:r>
                <a:rPr lang="pl-PL" sz="1100" smtClean="0"/>
                <a:t>(P-CR) in the middle </a:t>
              </a:r>
              <a:r>
                <a:rPr lang="en-US" sz="1100" smtClean="0"/>
                <a:t>highlighted </a:t>
              </a:r>
              <a:r>
                <a:rPr lang="en-US" sz="1100"/>
                <a:t>in light </a:t>
              </a:r>
              <a:r>
                <a:rPr lang="pl-PL" sz="1100"/>
                <a:t>grey</a:t>
              </a:r>
              <a:r>
                <a:rPr lang="pl-PL" sz="1100" smtClean="0"/>
                <a:t>)]</a:t>
              </a:r>
              <a:r>
                <a:rPr lang="en-US" sz="1100" smtClean="0"/>
                <a:t> </a:t>
              </a:r>
              <a:r>
                <a:rPr lang="en-US" sz="1100"/>
                <a:t>and </a:t>
              </a:r>
              <a:r>
                <a:rPr lang="en-US" sz="1100" smtClean="0"/>
                <a:t>CR2.</a:t>
              </a:r>
              <a:r>
                <a:rPr lang="pl-PL" sz="1100"/>
                <a:t> </a:t>
              </a:r>
              <a:r>
                <a:rPr lang="en-US" sz="1100" smtClean="0"/>
                <a:t>The </a:t>
              </a:r>
              <a:r>
                <a:rPr lang="en-US" sz="1100"/>
                <a:t>four recognized catalytic </a:t>
              </a:r>
              <a:r>
                <a:rPr lang="en-US" sz="1100" smtClean="0"/>
                <a:t>motifs</a:t>
              </a:r>
              <a:r>
                <a:rPr lang="pl-PL" sz="1100" smtClean="0"/>
                <a:t> </a:t>
              </a:r>
              <a:r>
                <a:rPr lang="en-US" sz="1100" smtClean="0"/>
                <a:t>are</a:t>
              </a:r>
              <a:r>
                <a:rPr lang="pl-PL" sz="1100" smtClean="0"/>
                <a:t> marked</a:t>
              </a:r>
              <a:r>
                <a:rPr lang="en-US" sz="1100" smtClean="0"/>
                <a:t> </a:t>
              </a:r>
              <a:r>
                <a:rPr lang="pl-PL" sz="1100" smtClean="0"/>
                <a:t>as blue boxes</a:t>
              </a:r>
              <a:r>
                <a:rPr lang="en-US" sz="1100" smtClean="0"/>
                <a:t>, </a:t>
              </a:r>
              <a:r>
                <a:rPr lang="en-US" sz="1100"/>
                <a:t>with the D, DxD, and D residues in </a:t>
              </a:r>
              <a:r>
                <a:rPr lang="pl-PL" sz="1100" smtClean="0"/>
                <a:t>bold </a:t>
              </a:r>
              <a:r>
                <a:rPr lang="en-US" sz="1100" smtClean="0"/>
                <a:t>red </a:t>
              </a:r>
              <a:r>
                <a:rPr lang="en-US" sz="1100"/>
                <a:t>and the QxxRW residues in </a:t>
              </a:r>
              <a:r>
                <a:rPr lang="pl-PL" sz="1100" smtClean="0"/>
                <a:t>bold orange</a:t>
              </a:r>
              <a:r>
                <a:rPr lang="en-US" sz="1100" smtClean="0"/>
                <a:t>.</a:t>
              </a:r>
              <a:r>
                <a:rPr lang="pl-PL" sz="1100" smtClean="0"/>
                <a:t> </a:t>
              </a:r>
              <a:r>
                <a:rPr lang="en-US" sz="1100" smtClean="0"/>
                <a:t>The </a:t>
              </a:r>
              <a:r>
                <a:rPr lang="en-US" sz="1100"/>
                <a:t>numerous basic residues of </a:t>
              </a:r>
              <a:r>
                <a:rPr lang="en-US" sz="1100" smtClean="0"/>
                <a:t>Arg</a:t>
              </a:r>
              <a:r>
                <a:rPr lang="pl-PL" sz="1100" smtClean="0"/>
                <a:t> (R)</a:t>
              </a:r>
              <a:r>
                <a:rPr lang="en-US" sz="1100" smtClean="0"/>
                <a:t> </a:t>
              </a:r>
              <a:r>
                <a:rPr lang="en-US" sz="1100"/>
                <a:t>and </a:t>
              </a:r>
              <a:r>
                <a:rPr lang="en-US" sz="1100" smtClean="0"/>
                <a:t>Lys</a:t>
              </a:r>
              <a:r>
                <a:rPr lang="pl-PL" sz="1100" smtClean="0"/>
                <a:t> (K)</a:t>
              </a:r>
              <a:r>
                <a:rPr lang="en-US" sz="1100" smtClean="0"/>
                <a:t> (</a:t>
              </a:r>
              <a:r>
                <a:rPr lang="pl-PL" sz="1100" smtClean="0"/>
                <a:t>green leterrs</a:t>
              </a:r>
              <a:r>
                <a:rPr lang="en-US" sz="1100" smtClean="0"/>
                <a:t>) </a:t>
              </a:r>
              <a:r>
                <a:rPr lang="en-US" sz="1100"/>
                <a:t>and acidic residues of </a:t>
              </a:r>
              <a:r>
                <a:rPr lang="en-US" sz="1100" smtClean="0"/>
                <a:t>Asp</a:t>
              </a:r>
              <a:r>
                <a:rPr lang="pl-PL" sz="1100" smtClean="0"/>
                <a:t> (D)</a:t>
              </a:r>
              <a:r>
                <a:rPr lang="en-US" sz="1100" smtClean="0"/>
                <a:t> </a:t>
              </a:r>
              <a:r>
                <a:rPr lang="en-US" sz="1100"/>
                <a:t>and </a:t>
              </a:r>
              <a:r>
                <a:rPr lang="en-US" sz="1100" smtClean="0"/>
                <a:t>Glu</a:t>
              </a:r>
              <a:r>
                <a:rPr lang="pl-PL" sz="1100" smtClean="0"/>
                <a:t> (E)</a:t>
              </a:r>
              <a:r>
                <a:rPr lang="en-US" sz="1100" smtClean="0"/>
                <a:t> </a:t>
              </a:r>
              <a:r>
                <a:rPr lang="en-US" sz="1100"/>
                <a:t>(</a:t>
              </a:r>
              <a:r>
                <a:rPr lang="en-US" sz="1100" smtClean="0"/>
                <a:t>red</a:t>
              </a:r>
              <a:r>
                <a:rPr lang="pl-PL" sz="1100" smtClean="0"/>
                <a:t> letters</a:t>
              </a:r>
              <a:r>
                <a:rPr lang="en-US" sz="1100" smtClean="0"/>
                <a:t>) </a:t>
              </a:r>
              <a:r>
                <a:rPr lang="en-US" sz="1100"/>
                <a:t>of the </a:t>
              </a:r>
              <a:r>
                <a:rPr lang="pl-PL" sz="1100" smtClean="0"/>
                <a:t>VR2/</a:t>
              </a:r>
              <a:r>
                <a:rPr lang="en-US" sz="1100" smtClean="0"/>
                <a:t>CSR</a:t>
              </a:r>
              <a:r>
                <a:rPr lang="en-US" sz="1100"/>
                <a:t>, as well as the conserved Cys </a:t>
              </a:r>
              <a:r>
                <a:rPr lang="en-US" sz="1100" smtClean="0"/>
                <a:t>(</a:t>
              </a:r>
              <a:r>
                <a:rPr lang="pl-PL" sz="1100" smtClean="0"/>
                <a:t>C, </a:t>
              </a:r>
              <a:r>
                <a:rPr lang="en-US" sz="1100" smtClean="0"/>
                <a:t>yellow</a:t>
              </a:r>
              <a:r>
                <a:rPr lang="pl-PL" sz="1100" smtClean="0"/>
                <a:t> letters</a:t>
              </a:r>
              <a:r>
                <a:rPr lang="en-US" sz="1100" smtClean="0"/>
                <a:t>) </a:t>
              </a:r>
              <a:r>
                <a:rPr lang="en-US" sz="1100"/>
                <a:t>are conserved across species in an isoform-specific </a:t>
              </a:r>
              <a:r>
                <a:rPr lang="en-US" sz="1100" smtClean="0"/>
                <a:t>manner</a:t>
              </a:r>
              <a:r>
                <a:rPr lang="pl-PL" sz="1100" smtClean="0"/>
                <a:t> [43]</a:t>
              </a:r>
              <a:r>
                <a:rPr lang="en-US" sz="1100" smtClean="0"/>
                <a:t>.</a:t>
              </a:r>
              <a:r>
                <a:rPr lang="pl-PL" sz="1100" smtClean="0"/>
                <a:t> </a:t>
              </a:r>
              <a:r>
                <a:rPr lang="en-US" sz="1100" smtClean="0"/>
                <a:t>The </a:t>
              </a:r>
              <a:r>
                <a:rPr lang="pl-PL" sz="1100" smtClean="0"/>
                <a:t>C-terminus </a:t>
              </a:r>
              <a:r>
                <a:rPr lang="en-US" sz="1100" smtClean="0"/>
                <a:t>contains six </a:t>
              </a:r>
              <a:r>
                <a:rPr lang="en-US" sz="1100"/>
                <a:t>transmembrane </a:t>
              </a:r>
              <a:r>
                <a:rPr lang="en-US" sz="1100" smtClean="0"/>
                <a:t>domains</a:t>
              </a:r>
              <a:r>
                <a:rPr lang="pl-PL" sz="1100"/>
                <a:t> </a:t>
              </a:r>
              <a:r>
                <a:rPr lang="pl-PL" sz="1100" smtClean="0"/>
                <a:t>(THM 3-8) and remaining protein after the last TM helix marked as C.</a:t>
              </a:r>
            </a:p>
          </p:txBody>
        </p:sp>
        <p:sp>
          <p:nvSpPr>
            <p:cNvPr id="35" name="Prostokąt 34"/>
            <p:cNvSpPr/>
            <p:nvPr/>
          </p:nvSpPr>
          <p:spPr>
            <a:xfrm>
              <a:off x="4572000" y="4980049"/>
              <a:ext cx="4534928" cy="1569660"/>
            </a:xfrm>
            <a:prstGeom prst="rect">
              <a:avLst/>
            </a:prstGeom>
          </p:spPr>
          <p:txBody>
            <a:bodyPr wrap="square">
              <a:spAutoFit/>
            </a:bodyPr>
            <a:lstStyle/>
            <a:p>
              <a:pPr algn="just"/>
              <a:r>
                <a:rPr lang="pl-PL" sz="800" b="1" i="1" smtClean="0">
                  <a:solidFill>
                    <a:schemeClr val="tx1">
                      <a:lumMod val="50000"/>
                      <a:lumOff val="50000"/>
                    </a:schemeClr>
                  </a:solidFill>
                </a:rPr>
                <a:t>Lang</a:t>
              </a:r>
              <a:r>
                <a:rPr lang="pl-PL" sz="800" smtClean="0">
                  <a:solidFill>
                    <a:schemeClr val="tx1">
                      <a:lumMod val="50000"/>
                      <a:lumOff val="50000"/>
                    </a:schemeClr>
                  </a:solidFill>
                </a:rPr>
                <a:t> - </a:t>
              </a:r>
              <a:r>
                <a:rPr lang="en-US" sz="800" i="1">
                  <a:solidFill>
                    <a:schemeClr val="tx1">
                      <a:lumMod val="50000"/>
                      <a:lumOff val="50000"/>
                    </a:schemeClr>
                  </a:solidFill>
                </a:rPr>
                <a:t>Lupinus </a:t>
              </a:r>
              <a:r>
                <a:rPr lang="en-US" sz="800" i="1" smtClean="0">
                  <a:solidFill>
                    <a:schemeClr val="tx1">
                      <a:lumMod val="50000"/>
                      <a:lumOff val="50000"/>
                    </a:schemeClr>
                  </a:solidFill>
                </a:rPr>
                <a:t>angustifolius</a:t>
              </a:r>
              <a:r>
                <a:rPr lang="pl-PL" sz="800">
                  <a:solidFill>
                    <a:schemeClr val="tx1">
                      <a:lumMod val="50000"/>
                      <a:lumOff val="50000"/>
                    </a:schemeClr>
                  </a:solidFill>
                </a:rPr>
                <a:t> </a:t>
              </a:r>
              <a:r>
                <a:rPr lang="pl-PL" sz="800" smtClean="0">
                  <a:solidFill>
                    <a:schemeClr val="tx1">
                      <a:lumMod val="50000"/>
                      <a:lumOff val="50000"/>
                    </a:schemeClr>
                  </a:solidFill>
                </a:rPr>
                <a:t>(</a:t>
              </a:r>
              <a:r>
                <a:rPr lang="en-US" sz="800" smtClean="0">
                  <a:solidFill>
                    <a:schemeClr val="tx1">
                      <a:lumMod val="50000"/>
                      <a:lumOff val="50000"/>
                    </a:schemeClr>
                  </a:solidFill>
                </a:rPr>
                <a:t>XP_019439632</a:t>
              </a:r>
              <a:r>
                <a:rPr lang="pl-PL" sz="800" smtClean="0">
                  <a:solidFill>
                    <a:schemeClr val="tx1">
                      <a:lumMod val="50000"/>
                      <a:lumOff val="50000"/>
                    </a:schemeClr>
                  </a:solidFill>
                </a:rPr>
                <a:t>,</a:t>
              </a:r>
              <a:r>
                <a:rPr lang="en-US" sz="800" smtClean="0">
                  <a:solidFill>
                    <a:schemeClr val="tx1">
                      <a:lumMod val="50000"/>
                      <a:lumOff val="50000"/>
                    </a:schemeClr>
                  </a:solidFill>
                </a:rPr>
                <a:t> cellulose </a:t>
              </a:r>
              <a:r>
                <a:rPr lang="en-US" sz="800">
                  <a:solidFill>
                    <a:schemeClr val="tx1">
                      <a:lumMod val="50000"/>
                      <a:lumOff val="50000"/>
                    </a:schemeClr>
                  </a:solidFill>
                </a:rPr>
                <a:t>synthase A catalytic subunit 8 </a:t>
              </a:r>
              <a:r>
                <a:rPr lang="en-US" sz="800" smtClean="0">
                  <a:solidFill>
                    <a:schemeClr val="tx1">
                      <a:lumMod val="50000"/>
                      <a:lumOff val="50000"/>
                    </a:schemeClr>
                  </a:solidFill>
                </a:rPr>
                <a:t>UDP-forming-like </a:t>
              </a:r>
              <a:r>
                <a:rPr lang="en-US" sz="800">
                  <a:solidFill>
                    <a:schemeClr val="tx1">
                      <a:lumMod val="50000"/>
                      <a:lumOff val="50000"/>
                    </a:schemeClr>
                  </a:solidFill>
                </a:rPr>
                <a:t>isoform </a:t>
              </a:r>
              <a:r>
                <a:rPr lang="en-US" sz="800" smtClean="0">
                  <a:solidFill>
                    <a:schemeClr val="tx1">
                      <a:lumMod val="50000"/>
                      <a:lumOff val="50000"/>
                    </a:schemeClr>
                  </a:solidFill>
                </a:rPr>
                <a:t>X1</a:t>
              </a:r>
              <a:r>
                <a:rPr lang="pl-PL" sz="800" smtClean="0">
                  <a:solidFill>
                    <a:schemeClr val="tx1">
                      <a:lumMod val="50000"/>
                      <a:lumOff val="50000"/>
                    </a:schemeClr>
                  </a:solidFill>
                </a:rPr>
                <a:t>); </a:t>
              </a:r>
              <a:r>
                <a:rPr lang="pl-PL" sz="800" b="1" i="1" smtClean="0">
                  <a:solidFill>
                    <a:schemeClr val="tx1">
                      <a:lumMod val="50000"/>
                      <a:lumOff val="50000"/>
                    </a:schemeClr>
                  </a:solidFill>
                </a:rPr>
                <a:t>Gm</a:t>
              </a:r>
              <a:r>
                <a:rPr lang="pl-PL" sz="800" smtClean="0">
                  <a:solidFill>
                    <a:schemeClr val="tx1">
                      <a:lumMod val="50000"/>
                      <a:lumOff val="50000"/>
                    </a:schemeClr>
                  </a:solidFill>
                </a:rPr>
                <a:t> -</a:t>
              </a:r>
              <a:r>
                <a:rPr lang="en-US" sz="800" i="1">
                  <a:solidFill>
                    <a:schemeClr val="tx1">
                      <a:lumMod val="50000"/>
                      <a:lumOff val="50000"/>
                    </a:schemeClr>
                  </a:solidFill>
                </a:rPr>
                <a:t>Glycine max</a:t>
              </a:r>
              <a:r>
                <a:rPr lang="pl-PL" sz="800" i="1" smtClean="0">
                  <a:solidFill>
                    <a:schemeClr val="tx1">
                      <a:lumMod val="50000"/>
                      <a:lumOff val="50000"/>
                    </a:schemeClr>
                  </a:solidFill>
                </a:rPr>
                <a:t> </a:t>
              </a:r>
              <a:r>
                <a:rPr lang="pl-PL" sz="800">
                  <a:solidFill>
                    <a:schemeClr val="tx1">
                      <a:lumMod val="50000"/>
                      <a:lumOff val="50000"/>
                    </a:schemeClr>
                  </a:solidFill>
                </a:rPr>
                <a:t>(</a:t>
              </a:r>
              <a:r>
                <a:rPr lang="en-US" sz="800" smtClean="0">
                  <a:solidFill>
                    <a:schemeClr val="tx1">
                      <a:lumMod val="50000"/>
                      <a:lumOff val="50000"/>
                    </a:schemeClr>
                  </a:solidFill>
                </a:rPr>
                <a:t>XP_003526279</a:t>
              </a:r>
              <a:r>
                <a:rPr lang="pl-PL" sz="800" smtClean="0">
                  <a:solidFill>
                    <a:schemeClr val="tx1">
                      <a:lumMod val="50000"/>
                      <a:lumOff val="50000"/>
                    </a:schemeClr>
                  </a:solidFill>
                </a:rPr>
                <a:t>,</a:t>
              </a:r>
              <a:r>
                <a:rPr lang="en-US" sz="800" smtClean="0">
                  <a:solidFill>
                    <a:schemeClr val="tx1">
                      <a:lumMod val="50000"/>
                      <a:lumOff val="50000"/>
                    </a:schemeClr>
                  </a:solidFill>
                </a:rPr>
                <a:t> </a:t>
              </a:r>
              <a:r>
                <a:rPr lang="en-US" sz="800">
                  <a:solidFill>
                    <a:schemeClr val="tx1">
                      <a:lumMod val="50000"/>
                      <a:lumOff val="50000"/>
                    </a:schemeClr>
                  </a:solidFill>
                </a:rPr>
                <a:t>cellulose synthase A catalytic subunit 8 </a:t>
              </a:r>
              <a:r>
                <a:rPr lang="en-US" sz="800" smtClean="0">
                  <a:solidFill>
                    <a:schemeClr val="tx1">
                      <a:lumMod val="50000"/>
                      <a:lumOff val="50000"/>
                    </a:schemeClr>
                  </a:solidFill>
                </a:rPr>
                <a:t>UDP-forming</a:t>
              </a:r>
              <a:r>
                <a:rPr lang="pl-PL" sz="800" smtClean="0">
                  <a:solidFill>
                    <a:schemeClr val="tx1">
                      <a:lumMod val="50000"/>
                      <a:lumOff val="50000"/>
                    </a:schemeClr>
                  </a:solidFill>
                </a:rPr>
                <a:t>); </a:t>
              </a:r>
              <a:r>
                <a:rPr lang="pl-PL" sz="800" b="1" i="1" smtClean="0">
                  <a:solidFill>
                    <a:schemeClr val="tx1">
                      <a:lumMod val="50000"/>
                      <a:lumOff val="50000"/>
                    </a:schemeClr>
                  </a:solidFill>
                </a:rPr>
                <a:t>Mt</a:t>
              </a:r>
              <a:r>
                <a:rPr lang="pl-PL" sz="800" smtClean="0">
                  <a:solidFill>
                    <a:schemeClr val="tx1">
                      <a:lumMod val="50000"/>
                      <a:lumOff val="50000"/>
                    </a:schemeClr>
                  </a:solidFill>
                </a:rPr>
                <a:t> - </a:t>
              </a:r>
              <a:r>
                <a:rPr lang="en-US" sz="800" i="1">
                  <a:solidFill>
                    <a:schemeClr val="tx1">
                      <a:lumMod val="50000"/>
                      <a:lumOff val="50000"/>
                    </a:schemeClr>
                  </a:solidFill>
                </a:rPr>
                <a:t>Medicago </a:t>
              </a:r>
              <a:r>
                <a:rPr lang="en-US" sz="800" i="1" smtClean="0">
                  <a:solidFill>
                    <a:schemeClr val="tx1">
                      <a:lumMod val="50000"/>
                      <a:lumOff val="50000"/>
                    </a:schemeClr>
                  </a:solidFill>
                </a:rPr>
                <a:t>truncatula</a:t>
              </a:r>
              <a:r>
                <a:rPr lang="pl-PL" sz="800" i="1">
                  <a:solidFill>
                    <a:schemeClr val="tx1">
                      <a:lumMod val="50000"/>
                      <a:lumOff val="50000"/>
                    </a:schemeClr>
                  </a:solidFill>
                </a:rPr>
                <a:t> </a:t>
              </a:r>
              <a:r>
                <a:rPr lang="pl-PL" sz="800" smtClean="0">
                  <a:solidFill>
                    <a:schemeClr val="tx1">
                      <a:lumMod val="50000"/>
                      <a:lumOff val="50000"/>
                    </a:schemeClr>
                  </a:solidFill>
                </a:rPr>
                <a:t>(</a:t>
              </a:r>
              <a:r>
                <a:rPr lang="en-US" sz="800" smtClean="0">
                  <a:solidFill>
                    <a:schemeClr val="tx1">
                      <a:lumMod val="50000"/>
                      <a:lumOff val="50000"/>
                    </a:schemeClr>
                  </a:solidFill>
                </a:rPr>
                <a:t>XP_013462596</a:t>
              </a:r>
              <a:r>
                <a:rPr lang="pl-PL" sz="800" smtClean="0">
                  <a:solidFill>
                    <a:schemeClr val="tx1">
                      <a:lumMod val="50000"/>
                      <a:lumOff val="50000"/>
                    </a:schemeClr>
                  </a:solidFill>
                </a:rPr>
                <a:t>,</a:t>
              </a:r>
              <a:r>
                <a:rPr lang="en-US" sz="800" smtClean="0">
                  <a:solidFill>
                    <a:schemeClr val="tx1">
                      <a:lumMod val="50000"/>
                      <a:lumOff val="50000"/>
                    </a:schemeClr>
                  </a:solidFill>
                </a:rPr>
                <a:t> </a:t>
              </a:r>
              <a:r>
                <a:rPr lang="en-US" sz="800">
                  <a:solidFill>
                    <a:schemeClr val="tx1">
                      <a:lumMod val="50000"/>
                      <a:lumOff val="50000"/>
                    </a:schemeClr>
                  </a:solidFill>
                </a:rPr>
                <a:t>cellulose synthase A catalytic subunit 8 </a:t>
              </a:r>
              <a:r>
                <a:rPr lang="en-US" sz="800" smtClean="0">
                  <a:solidFill>
                    <a:schemeClr val="tx1">
                      <a:lumMod val="50000"/>
                      <a:lumOff val="50000"/>
                    </a:schemeClr>
                  </a:solidFill>
                </a:rPr>
                <a:t>UDP-forming</a:t>
              </a:r>
              <a:r>
                <a:rPr lang="pl-PL" sz="800" smtClean="0">
                  <a:solidFill>
                    <a:schemeClr val="tx1">
                      <a:lumMod val="50000"/>
                      <a:lumOff val="50000"/>
                    </a:schemeClr>
                  </a:solidFill>
                </a:rPr>
                <a:t>); </a:t>
              </a:r>
              <a:r>
                <a:rPr lang="pl-PL" sz="800" b="1" i="1" smtClean="0">
                  <a:solidFill>
                    <a:schemeClr val="tx1">
                      <a:lumMod val="50000"/>
                      <a:lumOff val="50000"/>
                    </a:schemeClr>
                  </a:solidFill>
                </a:rPr>
                <a:t>Va</a:t>
              </a:r>
              <a:r>
                <a:rPr lang="pl-PL" sz="800" smtClean="0">
                  <a:solidFill>
                    <a:schemeClr val="tx1">
                      <a:lumMod val="50000"/>
                      <a:lumOff val="50000"/>
                    </a:schemeClr>
                  </a:solidFill>
                </a:rPr>
                <a:t> - </a:t>
              </a:r>
              <a:r>
                <a:rPr lang="en-US" sz="800" i="1">
                  <a:solidFill>
                    <a:schemeClr val="tx1">
                      <a:lumMod val="50000"/>
                      <a:lumOff val="50000"/>
                    </a:schemeClr>
                  </a:solidFill>
                </a:rPr>
                <a:t>Vigna </a:t>
              </a:r>
              <a:r>
                <a:rPr lang="en-US" sz="800" i="1" smtClean="0">
                  <a:solidFill>
                    <a:schemeClr val="tx1">
                      <a:lumMod val="50000"/>
                      <a:lumOff val="50000"/>
                    </a:schemeClr>
                  </a:solidFill>
                </a:rPr>
                <a:t>angularis</a:t>
              </a:r>
              <a:r>
                <a:rPr lang="pl-PL" sz="800" i="1" smtClean="0">
                  <a:solidFill>
                    <a:schemeClr val="tx1">
                      <a:lumMod val="50000"/>
                      <a:lumOff val="50000"/>
                    </a:schemeClr>
                  </a:solidFill>
                </a:rPr>
                <a:t> </a:t>
              </a:r>
              <a:r>
                <a:rPr lang="pl-PL" sz="800" smtClean="0">
                  <a:solidFill>
                    <a:schemeClr val="tx1">
                      <a:lumMod val="50000"/>
                      <a:lumOff val="50000"/>
                    </a:schemeClr>
                  </a:solidFill>
                </a:rPr>
                <a:t>(</a:t>
              </a:r>
              <a:r>
                <a:rPr lang="en-US" sz="800" smtClean="0">
                  <a:solidFill>
                    <a:schemeClr val="tx1">
                      <a:lumMod val="50000"/>
                      <a:lumOff val="50000"/>
                    </a:schemeClr>
                  </a:solidFill>
                </a:rPr>
                <a:t>XP_017421931</a:t>
              </a:r>
              <a:r>
                <a:rPr lang="pl-PL" sz="800" smtClean="0">
                  <a:solidFill>
                    <a:schemeClr val="tx1">
                      <a:lumMod val="50000"/>
                      <a:lumOff val="50000"/>
                    </a:schemeClr>
                  </a:solidFill>
                </a:rPr>
                <a:t>, </a:t>
              </a:r>
              <a:r>
                <a:rPr lang="en-US" sz="800" smtClean="0">
                  <a:solidFill>
                    <a:schemeClr val="tx1">
                      <a:lumMod val="50000"/>
                      <a:lumOff val="50000"/>
                    </a:schemeClr>
                  </a:solidFill>
                </a:rPr>
                <a:t>cellulose </a:t>
              </a:r>
              <a:r>
                <a:rPr lang="en-US" sz="800">
                  <a:solidFill>
                    <a:schemeClr val="tx1">
                      <a:lumMod val="50000"/>
                      <a:lumOff val="50000"/>
                    </a:schemeClr>
                  </a:solidFill>
                </a:rPr>
                <a:t>synthase A catalytic subunit 8 </a:t>
              </a:r>
              <a:r>
                <a:rPr lang="en-US" sz="800" smtClean="0">
                  <a:solidFill>
                    <a:schemeClr val="tx1">
                      <a:lumMod val="50000"/>
                      <a:lumOff val="50000"/>
                    </a:schemeClr>
                  </a:solidFill>
                </a:rPr>
                <a:t>UDP-forming </a:t>
              </a:r>
              <a:r>
                <a:rPr lang="en-US" sz="800">
                  <a:solidFill>
                    <a:schemeClr val="tx1">
                      <a:lumMod val="50000"/>
                      <a:lumOff val="50000"/>
                    </a:schemeClr>
                  </a:solidFill>
                </a:rPr>
                <a:t>isoform </a:t>
              </a:r>
              <a:r>
                <a:rPr lang="en-US" sz="800" smtClean="0">
                  <a:solidFill>
                    <a:schemeClr val="tx1">
                      <a:lumMod val="50000"/>
                      <a:lumOff val="50000"/>
                    </a:schemeClr>
                  </a:solidFill>
                </a:rPr>
                <a:t>X2</a:t>
              </a:r>
              <a:r>
                <a:rPr lang="pl-PL" sz="800" smtClean="0">
                  <a:solidFill>
                    <a:schemeClr val="tx1">
                      <a:lumMod val="50000"/>
                      <a:lumOff val="50000"/>
                    </a:schemeClr>
                  </a:solidFill>
                </a:rPr>
                <a:t>); </a:t>
              </a:r>
              <a:r>
                <a:rPr lang="pl-PL" sz="800" b="1" i="1" smtClean="0">
                  <a:solidFill>
                    <a:schemeClr val="tx1">
                      <a:lumMod val="50000"/>
                      <a:lumOff val="50000"/>
                    </a:schemeClr>
                  </a:solidFill>
                </a:rPr>
                <a:t>Cc</a:t>
              </a:r>
              <a:r>
                <a:rPr lang="pl-PL" sz="800" smtClean="0">
                  <a:solidFill>
                    <a:schemeClr val="tx1">
                      <a:lumMod val="50000"/>
                      <a:lumOff val="50000"/>
                    </a:schemeClr>
                  </a:solidFill>
                </a:rPr>
                <a:t> - </a:t>
              </a:r>
              <a:r>
                <a:rPr lang="en-US" sz="800" i="1">
                  <a:solidFill>
                    <a:schemeClr val="tx1">
                      <a:lumMod val="50000"/>
                      <a:lumOff val="50000"/>
                    </a:schemeClr>
                  </a:solidFill>
                </a:rPr>
                <a:t>Cajanus </a:t>
              </a:r>
              <a:r>
                <a:rPr lang="en-US" sz="800" i="1" smtClean="0">
                  <a:solidFill>
                    <a:schemeClr val="tx1">
                      <a:lumMod val="50000"/>
                      <a:lumOff val="50000"/>
                    </a:schemeClr>
                  </a:solidFill>
                </a:rPr>
                <a:t>cajan</a:t>
              </a:r>
              <a:r>
                <a:rPr lang="pl-PL" sz="800" i="1">
                  <a:solidFill>
                    <a:schemeClr val="tx1">
                      <a:lumMod val="50000"/>
                      <a:lumOff val="50000"/>
                    </a:schemeClr>
                  </a:solidFill>
                </a:rPr>
                <a:t> </a:t>
              </a:r>
              <a:r>
                <a:rPr lang="pl-PL" sz="800" smtClean="0">
                  <a:solidFill>
                    <a:schemeClr val="tx1">
                      <a:lumMod val="50000"/>
                      <a:lumOff val="50000"/>
                    </a:schemeClr>
                  </a:solidFill>
                </a:rPr>
                <a:t>(</a:t>
              </a:r>
              <a:r>
                <a:rPr lang="en-US" sz="800" smtClean="0">
                  <a:solidFill>
                    <a:schemeClr val="tx1">
                      <a:lumMod val="50000"/>
                      <a:lumOff val="50000"/>
                    </a:schemeClr>
                  </a:solidFill>
                </a:rPr>
                <a:t>XP_020211247</a:t>
              </a:r>
              <a:r>
                <a:rPr lang="pl-PL" sz="800" smtClean="0">
                  <a:solidFill>
                    <a:schemeClr val="tx1">
                      <a:lumMod val="50000"/>
                      <a:lumOff val="50000"/>
                    </a:schemeClr>
                  </a:solidFill>
                </a:rPr>
                <a:t>,</a:t>
              </a:r>
              <a:r>
                <a:rPr lang="en-US" sz="800" smtClean="0">
                  <a:solidFill>
                    <a:schemeClr val="tx1">
                      <a:lumMod val="50000"/>
                      <a:lumOff val="50000"/>
                    </a:schemeClr>
                  </a:solidFill>
                </a:rPr>
                <a:t> </a:t>
              </a:r>
              <a:r>
                <a:rPr lang="en-US" sz="800">
                  <a:solidFill>
                    <a:schemeClr val="tx1">
                      <a:lumMod val="50000"/>
                      <a:lumOff val="50000"/>
                    </a:schemeClr>
                  </a:solidFill>
                </a:rPr>
                <a:t>cellulose synthase A catalytic subunit 8 </a:t>
              </a:r>
              <a:r>
                <a:rPr lang="en-US" sz="800" smtClean="0">
                  <a:solidFill>
                    <a:schemeClr val="tx1">
                      <a:lumMod val="50000"/>
                      <a:lumOff val="50000"/>
                    </a:schemeClr>
                  </a:solidFill>
                </a:rPr>
                <a:t>UDP-forming</a:t>
              </a:r>
              <a:r>
                <a:rPr lang="pl-PL" sz="800" smtClean="0">
                  <a:solidFill>
                    <a:schemeClr val="tx1">
                      <a:lumMod val="50000"/>
                      <a:lumOff val="50000"/>
                    </a:schemeClr>
                  </a:solidFill>
                </a:rPr>
                <a:t>); </a:t>
              </a:r>
              <a:r>
                <a:rPr lang="pl-PL" sz="800" b="1" i="1" smtClean="0">
                  <a:solidFill>
                    <a:schemeClr val="tx1">
                      <a:lumMod val="50000"/>
                      <a:lumOff val="50000"/>
                    </a:schemeClr>
                  </a:solidFill>
                </a:rPr>
                <a:t>Ap</a:t>
              </a:r>
              <a:r>
                <a:rPr lang="pl-PL" sz="800" smtClean="0">
                  <a:solidFill>
                    <a:schemeClr val="tx1">
                      <a:lumMod val="50000"/>
                      <a:lumOff val="50000"/>
                    </a:schemeClr>
                  </a:solidFill>
                </a:rPr>
                <a:t> - </a:t>
              </a:r>
              <a:r>
                <a:rPr lang="en-US" sz="800" i="1">
                  <a:solidFill>
                    <a:schemeClr val="tx1">
                      <a:lumMod val="50000"/>
                      <a:lumOff val="50000"/>
                    </a:schemeClr>
                  </a:solidFill>
                </a:rPr>
                <a:t>Abrus </a:t>
              </a:r>
              <a:r>
                <a:rPr lang="en-US" sz="800" i="1" smtClean="0">
                  <a:solidFill>
                    <a:schemeClr val="tx1">
                      <a:lumMod val="50000"/>
                      <a:lumOff val="50000"/>
                    </a:schemeClr>
                  </a:solidFill>
                </a:rPr>
                <a:t>precatorius</a:t>
              </a:r>
              <a:r>
                <a:rPr lang="pl-PL" sz="800" i="1">
                  <a:solidFill>
                    <a:schemeClr val="tx1">
                      <a:lumMod val="50000"/>
                      <a:lumOff val="50000"/>
                    </a:schemeClr>
                  </a:solidFill>
                </a:rPr>
                <a:t> </a:t>
              </a:r>
              <a:r>
                <a:rPr lang="pl-PL" sz="800" smtClean="0">
                  <a:solidFill>
                    <a:schemeClr val="tx1">
                      <a:lumMod val="50000"/>
                      <a:lumOff val="50000"/>
                    </a:schemeClr>
                  </a:solidFill>
                </a:rPr>
                <a:t>(</a:t>
              </a:r>
              <a:r>
                <a:rPr lang="en-US" sz="800" smtClean="0">
                  <a:solidFill>
                    <a:schemeClr val="tx1">
                      <a:lumMod val="50000"/>
                      <a:lumOff val="50000"/>
                    </a:schemeClr>
                  </a:solidFill>
                </a:rPr>
                <a:t>XP_027339063</a:t>
              </a:r>
              <a:r>
                <a:rPr lang="pl-PL" sz="800" smtClean="0">
                  <a:solidFill>
                    <a:schemeClr val="tx1">
                      <a:lumMod val="50000"/>
                      <a:lumOff val="50000"/>
                    </a:schemeClr>
                  </a:solidFill>
                </a:rPr>
                <a:t>,</a:t>
              </a:r>
              <a:r>
                <a:rPr lang="en-US" sz="800" smtClean="0">
                  <a:solidFill>
                    <a:schemeClr val="tx1">
                      <a:lumMod val="50000"/>
                      <a:lumOff val="50000"/>
                    </a:schemeClr>
                  </a:solidFill>
                </a:rPr>
                <a:t> </a:t>
              </a:r>
              <a:r>
                <a:rPr lang="en-US" sz="800">
                  <a:solidFill>
                    <a:schemeClr val="tx1">
                      <a:lumMod val="50000"/>
                      <a:lumOff val="50000"/>
                    </a:schemeClr>
                  </a:solidFill>
                </a:rPr>
                <a:t>cellulose synthase A catalytic subunit 8 </a:t>
              </a:r>
              <a:r>
                <a:rPr lang="en-US" sz="800" smtClean="0">
                  <a:solidFill>
                    <a:schemeClr val="tx1">
                      <a:lumMod val="50000"/>
                      <a:lumOff val="50000"/>
                    </a:schemeClr>
                  </a:solidFill>
                </a:rPr>
                <a:t>UDP-formin</a:t>
              </a:r>
              <a:r>
                <a:rPr lang="pl-PL" sz="800" smtClean="0">
                  <a:solidFill>
                    <a:schemeClr val="tx1">
                      <a:lumMod val="50000"/>
                      <a:lumOff val="50000"/>
                    </a:schemeClr>
                  </a:solidFill>
                </a:rPr>
                <a:t>g</a:t>
              </a:r>
              <a:r>
                <a:rPr lang="en-US" sz="800" smtClean="0">
                  <a:solidFill>
                    <a:schemeClr val="tx1">
                      <a:lumMod val="50000"/>
                      <a:lumOff val="50000"/>
                    </a:schemeClr>
                  </a:solidFill>
                </a:rPr>
                <a:t>-like</a:t>
              </a:r>
              <a:r>
                <a:rPr lang="pl-PL" sz="800" smtClean="0">
                  <a:solidFill>
                    <a:schemeClr val="tx1">
                      <a:lumMod val="50000"/>
                      <a:lumOff val="50000"/>
                    </a:schemeClr>
                  </a:solidFill>
                </a:rPr>
                <a:t>); </a:t>
              </a:r>
              <a:r>
                <a:rPr lang="pl-PL" sz="800" b="1" i="1" smtClean="0">
                  <a:solidFill>
                    <a:schemeClr val="tx1">
                      <a:lumMod val="50000"/>
                      <a:lumOff val="50000"/>
                    </a:schemeClr>
                  </a:solidFill>
                </a:rPr>
                <a:t>Ad</a:t>
              </a:r>
              <a:r>
                <a:rPr lang="pl-PL" sz="800" smtClean="0">
                  <a:solidFill>
                    <a:schemeClr val="tx1">
                      <a:lumMod val="50000"/>
                      <a:lumOff val="50000"/>
                    </a:schemeClr>
                  </a:solidFill>
                </a:rPr>
                <a:t> - </a:t>
              </a:r>
              <a:r>
                <a:rPr lang="en-US" sz="800" i="1">
                  <a:solidFill>
                    <a:schemeClr val="tx1">
                      <a:lumMod val="50000"/>
                      <a:lumOff val="50000"/>
                    </a:schemeClr>
                  </a:solidFill>
                </a:rPr>
                <a:t>Arachis </a:t>
              </a:r>
              <a:r>
                <a:rPr lang="en-US" sz="800" i="1" smtClean="0">
                  <a:solidFill>
                    <a:schemeClr val="tx1">
                      <a:lumMod val="50000"/>
                      <a:lumOff val="50000"/>
                    </a:schemeClr>
                  </a:solidFill>
                </a:rPr>
                <a:t>duranensis</a:t>
              </a:r>
              <a:r>
                <a:rPr lang="pl-PL" sz="800" i="1">
                  <a:solidFill>
                    <a:schemeClr val="tx1">
                      <a:lumMod val="50000"/>
                      <a:lumOff val="50000"/>
                    </a:schemeClr>
                  </a:solidFill>
                </a:rPr>
                <a:t> </a:t>
              </a:r>
              <a:r>
                <a:rPr lang="pl-PL" sz="800" smtClean="0">
                  <a:solidFill>
                    <a:schemeClr val="tx1">
                      <a:lumMod val="50000"/>
                      <a:lumOff val="50000"/>
                    </a:schemeClr>
                  </a:solidFill>
                </a:rPr>
                <a:t>(</a:t>
              </a:r>
              <a:r>
                <a:rPr lang="en-US" sz="800" smtClean="0">
                  <a:solidFill>
                    <a:schemeClr val="tx1">
                      <a:lumMod val="50000"/>
                      <a:lumOff val="50000"/>
                    </a:schemeClr>
                  </a:solidFill>
                </a:rPr>
                <a:t>XP_015943020</a:t>
              </a:r>
              <a:r>
                <a:rPr lang="pl-PL" sz="800" smtClean="0">
                  <a:solidFill>
                    <a:schemeClr val="tx1">
                      <a:lumMod val="50000"/>
                      <a:lumOff val="50000"/>
                    </a:schemeClr>
                  </a:solidFill>
                </a:rPr>
                <a:t>,</a:t>
              </a:r>
              <a:r>
                <a:rPr lang="en-US" sz="800" smtClean="0">
                  <a:solidFill>
                    <a:schemeClr val="tx1">
                      <a:lumMod val="50000"/>
                      <a:lumOff val="50000"/>
                    </a:schemeClr>
                  </a:solidFill>
                </a:rPr>
                <a:t> </a:t>
              </a:r>
              <a:r>
                <a:rPr lang="en-US" sz="800">
                  <a:solidFill>
                    <a:schemeClr val="tx1">
                      <a:lumMod val="50000"/>
                      <a:lumOff val="50000"/>
                    </a:schemeClr>
                  </a:solidFill>
                </a:rPr>
                <a:t>cellulose synthase A catalytic subunit 8 </a:t>
              </a:r>
              <a:r>
                <a:rPr lang="en-US" sz="800" smtClean="0">
                  <a:solidFill>
                    <a:schemeClr val="tx1">
                      <a:lumMod val="50000"/>
                      <a:lumOff val="50000"/>
                    </a:schemeClr>
                  </a:solidFill>
                </a:rPr>
                <a:t>UDP-forming</a:t>
              </a:r>
              <a:r>
                <a:rPr lang="pl-PL" sz="800" smtClean="0">
                  <a:solidFill>
                    <a:schemeClr val="tx1">
                      <a:lumMod val="50000"/>
                      <a:lumOff val="50000"/>
                    </a:schemeClr>
                  </a:solidFill>
                </a:rPr>
                <a:t>); </a:t>
              </a:r>
              <a:r>
                <a:rPr lang="pl-PL" sz="800" b="1" i="1" smtClean="0">
                  <a:solidFill>
                    <a:schemeClr val="tx1">
                      <a:lumMod val="50000"/>
                      <a:lumOff val="50000"/>
                    </a:schemeClr>
                  </a:solidFill>
                </a:rPr>
                <a:t>Ah</a:t>
              </a:r>
              <a:r>
                <a:rPr lang="pl-PL" sz="800" smtClean="0">
                  <a:solidFill>
                    <a:schemeClr val="tx1">
                      <a:lumMod val="50000"/>
                      <a:lumOff val="50000"/>
                    </a:schemeClr>
                  </a:solidFill>
                </a:rPr>
                <a:t> - </a:t>
              </a:r>
              <a:r>
                <a:rPr lang="en-US" sz="800" i="1">
                  <a:solidFill>
                    <a:schemeClr val="tx1">
                      <a:lumMod val="50000"/>
                      <a:lumOff val="50000"/>
                    </a:schemeClr>
                  </a:solidFill>
                </a:rPr>
                <a:t>Arachis </a:t>
              </a:r>
              <a:r>
                <a:rPr lang="en-US" sz="800" i="1" smtClean="0">
                  <a:solidFill>
                    <a:schemeClr val="tx1">
                      <a:lumMod val="50000"/>
                      <a:lumOff val="50000"/>
                    </a:schemeClr>
                  </a:solidFill>
                </a:rPr>
                <a:t>hypogaea</a:t>
              </a:r>
              <a:r>
                <a:rPr lang="pl-PL" sz="800" smtClean="0">
                  <a:solidFill>
                    <a:schemeClr val="tx1">
                      <a:lumMod val="50000"/>
                      <a:lumOff val="50000"/>
                    </a:schemeClr>
                  </a:solidFill>
                </a:rPr>
                <a:t> (</a:t>
              </a:r>
              <a:r>
                <a:rPr lang="en-US" sz="800" smtClean="0">
                  <a:solidFill>
                    <a:schemeClr val="tx1">
                      <a:lumMod val="50000"/>
                      <a:lumOff val="50000"/>
                    </a:schemeClr>
                  </a:solidFill>
                </a:rPr>
                <a:t>XP_025621820</a:t>
              </a:r>
              <a:r>
                <a:rPr lang="pl-PL" sz="800" smtClean="0">
                  <a:solidFill>
                    <a:schemeClr val="tx1">
                      <a:lumMod val="50000"/>
                      <a:lumOff val="50000"/>
                    </a:schemeClr>
                  </a:solidFill>
                </a:rPr>
                <a:t>,</a:t>
              </a:r>
              <a:r>
                <a:rPr lang="en-US" sz="800" smtClean="0">
                  <a:solidFill>
                    <a:schemeClr val="tx1">
                      <a:lumMod val="50000"/>
                      <a:lumOff val="50000"/>
                    </a:schemeClr>
                  </a:solidFill>
                </a:rPr>
                <a:t> </a:t>
              </a:r>
              <a:r>
                <a:rPr lang="en-US" sz="800">
                  <a:solidFill>
                    <a:schemeClr val="tx1">
                      <a:lumMod val="50000"/>
                      <a:lumOff val="50000"/>
                    </a:schemeClr>
                  </a:solidFill>
                </a:rPr>
                <a:t>cellulose synthase A catalytic subunit 8 </a:t>
              </a:r>
              <a:r>
                <a:rPr lang="en-US" sz="800" smtClean="0">
                  <a:solidFill>
                    <a:schemeClr val="tx1">
                      <a:lumMod val="50000"/>
                      <a:lumOff val="50000"/>
                    </a:schemeClr>
                  </a:solidFill>
                </a:rPr>
                <a:t>UDP-forming</a:t>
              </a:r>
              <a:r>
                <a:rPr lang="pl-PL" sz="800" smtClean="0">
                  <a:solidFill>
                    <a:schemeClr val="tx1">
                      <a:lumMod val="50000"/>
                      <a:lumOff val="50000"/>
                    </a:schemeClr>
                  </a:solidFill>
                </a:rPr>
                <a:t>); </a:t>
              </a:r>
              <a:r>
                <a:rPr lang="pl-PL" sz="800" b="1" i="1" smtClean="0">
                  <a:solidFill>
                    <a:schemeClr val="tx1">
                      <a:lumMod val="50000"/>
                      <a:lumOff val="50000"/>
                    </a:schemeClr>
                  </a:solidFill>
                </a:rPr>
                <a:t>Gs</a:t>
              </a:r>
              <a:r>
                <a:rPr lang="pl-PL" sz="800" smtClean="0">
                  <a:solidFill>
                    <a:schemeClr val="tx1">
                      <a:lumMod val="50000"/>
                      <a:lumOff val="50000"/>
                    </a:schemeClr>
                  </a:solidFill>
                </a:rPr>
                <a:t> - </a:t>
              </a:r>
              <a:r>
                <a:rPr lang="en-US" sz="800" i="1">
                  <a:solidFill>
                    <a:schemeClr val="tx1">
                      <a:lumMod val="50000"/>
                      <a:lumOff val="50000"/>
                    </a:schemeClr>
                  </a:solidFill>
                </a:rPr>
                <a:t>Glycine </a:t>
              </a:r>
              <a:r>
                <a:rPr lang="en-US" sz="800" i="1" smtClean="0">
                  <a:solidFill>
                    <a:schemeClr val="tx1">
                      <a:lumMod val="50000"/>
                      <a:lumOff val="50000"/>
                    </a:schemeClr>
                  </a:solidFill>
                </a:rPr>
                <a:t>soja</a:t>
              </a:r>
              <a:r>
                <a:rPr lang="pl-PL" sz="800" i="1">
                  <a:solidFill>
                    <a:schemeClr val="tx1">
                      <a:lumMod val="50000"/>
                      <a:lumOff val="50000"/>
                    </a:schemeClr>
                  </a:solidFill>
                </a:rPr>
                <a:t> </a:t>
              </a:r>
              <a:r>
                <a:rPr lang="pl-PL" sz="800" smtClean="0">
                  <a:solidFill>
                    <a:schemeClr val="tx1">
                      <a:lumMod val="50000"/>
                      <a:lumOff val="50000"/>
                    </a:schemeClr>
                  </a:solidFill>
                </a:rPr>
                <a:t>(</a:t>
              </a:r>
              <a:r>
                <a:rPr lang="en-US" sz="800" smtClean="0">
                  <a:solidFill>
                    <a:schemeClr val="tx1">
                      <a:lumMod val="50000"/>
                      <a:lumOff val="50000"/>
                    </a:schemeClr>
                  </a:solidFill>
                </a:rPr>
                <a:t>KHN48007</a:t>
              </a:r>
              <a:r>
                <a:rPr lang="pl-PL" sz="800" smtClean="0">
                  <a:solidFill>
                    <a:schemeClr val="tx1">
                      <a:lumMod val="50000"/>
                      <a:lumOff val="50000"/>
                    </a:schemeClr>
                  </a:solidFill>
                </a:rPr>
                <a:t>,</a:t>
              </a:r>
              <a:r>
                <a:rPr lang="en-US" sz="800" smtClean="0">
                  <a:solidFill>
                    <a:schemeClr val="tx1">
                      <a:lumMod val="50000"/>
                      <a:lumOff val="50000"/>
                    </a:schemeClr>
                  </a:solidFill>
                </a:rPr>
                <a:t> </a:t>
              </a:r>
              <a:r>
                <a:rPr lang="pl-PL" sz="800">
                  <a:solidFill>
                    <a:schemeClr val="tx1">
                      <a:lumMod val="50000"/>
                      <a:lumOff val="50000"/>
                    </a:schemeClr>
                  </a:solidFill>
                </a:rPr>
                <a:t>c</a:t>
              </a:r>
              <a:r>
                <a:rPr lang="en-US" sz="800" smtClean="0">
                  <a:solidFill>
                    <a:schemeClr val="tx1">
                      <a:lumMod val="50000"/>
                      <a:lumOff val="50000"/>
                    </a:schemeClr>
                  </a:solidFill>
                </a:rPr>
                <a:t>ellulose </a:t>
              </a:r>
              <a:r>
                <a:rPr lang="en-US" sz="800">
                  <a:solidFill>
                    <a:schemeClr val="tx1">
                      <a:lumMod val="50000"/>
                      <a:lumOff val="50000"/>
                    </a:schemeClr>
                  </a:solidFill>
                </a:rPr>
                <a:t>synthase A catalytic subunit 8 </a:t>
              </a:r>
              <a:r>
                <a:rPr lang="en-US" sz="800" smtClean="0">
                  <a:solidFill>
                    <a:schemeClr val="tx1">
                      <a:lumMod val="50000"/>
                      <a:lumOff val="50000"/>
                    </a:schemeClr>
                  </a:solidFill>
                </a:rPr>
                <a:t>UDP-forming</a:t>
              </a:r>
              <a:r>
                <a:rPr lang="pl-PL" sz="800" smtClean="0">
                  <a:solidFill>
                    <a:schemeClr val="tx1">
                      <a:lumMod val="50000"/>
                      <a:lumOff val="50000"/>
                    </a:schemeClr>
                  </a:solidFill>
                </a:rPr>
                <a:t>); </a:t>
              </a:r>
              <a:r>
                <a:rPr lang="pl-PL" sz="800" b="1" i="1" smtClean="0">
                  <a:solidFill>
                    <a:schemeClr val="tx1">
                      <a:lumMod val="50000"/>
                      <a:lumOff val="50000"/>
                    </a:schemeClr>
                  </a:solidFill>
                </a:rPr>
                <a:t>Jc</a:t>
              </a:r>
              <a:r>
                <a:rPr lang="pl-PL" sz="800" smtClean="0">
                  <a:solidFill>
                    <a:schemeClr val="tx1">
                      <a:lumMod val="50000"/>
                      <a:lumOff val="50000"/>
                    </a:schemeClr>
                  </a:solidFill>
                </a:rPr>
                <a:t> - </a:t>
              </a:r>
              <a:r>
                <a:rPr lang="en-US" sz="800" i="1">
                  <a:solidFill>
                    <a:schemeClr val="tx1">
                      <a:lumMod val="50000"/>
                      <a:lumOff val="50000"/>
                    </a:schemeClr>
                  </a:solidFill>
                </a:rPr>
                <a:t>Jatropha </a:t>
              </a:r>
              <a:r>
                <a:rPr lang="en-US" sz="800" i="1" smtClean="0">
                  <a:solidFill>
                    <a:schemeClr val="tx1">
                      <a:lumMod val="50000"/>
                      <a:lumOff val="50000"/>
                    </a:schemeClr>
                  </a:solidFill>
                </a:rPr>
                <a:t>curcas</a:t>
              </a:r>
              <a:r>
                <a:rPr lang="pl-PL" sz="800" i="1">
                  <a:solidFill>
                    <a:schemeClr val="tx1">
                      <a:lumMod val="50000"/>
                      <a:lumOff val="50000"/>
                    </a:schemeClr>
                  </a:solidFill>
                </a:rPr>
                <a:t> </a:t>
              </a:r>
              <a:r>
                <a:rPr lang="pl-PL" sz="800" smtClean="0">
                  <a:solidFill>
                    <a:schemeClr val="tx1">
                      <a:lumMod val="50000"/>
                      <a:lumOff val="50000"/>
                    </a:schemeClr>
                  </a:solidFill>
                </a:rPr>
                <a:t>(</a:t>
              </a:r>
              <a:r>
                <a:rPr lang="en-US" sz="800" smtClean="0">
                  <a:solidFill>
                    <a:schemeClr val="tx1">
                      <a:lumMod val="50000"/>
                      <a:lumOff val="50000"/>
                    </a:schemeClr>
                  </a:solidFill>
                </a:rPr>
                <a:t>XP_012091811</a:t>
              </a:r>
              <a:r>
                <a:rPr lang="pl-PL" sz="800" smtClean="0">
                  <a:solidFill>
                    <a:schemeClr val="tx1">
                      <a:lumMod val="50000"/>
                      <a:lumOff val="50000"/>
                    </a:schemeClr>
                  </a:solidFill>
                </a:rPr>
                <a:t>,</a:t>
              </a:r>
              <a:r>
                <a:rPr lang="en-US" sz="800" smtClean="0">
                  <a:solidFill>
                    <a:schemeClr val="tx1">
                      <a:lumMod val="50000"/>
                      <a:lumOff val="50000"/>
                    </a:schemeClr>
                  </a:solidFill>
                </a:rPr>
                <a:t> </a:t>
              </a:r>
              <a:r>
                <a:rPr lang="en-US" sz="800">
                  <a:solidFill>
                    <a:schemeClr val="tx1">
                      <a:lumMod val="50000"/>
                      <a:lumOff val="50000"/>
                    </a:schemeClr>
                  </a:solidFill>
                </a:rPr>
                <a:t>cellulose synthase A catalytic subunit 8 </a:t>
              </a:r>
              <a:r>
                <a:rPr lang="en-US" sz="800" smtClean="0">
                  <a:solidFill>
                    <a:schemeClr val="tx1">
                      <a:lumMod val="50000"/>
                      <a:lumOff val="50000"/>
                    </a:schemeClr>
                  </a:solidFill>
                </a:rPr>
                <a:t>UDP-forming</a:t>
              </a:r>
              <a:r>
                <a:rPr lang="pl-PL" sz="800" smtClean="0">
                  <a:solidFill>
                    <a:schemeClr val="tx1">
                      <a:lumMod val="50000"/>
                      <a:lumOff val="50000"/>
                    </a:schemeClr>
                  </a:solidFill>
                </a:rPr>
                <a:t>); </a:t>
              </a:r>
              <a:r>
                <a:rPr lang="pl-PL" sz="800" b="1" i="1" smtClean="0">
                  <a:solidFill>
                    <a:schemeClr val="tx1">
                      <a:lumMod val="50000"/>
                      <a:lumOff val="50000"/>
                    </a:schemeClr>
                  </a:solidFill>
                </a:rPr>
                <a:t>Lalb</a:t>
              </a:r>
              <a:r>
                <a:rPr lang="pl-PL" sz="800" smtClean="0">
                  <a:solidFill>
                    <a:schemeClr val="tx1">
                      <a:lumMod val="50000"/>
                      <a:lumOff val="50000"/>
                    </a:schemeClr>
                  </a:solidFill>
                </a:rPr>
                <a:t> - </a:t>
              </a:r>
              <a:r>
                <a:rPr lang="en-US" sz="800" i="1">
                  <a:solidFill>
                    <a:schemeClr val="tx1">
                      <a:lumMod val="50000"/>
                      <a:lumOff val="50000"/>
                    </a:schemeClr>
                  </a:solidFill>
                </a:rPr>
                <a:t>Lupinus </a:t>
              </a:r>
              <a:r>
                <a:rPr lang="en-US" sz="800" i="1" smtClean="0">
                  <a:solidFill>
                    <a:schemeClr val="tx1">
                      <a:lumMod val="50000"/>
                      <a:lumOff val="50000"/>
                    </a:schemeClr>
                  </a:solidFill>
                </a:rPr>
                <a:t>albus</a:t>
              </a:r>
              <a:r>
                <a:rPr lang="pl-PL" sz="800" i="1">
                  <a:solidFill>
                    <a:schemeClr val="tx1">
                      <a:lumMod val="50000"/>
                      <a:lumOff val="50000"/>
                    </a:schemeClr>
                  </a:solidFill>
                </a:rPr>
                <a:t> </a:t>
              </a:r>
              <a:r>
                <a:rPr lang="pl-PL" sz="800" smtClean="0">
                  <a:solidFill>
                    <a:schemeClr val="tx1">
                      <a:lumMod val="50000"/>
                      <a:lumOff val="50000"/>
                    </a:schemeClr>
                  </a:solidFill>
                </a:rPr>
                <a:t>(</a:t>
              </a:r>
              <a:r>
                <a:rPr lang="en-US" sz="800" smtClean="0">
                  <a:solidFill>
                    <a:schemeClr val="tx1">
                      <a:lumMod val="50000"/>
                      <a:lumOff val="50000"/>
                    </a:schemeClr>
                  </a:solidFill>
                </a:rPr>
                <a:t>KAE9602950</a:t>
              </a:r>
              <a:r>
                <a:rPr lang="pl-PL" sz="800" smtClean="0">
                  <a:solidFill>
                    <a:schemeClr val="tx1">
                      <a:lumMod val="50000"/>
                      <a:lumOff val="50000"/>
                    </a:schemeClr>
                  </a:solidFill>
                </a:rPr>
                <a:t>,</a:t>
              </a:r>
              <a:r>
                <a:rPr lang="en-US" sz="800" smtClean="0">
                  <a:solidFill>
                    <a:schemeClr val="tx1">
                      <a:lumMod val="50000"/>
                      <a:lumOff val="50000"/>
                    </a:schemeClr>
                  </a:solidFill>
                </a:rPr>
                <a:t> </a:t>
              </a:r>
              <a:r>
                <a:rPr lang="en-US" sz="800">
                  <a:solidFill>
                    <a:schemeClr val="tx1">
                      <a:lumMod val="50000"/>
                      <a:lumOff val="50000"/>
                    </a:schemeClr>
                  </a:solidFill>
                </a:rPr>
                <a:t>putative cellulose synthase (UDP-forming) transcription factor C2H2 </a:t>
              </a:r>
              <a:r>
                <a:rPr lang="en-US" sz="800" smtClean="0">
                  <a:solidFill>
                    <a:schemeClr val="tx1">
                      <a:lumMod val="50000"/>
                      <a:lumOff val="50000"/>
                    </a:schemeClr>
                  </a:solidFill>
                </a:rPr>
                <a:t>family</a:t>
              </a:r>
              <a:r>
                <a:rPr lang="pl-PL" sz="800" smtClean="0">
                  <a:solidFill>
                    <a:schemeClr val="tx1">
                      <a:lumMod val="50000"/>
                      <a:lumOff val="50000"/>
                    </a:schemeClr>
                  </a:solidFill>
                </a:rPr>
                <a:t>); </a:t>
              </a:r>
              <a:r>
                <a:rPr lang="pl-PL" sz="800" b="1" i="1" smtClean="0">
                  <a:solidFill>
                    <a:schemeClr val="tx1">
                      <a:lumMod val="50000"/>
                      <a:lumOff val="50000"/>
                    </a:schemeClr>
                  </a:solidFill>
                </a:rPr>
                <a:t>At</a:t>
              </a:r>
              <a:r>
                <a:rPr lang="pl-PL" sz="800" smtClean="0">
                  <a:solidFill>
                    <a:schemeClr val="tx1">
                      <a:lumMod val="50000"/>
                      <a:lumOff val="50000"/>
                    </a:schemeClr>
                  </a:solidFill>
                </a:rPr>
                <a:t> - </a:t>
              </a:r>
              <a:r>
                <a:rPr lang="en-US" sz="800" i="1" smtClean="0">
                  <a:solidFill>
                    <a:schemeClr val="tx1">
                      <a:lumMod val="50000"/>
                      <a:lumOff val="50000"/>
                    </a:schemeClr>
                  </a:solidFill>
                </a:rPr>
                <a:t>Arabidopsis thaliana</a:t>
              </a:r>
              <a:r>
                <a:rPr lang="pl-PL" sz="800" i="1">
                  <a:solidFill>
                    <a:schemeClr val="tx1">
                      <a:lumMod val="50000"/>
                      <a:lumOff val="50000"/>
                    </a:schemeClr>
                  </a:solidFill>
                </a:rPr>
                <a:t> </a:t>
              </a:r>
              <a:r>
                <a:rPr lang="pl-PL" sz="800" smtClean="0">
                  <a:solidFill>
                    <a:schemeClr val="tx1">
                      <a:lumMod val="50000"/>
                      <a:lumOff val="50000"/>
                    </a:schemeClr>
                  </a:solidFill>
                </a:rPr>
                <a:t>(</a:t>
              </a:r>
              <a:r>
                <a:rPr lang="en-US" sz="800" smtClean="0">
                  <a:solidFill>
                    <a:schemeClr val="tx1">
                      <a:lumMod val="50000"/>
                      <a:lumOff val="50000"/>
                    </a:schemeClr>
                  </a:solidFill>
                </a:rPr>
                <a:t>NP_567564</a:t>
              </a:r>
              <a:r>
                <a:rPr lang="pl-PL" sz="800" smtClean="0">
                  <a:solidFill>
                    <a:schemeClr val="tx1">
                      <a:lumMod val="50000"/>
                      <a:lumOff val="50000"/>
                    </a:schemeClr>
                  </a:solidFill>
                </a:rPr>
                <a:t>,</a:t>
              </a:r>
              <a:r>
                <a:rPr lang="en-US" sz="800" smtClean="0">
                  <a:solidFill>
                    <a:schemeClr val="tx1">
                      <a:lumMod val="50000"/>
                      <a:lumOff val="50000"/>
                    </a:schemeClr>
                  </a:solidFill>
                </a:rPr>
                <a:t> </a:t>
              </a:r>
              <a:r>
                <a:rPr lang="en-US" sz="800">
                  <a:solidFill>
                    <a:schemeClr val="tx1">
                      <a:lumMod val="50000"/>
                      <a:lumOff val="50000"/>
                    </a:schemeClr>
                  </a:solidFill>
                </a:rPr>
                <a:t>cellulose synthase family </a:t>
              </a:r>
              <a:r>
                <a:rPr lang="en-US" sz="800" smtClean="0">
                  <a:solidFill>
                    <a:schemeClr val="tx1">
                      <a:lumMod val="50000"/>
                      <a:lumOff val="50000"/>
                    </a:schemeClr>
                  </a:solidFill>
                </a:rPr>
                <a:t>protein</a:t>
              </a:r>
              <a:r>
                <a:rPr lang="pl-PL" sz="800" smtClean="0">
                  <a:solidFill>
                    <a:schemeClr val="bg1">
                      <a:lumMod val="50000"/>
                    </a:schemeClr>
                  </a:solidFill>
                </a:rPr>
                <a:t>). </a:t>
              </a:r>
              <a:endParaRPr lang="pl-PL" sz="800">
                <a:solidFill>
                  <a:schemeClr val="bg1">
                    <a:lumMod val="50000"/>
                  </a:schemeClr>
                </a:solidFill>
              </a:endParaRPr>
            </a:p>
          </p:txBody>
        </p:sp>
      </p:grpSp>
    </p:spTree>
    <p:extLst>
      <p:ext uri="{BB962C8B-B14F-4D97-AF65-F5344CB8AC3E}">
        <p14:creationId xmlns:p14="http://schemas.microsoft.com/office/powerpoint/2010/main" val="1371953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036496" cy="5867402"/>
            <a:chOff x="0" y="0"/>
            <a:chExt cx="9036496" cy="5867402"/>
          </a:xfrm>
        </p:grpSpPr>
        <p:pic>
          <p:nvPicPr>
            <p:cNvPr id="4" name="Obraz 3"/>
            <p:cNvPicPr/>
            <p:nvPr/>
          </p:nvPicPr>
          <p:blipFill rotWithShape="1">
            <a:blip r:embed="rId2"/>
            <a:srcRect l="3558" t="16716" r="7369" b="11000"/>
            <a:stretch/>
          </p:blipFill>
          <p:spPr bwMode="auto">
            <a:xfrm>
              <a:off x="42128" y="368746"/>
              <a:ext cx="8994368" cy="4104456"/>
            </a:xfrm>
            <a:prstGeom prst="rect">
              <a:avLst/>
            </a:prstGeom>
            <a:ln>
              <a:noFill/>
            </a:ln>
            <a:extLst>
              <a:ext uri="{53640926-AAD7-44D8-BBD7-CCE9431645EC}">
                <a14:shadowObscured xmlns:a14="http://schemas.microsoft.com/office/drawing/2010/main"/>
              </a:ext>
            </a:extLst>
          </p:spPr>
        </p:pic>
        <p:sp>
          <p:nvSpPr>
            <p:cNvPr id="5" name="pole tekstowe 4"/>
            <p:cNvSpPr txBox="1"/>
            <p:nvPr/>
          </p:nvSpPr>
          <p:spPr>
            <a:xfrm>
              <a:off x="0" y="0"/>
              <a:ext cx="1619672" cy="338554"/>
            </a:xfrm>
            <a:prstGeom prst="rect">
              <a:avLst/>
            </a:prstGeom>
            <a:noFill/>
          </p:spPr>
          <p:txBody>
            <a:bodyPr wrap="square" rtlCol="0">
              <a:spAutoFit/>
            </a:bodyPr>
            <a:lstStyle/>
            <a:p>
              <a:r>
                <a:rPr lang="pl-PL" sz="1600" b="1" u="sng" smtClean="0"/>
                <a:t>LlCesA8/LlIRX1</a:t>
              </a:r>
              <a:endParaRPr lang="pl-PL" sz="1600" b="1" u="sng"/>
            </a:p>
          </p:txBody>
        </p:sp>
        <p:sp>
          <p:nvSpPr>
            <p:cNvPr id="6" name="Prostokąt 5"/>
            <p:cNvSpPr/>
            <p:nvPr/>
          </p:nvSpPr>
          <p:spPr>
            <a:xfrm>
              <a:off x="156810" y="4590129"/>
              <a:ext cx="8879685" cy="1277273"/>
            </a:xfrm>
            <a:prstGeom prst="rect">
              <a:avLst/>
            </a:prstGeom>
          </p:spPr>
          <p:txBody>
            <a:bodyPr wrap="square">
              <a:spAutoFit/>
            </a:bodyPr>
            <a:lstStyle/>
            <a:p>
              <a:pPr algn="just"/>
              <a:r>
                <a:rPr lang="pl-PL" sz="1100" b="1" smtClean="0">
                  <a:cs typeface="Times New Roman" panose="02020603050405020304" pitchFamily="18" charset="0"/>
                </a:rPr>
                <a:t>Fig S2d</a:t>
              </a:r>
              <a:r>
                <a:rPr lang="pl-PL" sz="1100" smtClean="0">
                  <a:cs typeface="Times New Roman" panose="02020603050405020304" pitchFamily="18" charset="0"/>
                </a:rPr>
                <a:t>. </a:t>
              </a:r>
              <a:r>
                <a:rPr lang="pl-PL" sz="1100">
                  <a:cs typeface="Times New Roman" panose="02020603050405020304" pitchFamily="18" charset="0"/>
                </a:rPr>
                <a:t>C</a:t>
              </a:r>
              <a:r>
                <a:rPr lang="en-US" sz="1100">
                  <a:cs typeface="Times New Roman" panose="02020603050405020304" pitchFamily="18" charset="0"/>
                </a:rPr>
                <a:t>omparison </a:t>
              </a:r>
              <a:r>
                <a:rPr lang="en-US" sz="1100" smtClean="0">
                  <a:cs typeface="Times New Roman" panose="02020603050405020304" pitchFamily="18" charset="0"/>
                </a:rPr>
                <a:t>of</a:t>
              </a:r>
              <a:r>
                <a:rPr lang="pl-PL" sz="1100" smtClean="0">
                  <a:cs typeface="Times New Roman" panose="02020603050405020304" pitchFamily="18" charset="0"/>
                </a:rPr>
                <a:t> CesA8 proteins</a:t>
              </a:r>
              <a:r>
                <a:rPr lang="en-US" sz="1100" smtClean="0">
                  <a:cs typeface="Times New Roman" panose="02020603050405020304" pitchFamily="18" charset="0"/>
                </a:rPr>
                <a:t> </a:t>
              </a:r>
              <a:r>
                <a:rPr lang="pl-PL" sz="1100">
                  <a:cs typeface="Times New Roman" panose="02020603050405020304" pitchFamily="18" charset="0"/>
                </a:rPr>
                <a:t>derived from</a:t>
              </a:r>
              <a:r>
                <a:rPr lang="en-US" sz="1100">
                  <a:cs typeface="Times New Roman" panose="02020603050405020304" pitchFamily="18" charset="0"/>
                </a:rPr>
                <a:t> </a:t>
              </a:r>
              <a:r>
                <a:rPr lang="pl-PL" sz="1100" smtClean="0">
                  <a:cs typeface="Times New Roman" panose="02020603050405020304" pitchFamily="18" charset="0"/>
                </a:rPr>
                <a:t>different plant species</a:t>
              </a:r>
              <a:r>
                <a:rPr lang="en-US" sz="1100" i="1" smtClean="0">
                  <a:cs typeface="Times New Roman" panose="02020603050405020304" pitchFamily="18" charset="0"/>
                </a:rPr>
                <a:t> </a:t>
              </a:r>
              <a:r>
                <a:rPr lang="en-US" sz="1100">
                  <a:cs typeface="Times New Roman" panose="02020603050405020304" pitchFamily="18" charset="0"/>
                </a:rPr>
                <a:t>using the DiAlign program (Genomatix). For each pairwise alignment, the similarity (relative to the maximum similarity) and the number of identical </a:t>
              </a:r>
              <a:r>
                <a:rPr lang="pl-PL" sz="1100">
                  <a:cs typeface="Times New Roman" panose="02020603050405020304" pitchFamily="18" charset="0"/>
                </a:rPr>
                <a:t>amino</a:t>
              </a:r>
              <a:r>
                <a:rPr lang="en-US" sz="1100">
                  <a:cs typeface="Times New Roman" panose="02020603050405020304" pitchFamily="18" charset="0"/>
                </a:rPr>
                <a:t> acids (in % of shorter sequence) </a:t>
              </a:r>
              <a:r>
                <a:rPr lang="pl-PL" sz="1100">
                  <a:cs typeface="Times New Roman" panose="02020603050405020304" pitchFamily="18" charset="0"/>
                </a:rPr>
                <a:t>are</a:t>
              </a:r>
              <a:r>
                <a:rPr lang="en-US" sz="1100">
                  <a:cs typeface="Times New Roman" panose="02020603050405020304" pitchFamily="18" charset="0"/>
                </a:rPr>
                <a:t> given. Maximum values are underlined.</a:t>
              </a:r>
              <a:r>
                <a:rPr lang="pl-PL" sz="1100">
                  <a:cs typeface="Times New Roman" panose="02020603050405020304" pitchFamily="18" charset="0"/>
                </a:rPr>
                <a:t> T</a:t>
              </a:r>
              <a:r>
                <a:rPr lang="en-US" sz="1100">
                  <a:cs typeface="Times New Roman" panose="02020603050405020304" pitchFamily="18" charset="0"/>
                </a:rPr>
                <a:t>he similarity value</a:t>
              </a:r>
              <a:r>
                <a:rPr lang="pl-PL" sz="1100">
                  <a:cs typeface="Times New Roman" panose="02020603050405020304" pitchFamily="18" charset="0"/>
                </a:rPr>
                <a:t> of</a:t>
              </a:r>
              <a:r>
                <a:rPr lang="en-US" sz="1100">
                  <a:cs typeface="Times New Roman" panose="02020603050405020304" pitchFamily="18" charset="0"/>
                </a:rPr>
                <a:t> 1.000 marks only the two most similar sequences</a:t>
              </a:r>
              <a:r>
                <a:rPr lang="pl-PL" sz="1100">
                  <a:cs typeface="Times New Roman" panose="02020603050405020304" pitchFamily="18" charset="0"/>
                </a:rPr>
                <a:t>;</a:t>
              </a:r>
              <a:r>
                <a:rPr lang="en-US" sz="1100">
                  <a:cs typeface="Times New Roman" panose="02020603050405020304" pitchFamily="18" charset="0"/>
                </a:rPr>
                <a:t> it does not necessarily mean that these sequences are </a:t>
              </a:r>
              <a:r>
                <a:rPr lang="en-US" sz="1100" smtClean="0">
                  <a:cs typeface="Times New Roman" panose="02020603050405020304" pitchFamily="18" charset="0"/>
                </a:rPr>
                <a:t>identical</a:t>
              </a:r>
              <a:r>
                <a:rPr lang="pl-PL" sz="1100" smtClean="0">
                  <a:cs typeface="Times New Roman" panose="02020603050405020304" pitchFamily="18" charset="0"/>
                </a:rPr>
                <a:t>.</a:t>
              </a:r>
              <a:r>
                <a:rPr lang="pl-PL" sz="1100" b="1" i="1" smtClean="0">
                  <a:solidFill>
                    <a:schemeClr val="tx1">
                      <a:lumMod val="50000"/>
                      <a:lumOff val="50000"/>
                    </a:schemeClr>
                  </a:solidFill>
                </a:rPr>
                <a:t> </a:t>
              </a:r>
              <a:r>
                <a:rPr lang="pl-PL" sz="1100" b="1" i="1" smtClean="0"/>
                <a:t>Lang</a:t>
              </a:r>
              <a:r>
                <a:rPr lang="pl-PL" sz="1100" smtClean="0"/>
                <a:t> </a:t>
              </a:r>
              <a:r>
                <a:rPr lang="pl-PL" sz="1100"/>
                <a:t>- </a:t>
              </a:r>
              <a:r>
                <a:rPr lang="en-US" sz="1100" i="1"/>
                <a:t>Lupinus angustifolius</a:t>
              </a:r>
              <a:r>
                <a:rPr lang="pl-PL" sz="1100"/>
                <a:t> (</a:t>
              </a:r>
              <a:r>
                <a:rPr lang="en-US" sz="1100"/>
                <a:t>XP_019439632</a:t>
              </a:r>
              <a:r>
                <a:rPr lang="pl-PL" sz="1100"/>
                <a:t>); </a:t>
              </a:r>
              <a:r>
                <a:rPr lang="pl-PL" sz="1100" b="1" i="1"/>
                <a:t>Gm</a:t>
              </a:r>
              <a:r>
                <a:rPr lang="pl-PL" sz="1100"/>
                <a:t> -</a:t>
              </a:r>
              <a:r>
                <a:rPr lang="en-US" sz="1100" i="1"/>
                <a:t>Glycine max</a:t>
              </a:r>
              <a:r>
                <a:rPr lang="pl-PL" sz="1100" i="1"/>
                <a:t> </a:t>
              </a:r>
              <a:r>
                <a:rPr lang="pl-PL" sz="1100"/>
                <a:t>(</a:t>
              </a:r>
              <a:r>
                <a:rPr lang="en-US" sz="1100"/>
                <a:t>XP_003526279</a:t>
              </a:r>
              <a:r>
                <a:rPr lang="pl-PL" sz="1100"/>
                <a:t>); </a:t>
              </a:r>
              <a:r>
                <a:rPr lang="pl-PL" sz="1100" b="1" i="1"/>
                <a:t>Mt</a:t>
              </a:r>
              <a:r>
                <a:rPr lang="pl-PL" sz="1100"/>
                <a:t> - </a:t>
              </a:r>
              <a:r>
                <a:rPr lang="en-US" sz="1100" i="1"/>
                <a:t>Medicago truncatula</a:t>
              </a:r>
              <a:r>
                <a:rPr lang="pl-PL" sz="1100" i="1"/>
                <a:t> </a:t>
              </a:r>
              <a:r>
                <a:rPr lang="pl-PL" sz="1100"/>
                <a:t>(</a:t>
              </a:r>
              <a:r>
                <a:rPr lang="en-US" sz="1100"/>
                <a:t>XP_013462596</a:t>
              </a:r>
              <a:r>
                <a:rPr lang="pl-PL" sz="1100"/>
                <a:t>); </a:t>
              </a:r>
              <a:r>
                <a:rPr lang="pl-PL" sz="1100" b="1" i="1"/>
                <a:t>Va</a:t>
              </a:r>
              <a:r>
                <a:rPr lang="pl-PL" sz="1100"/>
                <a:t> - </a:t>
              </a:r>
              <a:r>
                <a:rPr lang="en-US" sz="1100" i="1"/>
                <a:t>Vigna angularis</a:t>
              </a:r>
              <a:r>
                <a:rPr lang="pl-PL" sz="1100" i="1"/>
                <a:t> </a:t>
              </a:r>
              <a:r>
                <a:rPr lang="pl-PL" sz="1100"/>
                <a:t>(</a:t>
              </a:r>
              <a:r>
                <a:rPr lang="en-US" sz="1100"/>
                <a:t>XP_017421931</a:t>
              </a:r>
              <a:r>
                <a:rPr lang="pl-PL" sz="1100"/>
                <a:t>); </a:t>
              </a:r>
              <a:r>
                <a:rPr lang="pl-PL" sz="1100" b="1" i="1"/>
                <a:t>Cc</a:t>
              </a:r>
              <a:r>
                <a:rPr lang="pl-PL" sz="1100"/>
                <a:t> - </a:t>
              </a:r>
              <a:r>
                <a:rPr lang="en-US" sz="1100" i="1"/>
                <a:t>Cajanus cajan</a:t>
              </a:r>
              <a:r>
                <a:rPr lang="pl-PL" sz="1100" i="1"/>
                <a:t> </a:t>
              </a:r>
              <a:r>
                <a:rPr lang="pl-PL" sz="1100"/>
                <a:t>(</a:t>
              </a:r>
              <a:r>
                <a:rPr lang="en-US" sz="1100"/>
                <a:t>XP_020211247</a:t>
              </a:r>
              <a:r>
                <a:rPr lang="pl-PL" sz="1100"/>
                <a:t>); </a:t>
              </a:r>
              <a:r>
                <a:rPr lang="pl-PL" sz="1100" b="1" i="1"/>
                <a:t>Ap</a:t>
              </a:r>
              <a:r>
                <a:rPr lang="pl-PL" sz="1100"/>
                <a:t> - </a:t>
              </a:r>
              <a:r>
                <a:rPr lang="en-US" sz="1100" i="1"/>
                <a:t>Abrus precatorius</a:t>
              </a:r>
              <a:r>
                <a:rPr lang="pl-PL" sz="1100" i="1"/>
                <a:t> </a:t>
              </a:r>
              <a:r>
                <a:rPr lang="pl-PL" sz="1100"/>
                <a:t>(</a:t>
              </a:r>
              <a:r>
                <a:rPr lang="en-US" sz="1100"/>
                <a:t>XP_027339063</a:t>
              </a:r>
              <a:r>
                <a:rPr lang="pl-PL" sz="1100"/>
                <a:t>); </a:t>
              </a:r>
              <a:r>
                <a:rPr lang="pl-PL" sz="1100" b="1" i="1"/>
                <a:t>Ad</a:t>
              </a:r>
              <a:r>
                <a:rPr lang="pl-PL" sz="1100"/>
                <a:t> - </a:t>
              </a:r>
              <a:r>
                <a:rPr lang="en-US" sz="1100" i="1"/>
                <a:t>Arachis duranensis</a:t>
              </a:r>
              <a:r>
                <a:rPr lang="pl-PL" sz="1100" i="1"/>
                <a:t> </a:t>
              </a:r>
              <a:r>
                <a:rPr lang="pl-PL" sz="1100"/>
                <a:t>(</a:t>
              </a:r>
              <a:r>
                <a:rPr lang="en-US" sz="1100"/>
                <a:t>XP_015943020</a:t>
              </a:r>
              <a:r>
                <a:rPr lang="pl-PL" sz="1100"/>
                <a:t>); </a:t>
              </a:r>
              <a:r>
                <a:rPr lang="pl-PL" sz="1100" b="1" i="1"/>
                <a:t>Ah</a:t>
              </a:r>
              <a:r>
                <a:rPr lang="pl-PL" sz="1100"/>
                <a:t> - </a:t>
              </a:r>
              <a:r>
                <a:rPr lang="en-US" sz="1100" i="1"/>
                <a:t>Arachis hypogaea</a:t>
              </a:r>
              <a:r>
                <a:rPr lang="pl-PL" sz="1100"/>
                <a:t> (</a:t>
              </a:r>
              <a:r>
                <a:rPr lang="en-US" sz="1100"/>
                <a:t>XP_025621820</a:t>
              </a:r>
              <a:r>
                <a:rPr lang="pl-PL" sz="1100"/>
                <a:t>); </a:t>
              </a:r>
              <a:r>
                <a:rPr lang="pl-PL" sz="1100" b="1" i="1"/>
                <a:t>Gs</a:t>
              </a:r>
              <a:r>
                <a:rPr lang="pl-PL" sz="1100"/>
                <a:t> - </a:t>
              </a:r>
              <a:r>
                <a:rPr lang="en-US" sz="1100" i="1"/>
                <a:t>Glycine soja</a:t>
              </a:r>
              <a:r>
                <a:rPr lang="pl-PL" sz="1100" i="1"/>
                <a:t> </a:t>
              </a:r>
              <a:r>
                <a:rPr lang="pl-PL" sz="1100"/>
                <a:t>(</a:t>
              </a:r>
              <a:r>
                <a:rPr lang="en-US" sz="1100"/>
                <a:t>KHN48007</a:t>
              </a:r>
              <a:r>
                <a:rPr lang="pl-PL" sz="1100"/>
                <a:t>); </a:t>
              </a:r>
              <a:r>
                <a:rPr lang="pl-PL" sz="1100" b="1" i="1"/>
                <a:t>Jc</a:t>
              </a:r>
              <a:r>
                <a:rPr lang="pl-PL" sz="1100"/>
                <a:t> - </a:t>
              </a:r>
              <a:r>
                <a:rPr lang="en-US" sz="1100" i="1"/>
                <a:t>Jatropha curcas</a:t>
              </a:r>
              <a:r>
                <a:rPr lang="pl-PL" sz="1100" i="1"/>
                <a:t> </a:t>
              </a:r>
              <a:r>
                <a:rPr lang="pl-PL" sz="1100"/>
                <a:t>(</a:t>
              </a:r>
              <a:r>
                <a:rPr lang="en-US" sz="1100"/>
                <a:t>XP_012091811</a:t>
              </a:r>
              <a:r>
                <a:rPr lang="pl-PL" sz="1100"/>
                <a:t>); </a:t>
              </a:r>
              <a:r>
                <a:rPr lang="pl-PL" sz="1100" b="1" i="1"/>
                <a:t>Lalb</a:t>
              </a:r>
              <a:r>
                <a:rPr lang="pl-PL" sz="1100"/>
                <a:t> - </a:t>
              </a:r>
              <a:r>
                <a:rPr lang="en-US" sz="1100" i="1"/>
                <a:t>Lupinus albus</a:t>
              </a:r>
              <a:r>
                <a:rPr lang="pl-PL" sz="1100" i="1"/>
                <a:t> </a:t>
              </a:r>
              <a:r>
                <a:rPr lang="pl-PL" sz="1100"/>
                <a:t>(</a:t>
              </a:r>
              <a:r>
                <a:rPr lang="en-US" sz="1100"/>
                <a:t>KAE9602950</a:t>
              </a:r>
              <a:r>
                <a:rPr lang="pl-PL" sz="1100"/>
                <a:t>); </a:t>
              </a:r>
              <a:r>
                <a:rPr lang="pl-PL" sz="1100" b="1" i="1"/>
                <a:t>At</a:t>
              </a:r>
              <a:r>
                <a:rPr lang="pl-PL" sz="1100"/>
                <a:t> -  </a:t>
              </a:r>
              <a:r>
                <a:rPr lang="en-US" sz="1100" i="1"/>
                <a:t>Arabidopsis thaliana</a:t>
              </a:r>
              <a:r>
                <a:rPr lang="pl-PL" sz="1100" i="1"/>
                <a:t> </a:t>
              </a:r>
              <a:r>
                <a:rPr lang="pl-PL" sz="1100"/>
                <a:t>(</a:t>
              </a:r>
              <a:r>
                <a:rPr lang="en-US" sz="1100"/>
                <a:t>NP_567564</a:t>
              </a:r>
              <a:r>
                <a:rPr lang="pl-PL" sz="1100" smtClean="0"/>
                <a:t>).</a:t>
              </a:r>
              <a:endParaRPr lang="pl-PL" sz="1100"/>
            </a:p>
          </p:txBody>
        </p:sp>
      </p:grpSp>
    </p:spTree>
    <p:extLst>
      <p:ext uri="{BB962C8B-B14F-4D97-AF65-F5344CB8AC3E}">
        <p14:creationId xmlns:p14="http://schemas.microsoft.com/office/powerpoint/2010/main" val="1689297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131474" cy="6858000"/>
            <a:chOff x="0" y="0"/>
            <a:chExt cx="9131474" cy="6858000"/>
          </a:xfrm>
        </p:grpSpPr>
        <p:sp>
          <p:nvSpPr>
            <p:cNvPr id="3" name="pole tekstowe 2"/>
            <p:cNvSpPr txBox="1"/>
            <p:nvPr/>
          </p:nvSpPr>
          <p:spPr>
            <a:xfrm>
              <a:off x="0" y="0"/>
              <a:ext cx="1835696" cy="338554"/>
            </a:xfrm>
            <a:prstGeom prst="rect">
              <a:avLst/>
            </a:prstGeom>
            <a:noFill/>
          </p:spPr>
          <p:txBody>
            <a:bodyPr wrap="square" rtlCol="0">
              <a:spAutoFit/>
            </a:bodyPr>
            <a:lstStyle/>
            <a:p>
              <a:r>
                <a:rPr lang="pl-PL" sz="1600" b="1" u="sng" smtClean="0"/>
                <a:t>LlCOBL4/LlIRX6</a:t>
              </a:r>
              <a:endParaRPr lang="pl-PL" sz="1600" b="1" u="sng"/>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095" t="15521" r="63492" b="6173"/>
            <a:stretch/>
          </p:blipFill>
          <p:spPr bwMode="auto">
            <a:xfrm>
              <a:off x="1" y="337675"/>
              <a:ext cx="3465758" cy="652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rostokąt 4"/>
            <p:cNvSpPr/>
            <p:nvPr/>
          </p:nvSpPr>
          <p:spPr>
            <a:xfrm>
              <a:off x="3419872" y="6021288"/>
              <a:ext cx="5711602" cy="784830"/>
            </a:xfrm>
            <a:prstGeom prst="rect">
              <a:avLst/>
            </a:prstGeom>
          </p:spPr>
          <p:txBody>
            <a:bodyPr wrap="square">
              <a:spAutoFit/>
            </a:bodyPr>
            <a:lstStyle/>
            <a:p>
              <a:pPr lvl="0" algn="just"/>
              <a:r>
                <a:rPr lang="pl-PL" sz="900" b="1"/>
                <a:t>Fig. </a:t>
              </a:r>
              <a:r>
                <a:rPr lang="pl-PL" sz="900" b="1" smtClean="0"/>
                <a:t>S3a</a:t>
              </a:r>
              <a:r>
                <a:rPr lang="pl-PL" sz="900" smtClean="0"/>
                <a:t>. </a:t>
              </a:r>
              <a:r>
                <a:rPr lang="pl-PL" sz="900" i="1" smtClean="0"/>
                <a:t>LlCOBL4</a:t>
              </a:r>
              <a:r>
                <a:rPr lang="pl-PL" sz="900" smtClean="0"/>
                <a:t> </a:t>
              </a:r>
              <a:r>
                <a:rPr lang="pl-PL" sz="900"/>
                <a:t>(alternative name </a:t>
              </a:r>
              <a:r>
                <a:rPr lang="pl-PL" sz="900" i="1" smtClean="0"/>
                <a:t>LlIRX8) </a:t>
              </a:r>
              <a:r>
                <a:rPr lang="pl-PL" sz="900"/>
                <a:t>cDNA (GenBank accession number </a:t>
              </a:r>
              <a:r>
                <a:rPr lang="pl-PL" sz="900" smtClean="0"/>
                <a:t>MW240678,</a:t>
              </a:r>
              <a:r>
                <a:rPr lang="pl-PL" sz="900" smtClean="0">
                  <a:solidFill>
                    <a:srgbClr val="FF0000"/>
                  </a:solidFill>
                </a:rPr>
                <a:t> </a:t>
              </a:r>
              <a:r>
                <a:rPr lang="pl-PL" sz="900" smtClean="0"/>
                <a:t>2370 </a:t>
              </a:r>
              <a:r>
                <a:rPr lang="pl-PL" sz="900"/>
                <a:t>bp) identified in</a:t>
              </a:r>
              <a:r>
                <a:rPr lang="en-US" sz="900"/>
                <a:t> yellow lupine (</a:t>
              </a:r>
              <a:r>
                <a:rPr lang="en-US" sz="900" i="1"/>
                <a:t>Lupinus luteus </a:t>
              </a:r>
              <a:r>
                <a:rPr lang="en-US" sz="900"/>
                <a:t>L.)</a:t>
              </a:r>
              <a:r>
                <a:rPr lang="pl-PL" sz="900"/>
                <a:t> and i</a:t>
              </a:r>
              <a:r>
                <a:rPr lang="en-US" sz="900"/>
                <a:t>ts deduced amino acid sequence </a:t>
              </a:r>
              <a:r>
                <a:rPr lang="pl-PL" sz="900" smtClean="0"/>
                <a:t>[431</a:t>
              </a:r>
              <a:r>
                <a:rPr lang="en-US" sz="900" smtClean="0"/>
                <a:t> </a:t>
              </a:r>
              <a:r>
                <a:rPr lang="en-US" sz="900"/>
                <a:t>aa</a:t>
              </a:r>
              <a:r>
                <a:rPr lang="pl-PL" sz="900"/>
                <a:t> (</a:t>
              </a:r>
              <a:r>
                <a:rPr lang="en-US" sz="900"/>
                <a:t>ExPASy, Translate tool)</a:t>
              </a:r>
              <a:r>
                <a:rPr lang="pl-PL" sz="900"/>
                <a:t>,</a:t>
              </a:r>
              <a:r>
                <a:rPr lang="en-US" sz="900"/>
                <a:t> m.w. =</a:t>
              </a:r>
              <a:r>
                <a:rPr lang="pl-PL" sz="900"/>
                <a:t> </a:t>
              </a:r>
              <a:r>
                <a:rPr lang="en-US" sz="900"/>
                <a:t> </a:t>
              </a:r>
              <a:r>
                <a:rPr lang="en-US" sz="900" smtClean="0"/>
                <a:t>48</a:t>
              </a:r>
              <a:r>
                <a:rPr lang="pl-PL" sz="900" smtClean="0"/>
                <a:t>.</a:t>
              </a:r>
              <a:r>
                <a:rPr lang="en-US" sz="900" smtClean="0"/>
                <a:t>489</a:t>
              </a:r>
              <a:r>
                <a:rPr lang="pl-PL" sz="900" smtClean="0"/>
                <a:t> </a:t>
              </a:r>
              <a:r>
                <a:rPr lang="en-US" sz="900" smtClean="0"/>
                <a:t>kD</a:t>
              </a:r>
              <a:r>
                <a:rPr lang="pl-PL" sz="900" smtClean="0"/>
                <a:t> </a:t>
              </a:r>
              <a:r>
                <a:rPr lang="pl-PL" sz="900"/>
                <a:t>and</a:t>
              </a:r>
              <a:r>
                <a:rPr lang="en-US" sz="900"/>
                <a:t> pI </a:t>
              </a:r>
              <a:r>
                <a:rPr lang="en-US" sz="900" smtClean="0"/>
                <a:t>=</a:t>
              </a:r>
              <a:r>
                <a:rPr lang="pl-PL" sz="900" smtClean="0"/>
                <a:t> </a:t>
              </a:r>
              <a:r>
                <a:rPr lang="pl-PL" sz="900"/>
                <a:t>8.85 </a:t>
              </a:r>
              <a:r>
                <a:rPr lang="en-US" sz="900" smtClean="0"/>
                <a:t>(ExPASy</a:t>
              </a:r>
              <a:r>
                <a:rPr lang="en-US" sz="900"/>
                <a:t>, ProtParam)</a:t>
              </a:r>
              <a:r>
                <a:rPr lang="pl-PL" sz="900"/>
                <a:t>]</a:t>
              </a:r>
              <a:r>
                <a:rPr lang="en-US" sz="900"/>
                <a:t>.</a:t>
              </a:r>
              <a:r>
                <a:rPr lang="pl-PL" sz="900"/>
                <a:t> </a:t>
              </a:r>
              <a:r>
                <a:rPr lang="en-US" sz="900"/>
                <a:t>The nucleotides </a:t>
              </a:r>
              <a:r>
                <a:rPr lang="pl-PL" sz="900"/>
                <a:t>are marked with small</a:t>
              </a:r>
              <a:r>
                <a:rPr lang="en-US" sz="900"/>
                <a:t> letters and amino acids</a:t>
              </a:r>
              <a:r>
                <a:rPr lang="pl-PL" sz="900"/>
                <a:t> with</a:t>
              </a:r>
              <a:r>
                <a:rPr lang="en-US" sz="900"/>
                <a:t> capital letters</a:t>
              </a:r>
              <a:r>
                <a:rPr lang="pl-PL" sz="900"/>
                <a:t>. </a:t>
              </a:r>
              <a:r>
                <a:rPr lang="en-US" sz="900"/>
                <a:t>START and STOP codons (</a:t>
              </a:r>
              <a:r>
                <a:rPr lang="pl-PL" sz="900"/>
                <a:t>yellow</a:t>
              </a:r>
              <a:r>
                <a:rPr lang="en-US" sz="900"/>
                <a:t> background) were indicated. </a:t>
              </a:r>
              <a:r>
                <a:rPr lang="pl-PL" sz="900"/>
                <a:t>5’ and 3’ </a:t>
              </a:r>
              <a:r>
                <a:rPr lang="en-US" sz="900"/>
                <a:t>UTR regions </a:t>
              </a:r>
              <a:r>
                <a:rPr lang="pl-PL" sz="900"/>
                <a:t>are</a:t>
              </a:r>
              <a:r>
                <a:rPr lang="en-US" sz="900"/>
                <a:t> marked with small italic letters</a:t>
              </a:r>
              <a:r>
                <a:rPr lang="pl-PL" sz="900"/>
                <a:t> </a:t>
              </a:r>
              <a:r>
                <a:rPr lang="en-US" sz="900"/>
                <a:t>before ATG and after </a:t>
              </a:r>
              <a:r>
                <a:rPr lang="en-US" sz="900" smtClean="0"/>
                <a:t>T</a:t>
              </a:r>
              <a:r>
                <a:rPr lang="pl-PL" sz="900" smtClean="0"/>
                <a:t>GA</a:t>
              </a:r>
              <a:r>
                <a:rPr lang="en-US" sz="900" smtClean="0"/>
                <a:t> codons</a:t>
              </a:r>
              <a:r>
                <a:rPr lang="pl-PL" sz="900" smtClean="0"/>
                <a:t>, respectively</a:t>
              </a:r>
              <a:r>
                <a:rPr lang="en-US" sz="900" smtClean="0"/>
                <a:t>. </a:t>
              </a:r>
              <a:r>
                <a:rPr lang="pl-PL" sz="900"/>
                <a:t>ORF is marked with pink.</a:t>
              </a:r>
            </a:p>
          </p:txBody>
        </p:sp>
        <p:pic>
          <p:nvPicPr>
            <p:cNvPr id="205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1548" t="7707" r="30675" b="9822"/>
            <a:stretch/>
          </p:blipFill>
          <p:spPr bwMode="auto">
            <a:xfrm>
              <a:off x="3755142" y="5564"/>
              <a:ext cx="5330303" cy="4279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Prostokąt 8"/>
            <p:cNvSpPr/>
            <p:nvPr/>
          </p:nvSpPr>
          <p:spPr>
            <a:xfrm>
              <a:off x="3419871" y="4311387"/>
              <a:ext cx="5711603" cy="1338828"/>
            </a:xfrm>
            <a:prstGeom prst="rect">
              <a:avLst/>
            </a:prstGeom>
          </p:spPr>
          <p:txBody>
            <a:bodyPr wrap="square">
              <a:spAutoFit/>
            </a:bodyPr>
            <a:lstStyle/>
            <a:p>
              <a:pPr algn="just"/>
              <a:r>
                <a:rPr lang="pl-PL" sz="900" b="1"/>
                <a:t>Fig. </a:t>
              </a:r>
              <a:r>
                <a:rPr lang="pl-PL" sz="900" b="1" smtClean="0"/>
                <a:t>S3b</a:t>
              </a:r>
              <a:r>
                <a:rPr lang="pl-PL" sz="900" smtClean="0"/>
                <a:t>. </a:t>
              </a:r>
              <a:r>
                <a:rPr lang="en-US" sz="900"/>
                <a:t>Maximum likelihood phylogenetic tree of </a:t>
              </a:r>
              <a:r>
                <a:rPr lang="pl-PL" sz="900" smtClean="0"/>
                <a:t>14 </a:t>
              </a:r>
              <a:r>
                <a:rPr lang="pl-PL" sz="900"/>
                <a:t>COBRA-like protein </a:t>
              </a:r>
              <a:r>
                <a:rPr lang="pl-PL" sz="900" smtClean="0"/>
                <a:t>4 (COBL4) / Irregular Xylem6 (IRX6) </a:t>
              </a:r>
              <a:r>
                <a:rPr lang="en-US" sz="900" smtClean="0"/>
                <a:t> </a:t>
              </a:r>
              <a:r>
                <a:rPr lang="en-US" sz="900"/>
                <a:t>proteins</a:t>
              </a:r>
              <a:r>
                <a:rPr lang="pl-PL" sz="900"/>
                <a:t> (BlastP)</a:t>
              </a:r>
              <a:r>
                <a:rPr lang="en-US" sz="900"/>
                <a:t> with the highest degree of similarity</a:t>
              </a:r>
              <a:r>
                <a:rPr lang="pl-PL" sz="900"/>
                <a:t> to the </a:t>
              </a:r>
              <a:r>
                <a:rPr lang="pl-PL" sz="900" smtClean="0"/>
                <a:t>LlCOBL4/LlIRX6</a:t>
              </a:r>
              <a:r>
                <a:rPr lang="en-US" sz="900" smtClean="0"/>
                <a:t>.</a:t>
              </a:r>
              <a:r>
                <a:rPr lang="pl-PL" sz="900" smtClean="0"/>
                <a:t> </a:t>
              </a:r>
              <a:r>
                <a:rPr lang="en-US" sz="900" smtClean="0"/>
                <a:t>Alignment </a:t>
              </a:r>
              <a:r>
                <a:rPr lang="en-US" sz="900"/>
                <a:t>and phylogenetic reconstructions were performed </a:t>
              </a:r>
              <a:r>
                <a:rPr lang="en-US" sz="900" smtClean="0"/>
                <a:t>using</a:t>
              </a:r>
              <a:r>
                <a:rPr lang="pl-PL" sz="900" smtClean="0"/>
                <a:t> </a:t>
              </a:r>
              <a:r>
                <a:rPr lang="en-US" sz="900" smtClean="0"/>
                <a:t>ETE3 </a:t>
              </a:r>
              <a:r>
                <a:rPr lang="en-US" sz="900"/>
                <a:t>v3.1.1 </a:t>
              </a:r>
              <a:r>
                <a:rPr lang="en-US" sz="900" smtClean="0"/>
                <a:t>program</a:t>
              </a:r>
              <a:r>
                <a:rPr lang="pl-PL" sz="900" smtClean="0"/>
                <a:t> </a:t>
              </a:r>
              <a:r>
                <a:rPr lang="en-US" sz="900"/>
                <a:t>as implemented on the </a:t>
              </a:r>
              <a:r>
                <a:rPr lang="en-US" sz="900" smtClean="0"/>
                <a:t>GenomeNet.</a:t>
              </a:r>
              <a:r>
                <a:rPr lang="pl-PL" sz="900" smtClean="0"/>
                <a:t> </a:t>
              </a:r>
              <a:r>
                <a:rPr lang="pl-PL" sz="900"/>
                <a:t>ML tree was inferred using PhyML </a:t>
              </a:r>
              <a:r>
                <a:rPr lang="pl-PL" sz="900" smtClean="0"/>
                <a:t>v20160115. Branch </a:t>
              </a:r>
              <a:r>
                <a:rPr lang="pl-PL" sz="900"/>
                <a:t>supports are the Chi</a:t>
              </a:r>
              <a:r>
                <a:rPr lang="pl-PL" sz="900" baseline="30000"/>
                <a:t>2</a:t>
              </a:r>
              <a:r>
                <a:rPr lang="pl-PL" sz="900"/>
                <a:t>-based parametric values return by the approximate likelihood ratio test</a:t>
              </a:r>
              <a:r>
                <a:rPr lang="pl-PL" sz="900" smtClean="0"/>
                <a:t>. </a:t>
              </a:r>
              <a:r>
                <a:rPr lang="pl-PL" sz="900" b="1" i="1"/>
                <a:t>Lang</a:t>
              </a:r>
              <a:r>
                <a:rPr lang="pl-PL" sz="900"/>
                <a:t> - </a:t>
              </a:r>
              <a:r>
                <a:rPr lang="en-US" sz="900" i="1"/>
                <a:t>Lupinus angustifolius</a:t>
              </a:r>
              <a:r>
                <a:rPr lang="pl-PL" sz="900" i="1"/>
                <a:t> </a:t>
              </a:r>
              <a:r>
                <a:rPr lang="pl-PL" sz="900"/>
                <a:t>(</a:t>
              </a:r>
              <a:r>
                <a:rPr lang="en-US" sz="900"/>
                <a:t>XP_019452983</a:t>
              </a:r>
              <a:r>
                <a:rPr lang="pl-PL" sz="900"/>
                <a:t>); </a:t>
              </a:r>
              <a:r>
                <a:rPr lang="pl-PL" sz="900" b="1" i="1"/>
                <a:t>Cc</a:t>
              </a:r>
              <a:r>
                <a:rPr lang="pl-PL" sz="900"/>
                <a:t> - </a:t>
              </a:r>
              <a:r>
                <a:rPr lang="en-US" sz="900" i="1"/>
                <a:t>Cajanus cajan</a:t>
              </a:r>
              <a:r>
                <a:rPr lang="pl-PL" sz="900" i="1"/>
                <a:t> </a:t>
              </a:r>
              <a:r>
                <a:rPr lang="pl-PL" sz="900"/>
                <a:t>(</a:t>
              </a:r>
              <a:r>
                <a:rPr lang="en-US" sz="900"/>
                <a:t>XP_020240142</a:t>
              </a:r>
              <a:r>
                <a:rPr lang="pl-PL" sz="900"/>
                <a:t>); </a:t>
              </a:r>
              <a:r>
                <a:rPr lang="pl-PL" sz="900" b="1" i="1"/>
                <a:t>Ap</a:t>
              </a:r>
              <a:r>
                <a:rPr lang="pl-PL" sz="900"/>
                <a:t> - </a:t>
              </a:r>
              <a:r>
                <a:rPr lang="en-US" sz="900" i="1"/>
                <a:t>Abrus precatorius</a:t>
              </a:r>
              <a:r>
                <a:rPr lang="pl-PL" sz="900" i="1"/>
                <a:t> </a:t>
              </a:r>
              <a:r>
                <a:rPr lang="pl-PL" sz="900"/>
                <a:t>(</a:t>
              </a:r>
              <a:r>
                <a:rPr lang="en-US" sz="900"/>
                <a:t>XP_027353541</a:t>
              </a:r>
              <a:r>
                <a:rPr lang="pl-PL" sz="900"/>
                <a:t>); </a:t>
              </a:r>
              <a:r>
                <a:rPr lang="pl-PL" sz="900" b="1" i="1"/>
                <a:t>Ss</a:t>
              </a:r>
              <a:r>
                <a:rPr lang="pl-PL" sz="900"/>
                <a:t> - </a:t>
              </a:r>
              <a:r>
                <a:rPr lang="en-US" sz="900" i="1"/>
                <a:t>Spatholobus suberectus</a:t>
              </a:r>
              <a:r>
                <a:rPr lang="pl-PL" sz="900" i="1"/>
                <a:t> </a:t>
              </a:r>
              <a:r>
                <a:rPr lang="pl-PL" sz="900"/>
                <a:t>(</a:t>
              </a:r>
              <a:r>
                <a:rPr lang="en-US" sz="900"/>
                <a:t>TKY65050</a:t>
              </a:r>
              <a:r>
                <a:rPr lang="pl-PL" sz="900"/>
                <a:t>); </a:t>
              </a:r>
              <a:r>
                <a:rPr lang="pl-PL" sz="900" b="1" i="1"/>
                <a:t>Mp</a:t>
              </a:r>
              <a:r>
                <a:rPr lang="pl-PL" sz="900"/>
                <a:t> - </a:t>
              </a:r>
              <a:r>
                <a:rPr lang="en-US" sz="900" i="1"/>
                <a:t>Mucuna pruriens</a:t>
              </a:r>
              <a:r>
                <a:rPr lang="pl-PL" sz="900" i="1"/>
                <a:t> </a:t>
              </a:r>
              <a:r>
                <a:rPr lang="pl-PL" sz="900"/>
                <a:t>(</a:t>
              </a:r>
              <a:r>
                <a:rPr lang="en-US" sz="900"/>
                <a:t>RDX75309</a:t>
              </a:r>
              <a:r>
                <a:rPr lang="pl-PL" sz="900"/>
                <a:t>); </a:t>
              </a:r>
              <a:r>
                <a:rPr lang="pl-PL" sz="900" b="1" i="1"/>
                <a:t>Ad</a:t>
              </a:r>
              <a:r>
                <a:rPr lang="pl-PL" sz="900"/>
                <a:t> - </a:t>
              </a:r>
              <a:r>
                <a:rPr lang="en-US" sz="900" i="1"/>
                <a:t>Arachis duranensis</a:t>
              </a:r>
              <a:r>
                <a:rPr lang="pl-PL" sz="900" i="1"/>
                <a:t> </a:t>
              </a:r>
              <a:r>
                <a:rPr lang="pl-PL" sz="900"/>
                <a:t>(</a:t>
              </a:r>
              <a:r>
                <a:rPr lang="en-US" sz="900"/>
                <a:t>XP_015946272</a:t>
              </a:r>
              <a:r>
                <a:rPr lang="pl-PL" sz="900"/>
                <a:t>); </a:t>
              </a:r>
              <a:r>
                <a:rPr lang="pl-PL" sz="900" b="1" i="1"/>
                <a:t>Ai</a:t>
              </a:r>
              <a:r>
                <a:rPr lang="pl-PL" sz="900"/>
                <a:t> - </a:t>
              </a:r>
              <a:r>
                <a:rPr lang="en-US" sz="900" i="1"/>
                <a:t>Arachis ipaensis</a:t>
              </a:r>
              <a:r>
                <a:rPr lang="pl-PL" sz="900" i="1"/>
                <a:t> </a:t>
              </a:r>
              <a:r>
                <a:rPr lang="pl-PL" sz="900"/>
                <a:t>(</a:t>
              </a:r>
              <a:r>
                <a:rPr lang="en-US" sz="900"/>
                <a:t>XP_016182359</a:t>
              </a:r>
              <a:r>
                <a:rPr lang="pl-PL" sz="900"/>
                <a:t>); </a:t>
              </a:r>
              <a:r>
                <a:rPr lang="pl-PL" sz="900" b="1" i="1"/>
                <a:t>Vr</a:t>
              </a:r>
              <a:r>
                <a:rPr lang="pl-PL" sz="900"/>
                <a:t> - </a:t>
              </a:r>
              <a:r>
                <a:rPr lang="en-US" sz="900" i="1"/>
                <a:t>Vigna radiata</a:t>
              </a:r>
              <a:r>
                <a:rPr lang="pl-PL" sz="900" i="1"/>
                <a:t> </a:t>
              </a:r>
              <a:r>
                <a:rPr lang="pl-PL" sz="900"/>
                <a:t>(</a:t>
              </a:r>
              <a:r>
                <a:rPr lang="en-US" sz="900"/>
                <a:t>XP_014522888</a:t>
              </a:r>
              <a:r>
                <a:rPr lang="pl-PL" sz="900"/>
                <a:t>); </a:t>
              </a:r>
              <a:r>
                <a:rPr lang="pl-PL" sz="900" b="1" i="1"/>
                <a:t>Gs</a:t>
              </a:r>
              <a:r>
                <a:rPr lang="pl-PL" sz="900"/>
                <a:t> - </a:t>
              </a:r>
              <a:r>
                <a:rPr lang="en-US" sz="900" i="1"/>
                <a:t>Glycine soja</a:t>
              </a:r>
              <a:r>
                <a:rPr lang="pl-PL" sz="900" i="1"/>
                <a:t> </a:t>
              </a:r>
              <a:r>
                <a:rPr lang="pl-PL" sz="900"/>
                <a:t>(</a:t>
              </a:r>
              <a:r>
                <a:rPr lang="en-US" sz="900"/>
                <a:t>XP_028215469</a:t>
              </a:r>
              <a:r>
                <a:rPr lang="pl-PL" sz="900"/>
                <a:t>);</a:t>
              </a:r>
              <a:r>
                <a:rPr lang="en-US" sz="900"/>
                <a:t> </a:t>
              </a:r>
              <a:r>
                <a:rPr lang="pl-PL" sz="900" b="1" i="1"/>
                <a:t>Ah</a:t>
              </a:r>
              <a:r>
                <a:rPr lang="pl-PL" sz="900"/>
                <a:t> - </a:t>
              </a:r>
              <a:r>
                <a:rPr lang="en-US" sz="900" i="1"/>
                <a:t>Arachis hypogaea</a:t>
              </a:r>
              <a:r>
                <a:rPr lang="pl-PL" sz="900" i="1"/>
                <a:t> </a:t>
              </a:r>
              <a:r>
                <a:rPr lang="pl-PL" sz="900"/>
                <a:t>(</a:t>
              </a:r>
              <a:r>
                <a:rPr lang="en-US" sz="900"/>
                <a:t>XP_025624246</a:t>
              </a:r>
              <a:r>
                <a:rPr lang="pl-PL" sz="900"/>
                <a:t>); </a:t>
              </a:r>
              <a:r>
                <a:rPr lang="pl-PL" sz="900" b="1" i="1"/>
                <a:t>Mt</a:t>
              </a:r>
              <a:r>
                <a:rPr lang="pl-PL" sz="900"/>
                <a:t> - </a:t>
              </a:r>
              <a:r>
                <a:rPr lang="en-US" sz="900" i="1"/>
                <a:t>Medicago truncatula</a:t>
              </a:r>
              <a:r>
                <a:rPr lang="pl-PL" sz="900" i="1"/>
                <a:t> </a:t>
              </a:r>
              <a:r>
                <a:rPr lang="pl-PL" sz="900"/>
                <a:t>(</a:t>
              </a:r>
              <a:r>
                <a:rPr lang="en-US" sz="900"/>
                <a:t>XP_013451095</a:t>
              </a:r>
              <a:r>
                <a:rPr lang="pl-PL" sz="900"/>
                <a:t>); </a:t>
              </a:r>
              <a:r>
                <a:rPr lang="pl-PL" sz="900" b="1" i="1"/>
                <a:t>Gm</a:t>
              </a:r>
              <a:r>
                <a:rPr lang="pl-PL" sz="900"/>
                <a:t> - </a:t>
              </a:r>
              <a:r>
                <a:rPr lang="en-US" sz="900" i="1"/>
                <a:t>Glycine max</a:t>
              </a:r>
              <a:r>
                <a:rPr lang="pl-PL" sz="900" i="1"/>
                <a:t> </a:t>
              </a:r>
              <a:r>
                <a:rPr lang="pl-PL" sz="900"/>
                <a:t>(</a:t>
              </a:r>
              <a:r>
                <a:rPr lang="en-US" sz="900"/>
                <a:t>XP_003554956</a:t>
              </a:r>
              <a:r>
                <a:rPr lang="pl-PL" sz="900"/>
                <a:t>); </a:t>
              </a:r>
              <a:r>
                <a:rPr lang="pl-PL" sz="900" b="1" i="1"/>
                <a:t>Pa</a:t>
              </a:r>
              <a:r>
                <a:rPr lang="pl-PL" sz="900"/>
                <a:t> - </a:t>
              </a:r>
              <a:r>
                <a:rPr lang="en-US" sz="900" i="1"/>
                <a:t>Prosopis alba</a:t>
              </a:r>
              <a:r>
                <a:rPr lang="pl-PL" sz="900" i="1"/>
                <a:t> </a:t>
              </a:r>
              <a:r>
                <a:rPr lang="pl-PL" sz="900"/>
                <a:t>(</a:t>
              </a:r>
              <a:r>
                <a:rPr lang="en-US" sz="900"/>
                <a:t>XP_028764818</a:t>
              </a:r>
              <a:r>
                <a:rPr lang="pl-PL" sz="900"/>
                <a:t>); </a:t>
              </a:r>
              <a:r>
                <a:rPr lang="pl-PL" sz="900" b="1" i="1"/>
                <a:t>At</a:t>
              </a:r>
              <a:r>
                <a:rPr lang="pl-PL" sz="900"/>
                <a:t> - </a:t>
              </a:r>
              <a:r>
                <a:rPr lang="en-US" sz="900" i="1"/>
                <a:t>Arabidopsis thaliana</a:t>
              </a:r>
              <a:r>
                <a:rPr lang="pl-PL" sz="900" i="1"/>
                <a:t> </a:t>
              </a:r>
              <a:r>
                <a:rPr lang="pl-PL" sz="900"/>
                <a:t>(</a:t>
              </a:r>
              <a:r>
                <a:rPr lang="en-US" sz="900"/>
                <a:t>NP_197067</a:t>
              </a:r>
              <a:r>
                <a:rPr lang="pl-PL" sz="900" smtClean="0"/>
                <a:t>).</a:t>
              </a:r>
              <a:endParaRPr lang="pl-PL" sz="900"/>
            </a:p>
          </p:txBody>
        </p:sp>
        <p:sp>
          <p:nvSpPr>
            <p:cNvPr id="12" name="Prostokąt 11"/>
            <p:cNvSpPr/>
            <p:nvPr/>
          </p:nvSpPr>
          <p:spPr>
            <a:xfrm>
              <a:off x="7524328" y="2989447"/>
              <a:ext cx="1080120"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4155901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144000" cy="8267471"/>
            <a:chOff x="0" y="0"/>
            <a:chExt cx="9144000" cy="8267471"/>
          </a:xfrm>
        </p:grpSpPr>
        <p:sp>
          <p:nvSpPr>
            <p:cNvPr id="29" name="Prostokąt 28"/>
            <p:cNvSpPr/>
            <p:nvPr/>
          </p:nvSpPr>
          <p:spPr>
            <a:xfrm>
              <a:off x="0" y="0"/>
              <a:ext cx="9144000" cy="82674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789" t="50618" r="21111" b="15553"/>
            <a:stretch/>
          </p:blipFill>
          <p:spPr bwMode="auto">
            <a:xfrm>
              <a:off x="4815036" y="127482"/>
              <a:ext cx="3501380" cy="179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1897" t="54859" r="21191" b="12276"/>
            <a:stretch/>
          </p:blipFill>
          <p:spPr bwMode="auto">
            <a:xfrm>
              <a:off x="4815036" y="1923332"/>
              <a:ext cx="3439080" cy="1722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Prostokąt 11"/>
            <p:cNvSpPr/>
            <p:nvPr/>
          </p:nvSpPr>
          <p:spPr>
            <a:xfrm>
              <a:off x="2135612" y="375319"/>
              <a:ext cx="852212"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603" t="16789" r="21111" b="49419"/>
            <a:stretch/>
          </p:blipFill>
          <p:spPr bwMode="auto">
            <a:xfrm>
              <a:off x="94514" y="157895"/>
              <a:ext cx="4615256" cy="1779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Strzałka w dół 17"/>
            <p:cNvSpPr/>
            <p:nvPr/>
          </p:nvSpPr>
          <p:spPr>
            <a:xfrm>
              <a:off x="2350105" y="99859"/>
              <a:ext cx="108012" cy="108012"/>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Prostokąt 18"/>
            <p:cNvSpPr/>
            <p:nvPr/>
          </p:nvSpPr>
          <p:spPr>
            <a:xfrm>
              <a:off x="127772" y="472264"/>
              <a:ext cx="852212"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0"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0019" t="19957" r="21191" b="46371"/>
            <a:stretch/>
          </p:blipFill>
          <p:spPr bwMode="auto">
            <a:xfrm>
              <a:off x="144024" y="1884205"/>
              <a:ext cx="4565746" cy="17724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Prostokąt 20"/>
            <p:cNvSpPr/>
            <p:nvPr/>
          </p:nvSpPr>
          <p:spPr>
            <a:xfrm>
              <a:off x="133408" y="2231931"/>
              <a:ext cx="876722"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9337" t="20111" r="20664" b="48978"/>
            <a:stretch/>
          </p:blipFill>
          <p:spPr bwMode="auto">
            <a:xfrm>
              <a:off x="69480" y="3700535"/>
              <a:ext cx="4669262" cy="1623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2053" t="53093" r="20664" b="13926"/>
            <a:stretch/>
          </p:blipFill>
          <p:spPr bwMode="auto">
            <a:xfrm>
              <a:off x="4815036" y="3621795"/>
              <a:ext cx="3564657" cy="1773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Prostokąt 23"/>
            <p:cNvSpPr/>
            <p:nvPr/>
          </p:nvSpPr>
          <p:spPr>
            <a:xfrm>
              <a:off x="94514" y="4005064"/>
              <a:ext cx="876722"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5"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30128" t="15370" r="20625" b="51574"/>
            <a:stretch/>
          </p:blipFill>
          <p:spPr bwMode="auto">
            <a:xfrm>
              <a:off x="117928" y="5372046"/>
              <a:ext cx="4620814" cy="1744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Strzałka w dół 25"/>
            <p:cNvSpPr/>
            <p:nvPr/>
          </p:nvSpPr>
          <p:spPr>
            <a:xfrm>
              <a:off x="3949891" y="5335809"/>
              <a:ext cx="120869" cy="11935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7" name="Prostokąt 26"/>
            <p:cNvSpPr/>
            <p:nvPr/>
          </p:nvSpPr>
          <p:spPr>
            <a:xfrm>
              <a:off x="103262" y="5733256"/>
              <a:ext cx="876722"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8"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2014" t="49132" r="49711" b="17466"/>
            <a:stretch/>
          </p:blipFill>
          <p:spPr bwMode="auto">
            <a:xfrm>
              <a:off x="4815036" y="5348086"/>
              <a:ext cx="767886" cy="1743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Prostokąt 29"/>
            <p:cNvSpPr/>
            <p:nvPr/>
          </p:nvSpPr>
          <p:spPr>
            <a:xfrm>
              <a:off x="6075437" y="5393248"/>
              <a:ext cx="2304256" cy="1708160"/>
            </a:xfrm>
            <a:prstGeom prst="rect">
              <a:avLst/>
            </a:prstGeom>
          </p:spPr>
          <p:txBody>
            <a:bodyPr wrap="square">
              <a:spAutoFit/>
            </a:bodyPr>
            <a:lstStyle/>
            <a:p>
              <a:pPr algn="r"/>
              <a:r>
                <a:rPr lang="pl-PL" sz="750" b="1" i="1" smtClean="0">
                  <a:solidFill>
                    <a:schemeClr val="bg1">
                      <a:lumMod val="50000"/>
                    </a:schemeClr>
                  </a:solidFill>
                </a:rPr>
                <a:t>Lang</a:t>
              </a:r>
              <a:r>
                <a:rPr lang="pl-PL" sz="750" smtClean="0">
                  <a:solidFill>
                    <a:schemeClr val="bg1">
                      <a:lumMod val="50000"/>
                    </a:schemeClr>
                  </a:solidFill>
                </a:rPr>
                <a:t> - </a:t>
              </a:r>
              <a:r>
                <a:rPr lang="en-US" sz="750" i="1">
                  <a:solidFill>
                    <a:schemeClr val="bg1">
                      <a:lumMod val="50000"/>
                    </a:schemeClr>
                  </a:solidFill>
                </a:rPr>
                <a:t>Lupinus </a:t>
              </a:r>
              <a:r>
                <a:rPr lang="en-US" sz="750" i="1" smtClean="0">
                  <a:solidFill>
                    <a:schemeClr val="bg1">
                      <a:lumMod val="50000"/>
                    </a:schemeClr>
                  </a:solidFill>
                </a:rPr>
                <a:t>angustifolius</a:t>
              </a:r>
              <a:r>
                <a:rPr lang="pl-PL" sz="750" i="1" smtClean="0">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XP_019452983</a:t>
              </a:r>
              <a:r>
                <a:rPr lang="pl-PL" sz="750" smtClean="0">
                  <a:solidFill>
                    <a:schemeClr val="bg1">
                      <a:lumMod val="50000"/>
                    </a:schemeClr>
                  </a:solidFill>
                </a:rPr>
                <a:t>) </a:t>
              </a:r>
            </a:p>
            <a:p>
              <a:pPr algn="r"/>
              <a:r>
                <a:rPr lang="pl-PL" sz="750" b="1" i="1" smtClean="0">
                  <a:solidFill>
                    <a:schemeClr val="bg1">
                      <a:lumMod val="50000"/>
                    </a:schemeClr>
                  </a:solidFill>
                </a:rPr>
                <a:t>Cc</a:t>
              </a:r>
              <a:r>
                <a:rPr lang="pl-PL" sz="750" smtClean="0">
                  <a:solidFill>
                    <a:schemeClr val="bg1">
                      <a:lumMod val="50000"/>
                    </a:schemeClr>
                  </a:solidFill>
                </a:rPr>
                <a:t> - </a:t>
              </a:r>
              <a:r>
                <a:rPr lang="en-US" sz="750" i="1">
                  <a:solidFill>
                    <a:schemeClr val="bg1">
                      <a:lumMod val="50000"/>
                    </a:schemeClr>
                  </a:solidFill>
                </a:rPr>
                <a:t>Cajanus </a:t>
              </a:r>
              <a:r>
                <a:rPr lang="en-US" sz="750" i="1" smtClean="0">
                  <a:solidFill>
                    <a:schemeClr val="bg1">
                      <a:lumMod val="50000"/>
                    </a:schemeClr>
                  </a:solidFill>
                </a:rPr>
                <a:t>cajan</a:t>
              </a:r>
              <a:r>
                <a:rPr lang="pl-PL" sz="750" i="1">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XP_020240142</a:t>
              </a:r>
              <a:r>
                <a:rPr lang="pl-PL" sz="750" smtClean="0">
                  <a:solidFill>
                    <a:schemeClr val="bg1">
                      <a:lumMod val="50000"/>
                    </a:schemeClr>
                  </a:solidFill>
                </a:rPr>
                <a:t>)</a:t>
              </a:r>
            </a:p>
            <a:p>
              <a:pPr algn="r"/>
              <a:r>
                <a:rPr lang="pl-PL" sz="750" b="1" i="1" smtClean="0">
                  <a:solidFill>
                    <a:schemeClr val="bg1">
                      <a:lumMod val="50000"/>
                    </a:schemeClr>
                  </a:solidFill>
                </a:rPr>
                <a:t>Ap</a:t>
              </a:r>
              <a:r>
                <a:rPr lang="pl-PL" sz="750" smtClean="0">
                  <a:solidFill>
                    <a:schemeClr val="bg1">
                      <a:lumMod val="50000"/>
                    </a:schemeClr>
                  </a:solidFill>
                </a:rPr>
                <a:t> - </a:t>
              </a:r>
              <a:r>
                <a:rPr lang="en-US" sz="750" i="1">
                  <a:solidFill>
                    <a:schemeClr val="bg1">
                      <a:lumMod val="50000"/>
                    </a:schemeClr>
                  </a:solidFill>
                </a:rPr>
                <a:t>Abrus </a:t>
              </a:r>
              <a:r>
                <a:rPr lang="en-US" sz="750" i="1" smtClean="0">
                  <a:solidFill>
                    <a:schemeClr val="bg1">
                      <a:lumMod val="50000"/>
                    </a:schemeClr>
                  </a:solidFill>
                </a:rPr>
                <a:t>precatorius</a:t>
              </a:r>
              <a:r>
                <a:rPr lang="pl-PL" sz="750" i="1">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XP_027353541</a:t>
              </a:r>
              <a:r>
                <a:rPr lang="pl-PL" sz="750" smtClean="0">
                  <a:solidFill>
                    <a:schemeClr val="bg1">
                      <a:lumMod val="50000"/>
                    </a:schemeClr>
                  </a:solidFill>
                </a:rPr>
                <a:t>)</a:t>
              </a:r>
            </a:p>
            <a:p>
              <a:pPr algn="r"/>
              <a:r>
                <a:rPr lang="pl-PL" sz="750" b="1" i="1" smtClean="0">
                  <a:solidFill>
                    <a:schemeClr val="bg1">
                      <a:lumMod val="50000"/>
                    </a:schemeClr>
                  </a:solidFill>
                </a:rPr>
                <a:t>Ss</a:t>
              </a:r>
              <a:r>
                <a:rPr lang="pl-PL" sz="750" smtClean="0">
                  <a:solidFill>
                    <a:schemeClr val="bg1">
                      <a:lumMod val="50000"/>
                    </a:schemeClr>
                  </a:solidFill>
                </a:rPr>
                <a:t> - </a:t>
              </a:r>
              <a:r>
                <a:rPr lang="en-US" sz="750" i="1">
                  <a:solidFill>
                    <a:schemeClr val="bg1">
                      <a:lumMod val="50000"/>
                    </a:schemeClr>
                  </a:solidFill>
                </a:rPr>
                <a:t>Spatholobus </a:t>
              </a:r>
              <a:r>
                <a:rPr lang="en-US" sz="750" i="1" smtClean="0">
                  <a:solidFill>
                    <a:schemeClr val="bg1">
                      <a:lumMod val="50000"/>
                    </a:schemeClr>
                  </a:solidFill>
                </a:rPr>
                <a:t>suberectus</a:t>
              </a:r>
              <a:r>
                <a:rPr lang="pl-PL" sz="750" i="1">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TKY65050</a:t>
              </a:r>
              <a:r>
                <a:rPr lang="pl-PL" sz="750" smtClean="0">
                  <a:solidFill>
                    <a:schemeClr val="bg1">
                      <a:lumMod val="50000"/>
                    </a:schemeClr>
                  </a:solidFill>
                </a:rPr>
                <a:t>)</a:t>
              </a:r>
            </a:p>
            <a:p>
              <a:pPr algn="r"/>
              <a:r>
                <a:rPr lang="pl-PL" sz="750" b="1" i="1" smtClean="0">
                  <a:solidFill>
                    <a:schemeClr val="bg1">
                      <a:lumMod val="50000"/>
                    </a:schemeClr>
                  </a:solidFill>
                </a:rPr>
                <a:t>Mp</a:t>
              </a:r>
              <a:r>
                <a:rPr lang="pl-PL" sz="750" smtClean="0">
                  <a:solidFill>
                    <a:schemeClr val="bg1">
                      <a:lumMod val="50000"/>
                    </a:schemeClr>
                  </a:solidFill>
                </a:rPr>
                <a:t> - </a:t>
              </a:r>
              <a:r>
                <a:rPr lang="en-US" sz="750" i="1">
                  <a:solidFill>
                    <a:schemeClr val="bg1">
                      <a:lumMod val="50000"/>
                    </a:schemeClr>
                  </a:solidFill>
                </a:rPr>
                <a:t>Mucuna </a:t>
              </a:r>
              <a:r>
                <a:rPr lang="en-US" sz="750" i="1" smtClean="0">
                  <a:solidFill>
                    <a:schemeClr val="bg1">
                      <a:lumMod val="50000"/>
                    </a:schemeClr>
                  </a:solidFill>
                </a:rPr>
                <a:t>pruriens</a:t>
              </a:r>
              <a:r>
                <a:rPr lang="pl-PL" sz="750" i="1">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RDX75309</a:t>
              </a:r>
              <a:r>
                <a:rPr lang="pl-PL" sz="750" smtClean="0">
                  <a:solidFill>
                    <a:schemeClr val="bg1">
                      <a:lumMod val="50000"/>
                    </a:schemeClr>
                  </a:solidFill>
                </a:rPr>
                <a:t>)</a:t>
              </a:r>
            </a:p>
            <a:p>
              <a:pPr algn="r"/>
              <a:r>
                <a:rPr lang="pl-PL" sz="750" b="1" i="1" smtClean="0">
                  <a:solidFill>
                    <a:schemeClr val="bg1">
                      <a:lumMod val="50000"/>
                    </a:schemeClr>
                  </a:solidFill>
                </a:rPr>
                <a:t>Ad</a:t>
              </a:r>
              <a:r>
                <a:rPr lang="pl-PL" sz="750" smtClean="0">
                  <a:solidFill>
                    <a:schemeClr val="bg1">
                      <a:lumMod val="50000"/>
                    </a:schemeClr>
                  </a:solidFill>
                </a:rPr>
                <a:t> - </a:t>
              </a:r>
              <a:r>
                <a:rPr lang="en-US" sz="750" i="1">
                  <a:solidFill>
                    <a:schemeClr val="bg1">
                      <a:lumMod val="50000"/>
                    </a:schemeClr>
                  </a:solidFill>
                </a:rPr>
                <a:t>Arachis </a:t>
              </a:r>
              <a:r>
                <a:rPr lang="en-US" sz="750" i="1" smtClean="0">
                  <a:solidFill>
                    <a:schemeClr val="bg1">
                      <a:lumMod val="50000"/>
                    </a:schemeClr>
                  </a:solidFill>
                </a:rPr>
                <a:t>duranensis</a:t>
              </a:r>
              <a:r>
                <a:rPr lang="pl-PL" sz="750" i="1">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XP_015946272</a:t>
              </a:r>
              <a:r>
                <a:rPr lang="pl-PL" sz="750" smtClean="0">
                  <a:solidFill>
                    <a:schemeClr val="bg1">
                      <a:lumMod val="50000"/>
                    </a:schemeClr>
                  </a:solidFill>
                </a:rPr>
                <a:t>)</a:t>
              </a:r>
            </a:p>
            <a:p>
              <a:pPr algn="r"/>
              <a:r>
                <a:rPr lang="pl-PL" sz="750" b="1" i="1" smtClean="0">
                  <a:solidFill>
                    <a:schemeClr val="bg1">
                      <a:lumMod val="50000"/>
                    </a:schemeClr>
                  </a:solidFill>
                </a:rPr>
                <a:t>Ai</a:t>
              </a:r>
              <a:r>
                <a:rPr lang="pl-PL" sz="750" smtClean="0">
                  <a:solidFill>
                    <a:schemeClr val="bg1">
                      <a:lumMod val="50000"/>
                    </a:schemeClr>
                  </a:solidFill>
                </a:rPr>
                <a:t> - </a:t>
              </a:r>
              <a:r>
                <a:rPr lang="en-US" sz="750" i="1">
                  <a:solidFill>
                    <a:schemeClr val="bg1">
                      <a:lumMod val="50000"/>
                    </a:schemeClr>
                  </a:solidFill>
                </a:rPr>
                <a:t>Arachis </a:t>
              </a:r>
              <a:r>
                <a:rPr lang="en-US" sz="750" i="1" smtClean="0">
                  <a:solidFill>
                    <a:schemeClr val="bg1">
                      <a:lumMod val="50000"/>
                    </a:schemeClr>
                  </a:solidFill>
                </a:rPr>
                <a:t>ipaensis</a:t>
              </a:r>
              <a:r>
                <a:rPr lang="pl-PL" sz="750" i="1">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XP_016182359</a:t>
              </a:r>
              <a:r>
                <a:rPr lang="pl-PL" sz="750" smtClean="0">
                  <a:solidFill>
                    <a:schemeClr val="bg1">
                      <a:lumMod val="50000"/>
                    </a:schemeClr>
                  </a:solidFill>
                </a:rPr>
                <a:t>)</a:t>
              </a:r>
            </a:p>
            <a:p>
              <a:pPr algn="r"/>
              <a:r>
                <a:rPr lang="pl-PL" sz="750" b="1" i="1" smtClean="0">
                  <a:solidFill>
                    <a:schemeClr val="bg1">
                      <a:lumMod val="50000"/>
                    </a:schemeClr>
                  </a:solidFill>
                </a:rPr>
                <a:t>Vr</a:t>
              </a:r>
              <a:r>
                <a:rPr lang="pl-PL" sz="750" smtClean="0">
                  <a:solidFill>
                    <a:schemeClr val="bg1">
                      <a:lumMod val="50000"/>
                    </a:schemeClr>
                  </a:solidFill>
                </a:rPr>
                <a:t> - </a:t>
              </a:r>
              <a:r>
                <a:rPr lang="en-US" sz="750" i="1">
                  <a:solidFill>
                    <a:schemeClr val="bg1">
                      <a:lumMod val="50000"/>
                    </a:schemeClr>
                  </a:solidFill>
                </a:rPr>
                <a:t>Vigna </a:t>
              </a:r>
              <a:r>
                <a:rPr lang="en-US" sz="750" i="1" smtClean="0">
                  <a:solidFill>
                    <a:schemeClr val="bg1">
                      <a:lumMod val="50000"/>
                    </a:schemeClr>
                  </a:solidFill>
                </a:rPr>
                <a:t>radiata</a:t>
              </a:r>
              <a:r>
                <a:rPr lang="pl-PL" sz="750" i="1" smtClean="0">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XP_014522888</a:t>
              </a:r>
              <a:r>
                <a:rPr lang="pl-PL" sz="750" smtClean="0">
                  <a:solidFill>
                    <a:schemeClr val="bg1">
                      <a:lumMod val="50000"/>
                    </a:schemeClr>
                  </a:solidFill>
                </a:rPr>
                <a:t>)</a:t>
              </a:r>
            </a:p>
            <a:p>
              <a:pPr algn="r"/>
              <a:r>
                <a:rPr lang="pl-PL" sz="750" b="1" i="1" smtClean="0">
                  <a:solidFill>
                    <a:schemeClr val="bg1">
                      <a:lumMod val="50000"/>
                    </a:schemeClr>
                  </a:solidFill>
                </a:rPr>
                <a:t>Gs</a:t>
              </a:r>
              <a:r>
                <a:rPr lang="pl-PL" sz="750" smtClean="0">
                  <a:solidFill>
                    <a:schemeClr val="bg1">
                      <a:lumMod val="50000"/>
                    </a:schemeClr>
                  </a:solidFill>
                </a:rPr>
                <a:t> - </a:t>
              </a:r>
              <a:r>
                <a:rPr lang="en-US" sz="750" i="1">
                  <a:solidFill>
                    <a:schemeClr val="bg1">
                      <a:lumMod val="50000"/>
                    </a:schemeClr>
                  </a:solidFill>
                </a:rPr>
                <a:t>Glycine </a:t>
              </a:r>
              <a:r>
                <a:rPr lang="en-US" sz="750" i="1" smtClean="0">
                  <a:solidFill>
                    <a:schemeClr val="bg1">
                      <a:lumMod val="50000"/>
                    </a:schemeClr>
                  </a:solidFill>
                </a:rPr>
                <a:t>soja</a:t>
              </a:r>
              <a:r>
                <a:rPr lang="pl-PL" sz="750" i="1">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XP_028215469</a:t>
              </a:r>
              <a:r>
                <a:rPr lang="pl-PL" sz="750" smtClean="0">
                  <a:solidFill>
                    <a:schemeClr val="bg1">
                      <a:lumMod val="50000"/>
                    </a:schemeClr>
                  </a:solidFill>
                </a:rPr>
                <a:t>)</a:t>
              </a:r>
            </a:p>
            <a:p>
              <a:pPr algn="r"/>
              <a:r>
                <a:rPr lang="pl-PL" sz="750" b="1" i="1" smtClean="0">
                  <a:solidFill>
                    <a:schemeClr val="bg1">
                      <a:lumMod val="50000"/>
                    </a:schemeClr>
                  </a:solidFill>
                </a:rPr>
                <a:t>Ah</a:t>
              </a:r>
              <a:r>
                <a:rPr lang="pl-PL" sz="750" smtClean="0">
                  <a:solidFill>
                    <a:schemeClr val="bg1">
                      <a:lumMod val="50000"/>
                    </a:schemeClr>
                  </a:solidFill>
                </a:rPr>
                <a:t> - </a:t>
              </a:r>
              <a:r>
                <a:rPr lang="en-US" sz="750" i="1">
                  <a:solidFill>
                    <a:schemeClr val="bg1">
                      <a:lumMod val="50000"/>
                    </a:schemeClr>
                  </a:solidFill>
                </a:rPr>
                <a:t>Arachis </a:t>
              </a:r>
              <a:r>
                <a:rPr lang="en-US" sz="750" i="1" smtClean="0">
                  <a:solidFill>
                    <a:schemeClr val="bg1">
                      <a:lumMod val="50000"/>
                    </a:schemeClr>
                  </a:solidFill>
                </a:rPr>
                <a:t>hypogaea</a:t>
              </a:r>
              <a:r>
                <a:rPr lang="pl-PL" sz="750" i="1">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XP_025624246</a:t>
              </a:r>
              <a:r>
                <a:rPr lang="pl-PL" sz="750" smtClean="0">
                  <a:solidFill>
                    <a:schemeClr val="bg1">
                      <a:lumMod val="50000"/>
                    </a:schemeClr>
                  </a:solidFill>
                </a:rPr>
                <a:t>)</a:t>
              </a:r>
            </a:p>
            <a:p>
              <a:pPr algn="r"/>
              <a:r>
                <a:rPr lang="pl-PL" sz="750" b="1" i="1" smtClean="0">
                  <a:solidFill>
                    <a:schemeClr val="bg1">
                      <a:lumMod val="50000"/>
                    </a:schemeClr>
                  </a:solidFill>
                </a:rPr>
                <a:t>Mt</a:t>
              </a:r>
              <a:r>
                <a:rPr lang="pl-PL" sz="750" smtClean="0">
                  <a:solidFill>
                    <a:schemeClr val="bg1">
                      <a:lumMod val="50000"/>
                    </a:schemeClr>
                  </a:solidFill>
                </a:rPr>
                <a:t> - </a:t>
              </a:r>
              <a:r>
                <a:rPr lang="en-US" sz="750" i="1">
                  <a:solidFill>
                    <a:schemeClr val="bg1">
                      <a:lumMod val="50000"/>
                    </a:schemeClr>
                  </a:solidFill>
                </a:rPr>
                <a:t>Medicago </a:t>
              </a:r>
              <a:r>
                <a:rPr lang="en-US" sz="750" i="1" smtClean="0">
                  <a:solidFill>
                    <a:schemeClr val="bg1">
                      <a:lumMod val="50000"/>
                    </a:schemeClr>
                  </a:solidFill>
                </a:rPr>
                <a:t>truncatula</a:t>
              </a:r>
              <a:r>
                <a:rPr lang="pl-PL" sz="750" i="1">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XP_013451095</a:t>
              </a:r>
              <a:r>
                <a:rPr lang="pl-PL" sz="750" smtClean="0">
                  <a:solidFill>
                    <a:schemeClr val="bg1">
                      <a:lumMod val="50000"/>
                    </a:schemeClr>
                  </a:solidFill>
                </a:rPr>
                <a:t>)</a:t>
              </a:r>
            </a:p>
            <a:p>
              <a:pPr algn="r"/>
              <a:r>
                <a:rPr lang="pl-PL" sz="750" b="1" i="1" smtClean="0">
                  <a:solidFill>
                    <a:schemeClr val="bg1">
                      <a:lumMod val="50000"/>
                    </a:schemeClr>
                  </a:solidFill>
                </a:rPr>
                <a:t>Gm</a:t>
              </a:r>
              <a:r>
                <a:rPr lang="pl-PL" sz="750" smtClean="0">
                  <a:solidFill>
                    <a:schemeClr val="bg1">
                      <a:lumMod val="50000"/>
                    </a:schemeClr>
                  </a:solidFill>
                </a:rPr>
                <a:t> - </a:t>
              </a:r>
              <a:r>
                <a:rPr lang="en-US" sz="750" i="1">
                  <a:solidFill>
                    <a:schemeClr val="bg1">
                      <a:lumMod val="50000"/>
                    </a:schemeClr>
                  </a:solidFill>
                </a:rPr>
                <a:t>Glycine </a:t>
              </a:r>
              <a:r>
                <a:rPr lang="en-US" sz="750" i="1" smtClean="0">
                  <a:solidFill>
                    <a:schemeClr val="bg1">
                      <a:lumMod val="50000"/>
                    </a:schemeClr>
                  </a:solidFill>
                </a:rPr>
                <a:t>max</a:t>
              </a:r>
              <a:r>
                <a:rPr lang="pl-PL" sz="750" i="1">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XP_003554956</a:t>
              </a:r>
              <a:r>
                <a:rPr lang="pl-PL" sz="750" smtClean="0">
                  <a:solidFill>
                    <a:schemeClr val="bg1">
                      <a:lumMod val="50000"/>
                    </a:schemeClr>
                  </a:solidFill>
                </a:rPr>
                <a:t>)</a:t>
              </a:r>
            </a:p>
            <a:p>
              <a:pPr algn="r"/>
              <a:r>
                <a:rPr lang="pl-PL" sz="750" b="1" i="1" smtClean="0">
                  <a:solidFill>
                    <a:schemeClr val="bg1">
                      <a:lumMod val="50000"/>
                    </a:schemeClr>
                  </a:solidFill>
                </a:rPr>
                <a:t>Pa</a:t>
              </a:r>
              <a:r>
                <a:rPr lang="pl-PL" sz="750" smtClean="0">
                  <a:solidFill>
                    <a:schemeClr val="bg1">
                      <a:lumMod val="50000"/>
                    </a:schemeClr>
                  </a:solidFill>
                </a:rPr>
                <a:t> - </a:t>
              </a:r>
              <a:r>
                <a:rPr lang="en-US" sz="750" i="1">
                  <a:solidFill>
                    <a:schemeClr val="bg1">
                      <a:lumMod val="50000"/>
                    </a:schemeClr>
                  </a:solidFill>
                </a:rPr>
                <a:t>Prosopis </a:t>
              </a:r>
              <a:r>
                <a:rPr lang="en-US" sz="750" i="1" smtClean="0">
                  <a:solidFill>
                    <a:schemeClr val="bg1">
                      <a:lumMod val="50000"/>
                    </a:schemeClr>
                  </a:solidFill>
                </a:rPr>
                <a:t>alba</a:t>
              </a:r>
              <a:r>
                <a:rPr lang="pl-PL" sz="750" i="1">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XP_028764818</a:t>
              </a:r>
              <a:r>
                <a:rPr lang="pl-PL" sz="750" smtClean="0">
                  <a:solidFill>
                    <a:schemeClr val="bg1">
                      <a:lumMod val="50000"/>
                    </a:schemeClr>
                  </a:solidFill>
                </a:rPr>
                <a:t>)</a:t>
              </a:r>
            </a:p>
            <a:p>
              <a:pPr algn="r"/>
              <a:r>
                <a:rPr lang="pl-PL" sz="750" b="1" i="1" smtClean="0">
                  <a:solidFill>
                    <a:schemeClr val="bg1">
                      <a:lumMod val="50000"/>
                    </a:schemeClr>
                  </a:solidFill>
                </a:rPr>
                <a:t>At</a:t>
              </a:r>
              <a:r>
                <a:rPr lang="pl-PL" sz="750" smtClean="0">
                  <a:solidFill>
                    <a:schemeClr val="bg1">
                      <a:lumMod val="50000"/>
                    </a:schemeClr>
                  </a:solidFill>
                </a:rPr>
                <a:t> - </a:t>
              </a:r>
              <a:r>
                <a:rPr lang="en-US" sz="750" i="1">
                  <a:solidFill>
                    <a:schemeClr val="bg1">
                      <a:lumMod val="50000"/>
                    </a:schemeClr>
                  </a:solidFill>
                </a:rPr>
                <a:t>Arabidopsis </a:t>
              </a:r>
              <a:r>
                <a:rPr lang="en-US" sz="750" i="1" smtClean="0">
                  <a:solidFill>
                    <a:schemeClr val="bg1">
                      <a:lumMod val="50000"/>
                    </a:schemeClr>
                  </a:solidFill>
                </a:rPr>
                <a:t>thaliana</a:t>
              </a:r>
              <a:r>
                <a:rPr lang="pl-PL" sz="750" i="1">
                  <a:solidFill>
                    <a:schemeClr val="bg1">
                      <a:lumMod val="50000"/>
                    </a:schemeClr>
                  </a:solidFill>
                </a:rPr>
                <a:t> </a:t>
              </a:r>
              <a:r>
                <a:rPr lang="pl-PL" sz="750" smtClean="0">
                  <a:solidFill>
                    <a:schemeClr val="bg1">
                      <a:lumMod val="50000"/>
                    </a:schemeClr>
                  </a:solidFill>
                </a:rPr>
                <a:t>(</a:t>
              </a:r>
              <a:r>
                <a:rPr lang="en-US" sz="750" smtClean="0">
                  <a:solidFill>
                    <a:schemeClr val="bg1">
                      <a:lumMod val="50000"/>
                    </a:schemeClr>
                  </a:solidFill>
                </a:rPr>
                <a:t>NP_197067</a:t>
              </a:r>
              <a:r>
                <a:rPr lang="pl-PL" sz="750" smtClean="0">
                  <a:solidFill>
                    <a:schemeClr val="bg1">
                      <a:lumMod val="50000"/>
                    </a:schemeClr>
                  </a:solidFill>
                </a:rPr>
                <a:t>)</a:t>
              </a:r>
            </a:p>
          </p:txBody>
        </p:sp>
        <p:sp>
          <p:nvSpPr>
            <p:cNvPr id="31" name="Prostokąt 30"/>
            <p:cNvSpPr/>
            <p:nvPr/>
          </p:nvSpPr>
          <p:spPr>
            <a:xfrm>
              <a:off x="0" y="7159475"/>
              <a:ext cx="9144000" cy="1107996"/>
            </a:xfrm>
            <a:prstGeom prst="rect">
              <a:avLst/>
            </a:prstGeom>
          </p:spPr>
          <p:txBody>
            <a:bodyPr wrap="square">
              <a:spAutoFit/>
            </a:bodyPr>
            <a:lstStyle/>
            <a:p>
              <a:pPr algn="just"/>
              <a:r>
                <a:rPr lang="pl-PL" sz="1100" b="1"/>
                <a:t>Fig. </a:t>
              </a:r>
              <a:r>
                <a:rPr lang="pl-PL" sz="1100" b="1" smtClean="0"/>
                <a:t>S3c. </a:t>
              </a:r>
              <a:r>
                <a:rPr lang="pl-PL" sz="1100"/>
                <a:t>Multiple alignment (ClustalW) </a:t>
              </a:r>
              <a:r>
                <a:rPr lang="pl-PL" sz="1100" smtClean="0"/>
                <a:t>of 14 COBL4/IRX6 </a:t>
              </a:r>
              <a:r>
                <a:rPr lang="pl-PL" sz="1100"/>
                <a:t>amino acid sequences (BlastP), which are closly related to </a:t>
              </a:r>
              <a:r>
                <a:rPr lang="pl-PL" sz="1100" smtClean="0"/>
                <a:t>LlCOBL4/LlIRX6. </a:t>
              </a:r>
              <a:r>
                <a:rPr lang="pl-PL" sz="1100"/>
                <a:t>C</a:t>
              </a:r>
              <a:r>
                <a:rPr lang="en-US" sz="1100" smtClean="0"/>
                <a:t>onserved domain</a:t>
              </a:r>
              <a:r>
                <a:rPr lang="pl-PL" sz="1100" smtClean="0"/>
                <a:t> </a:t>
              </a:r>
              <a:r>
                <a:rPr lang="en-US" sz="1100" smtClean="0"/>
                <a:t>characteristic </a:t>
              </a:r>
              <a:r>
                <a:rPr lang="en-US" sz="1100"/>
                <a:t>to COBRA </a:t>
              </a:r>
              <a:r>
                <a:rPr lang="en-US" sz="1100" smtClean="0"/>
                <a:t>superfamily</a:t>
              </a:r>
              <a:r>
                <a:rPr lang="pl-PL" sz="1100" smtClean="0"/>
                <a:t> is</a:t>
              </a:r>
              <a:r>
                <a:rPr lang="en-US" sz="1100" smtClean="0"/>
                <a:t> </a:t>
              </a:r>
              <a:r>
                <a:rPr lang="en-US" sz="1100"/>
                <a:t>marked in green </a:t>
              </a:r>
              <a:r>
                <a:rPr lang="en-US" sz="1100" smtClean="0"/>
                <a:t>background.</a:t>
              </a:r>
              <a:r>
                <a:rPr lang="pl-PL" sz="1100" smtClean="0"/>
                <a:t> </a:t>
              </a:r>
              <a:r>
                <a:rPr lang="en-US" sz="1100" smtClean="0"/>
                <a:t>The </a:t>
              </a:r>
              <a:r>
                <a:rPr lang="en-US" sz="1100"/>
                <a:t>N-terminal predicted signal peptide is marked yellow, with cleavage site marked </a:t>
              </a:r>
              <a:r>
                <a:rPr lang="en-US" sz="1100" smtClean="0"/>
                <a:t>by</a:t>
              </a:r>
              <a:r>
                <a:rPr lang="pl-PL" sz="1100" smtClean="0"/>
                <a:t> black </a:t>
              </a:r>
              <a:r>
                <a:rPr lang="en-US" sz="1100" smtClean="0"/>
                <a:t>arrow</a:t>
              </a:r>
              <a:r>
                <a:rPr lang="en-US" sz="1100"/>
                <a:t>. </a:t>
              </a:r>
              <a:r>
                <a:rPr lang="en-US" sz="1100" smtClean="0"/>
                <a:t>The </a:t>
              </a:r>
              <a:r>
                <a:rPr lang="en-US" sz="1100"/>
                <a:t>underlined sequences with red letters show the putative cellulose-binding </a:t>
              </a:r>
              <a:r>
                <a:rPr lang="en-US" sz="1100" smtClean="0"/>
                <a:t>sites.</a:t>
              </a:r>
              <a:r>
                <a:rPr lang="pl-PL" sz="1100"/>
                <a:t> </a:t>
              </a:r>
              <a:r>
                <a:rPr lang="en-US" sz="1100" smtClean="0"/>
                <a:t>The </a:t>
              </a:r>
              <a:r>
                <a:rPr lang="en-US" sz="1100"/>
                <a:t>light blue sequences denote the </a:t>
              </a:r>
              <a:r>
                <a:rPr lang="en-US" sz="1100" smtClean="0"/>
                <a:t>Cys-rich </a:t>
              </a:r>
              <a:r>
                <a:rPr lang="pl-PL" sz="1100" smtClean="0"/>
                <a:t>(</a:t>
              </a:r>
              <a:r>
                <a:rPr lang="en-US" sz="1100" smtClean="0"/>
                <a:t>CCVS</a:t>
              </a:r>
              <a:r>
                <a:rPr lang="pl-PL" sz="1100" smtClean="0"/>
                <a:t>)</a:t>
              </a:r>
              <a:r>
                <a:rPr lang="en-US" sz="1100" smtClean="0"/>
                <a:t> </a:t>
              </a:r>
              <a:r>
                <a:rPr lang="en-US" sz="1100"/>
                <a:t>motif characteristic for all COBL proteins, while CCVS amino </a:t>
              </a:r>
              <a:r>
                <a:rPr lang="en-US" sz="1100" smtClean="0"/>
                <a:t>acid</a:t>
              </a:r>
              <a:r>
                <a:rPr lang="pl-PL" sz="1100" smtClean="0"/>
                <a:t>s</a:t>
              </a:r>
              <a:r>
                <a:rPr lang="en-US" sz="1100" smtClean="0"/>
                <a:t> </a:t>
              </a:r>
              <a:r>
                <a:rPr lang="pl-PL" sz="1100" smtClean="0"/>
                <a:t>are marked </a:t>
              </a:r>
              <a:r>
                <a:rPr lang="en-US" sz="1100" smtClean="0"/>
                <a:t>in </a:t>
              </a:r>
              <a:r>
                <a:rPr lang="en-US" sz="1100"/>
                <a:t>dark blue background and white </a:t>
              </a:r>
              <a:r>
                <a:rPr lang="en-US" sz="1100" smtClean="0"/>
                <a:t>letters</a:t>
              </a:r>
              <a:r>
                <a:rPr lang="pl-PL" sz="1100" smtClean="0"/>
                <a:t>. </a:t>
              </a:r>
              <a:r>
                <a:rPr lang="en-US" sz="1100" smtClean="0"/>
                <a:t>Two </a:t>
              </a:r>
              <a:r>
                <a:rPr lang="en-US" sz="1100"/>
                <a:t>conserved consensus N-glycosylation sites are indicated by a white letters on violet </a:t>
              </a:r>
              <a:r>
                <a:rPr lang="en-US" sz="1100" smtClean="0"/>
                <a:t>backgrounds</a:t>
              </a:r>
              <a:r>
                <a:rPr lang="pl-PL" sz="1100" smtClean="0"/>
                <a:t>.</a:t>
              </a:r>
              <a:r>
                <a:rPr lang="pl-PL" sz="1100"/>
                <a:t> </a:t>
              </a:r>
              <a:r>
                <a:rPr lang="en-US" sz="1100" smtClean="0"/>
                <a:t>Locus </a:t>
              </a:r>
              <a:r>
                <a:rPr lang="en-US" sz="1100"/>
                <a:t>corresponds to the predicted cleavage ω sites in the C terminus </a:t>
              </a:r>
              <a:r>
                <a:rPr lang="pl-PL" sz="1100" smtClean="0"/>
                <a:t>is</a:t>
              </a:r>
              <a:r>
                <a:rPr lang="en-US" sz="1100" smtClean="0"/>
                <a:t> </a:t>
              </a:r>
              <a:r>
                <a:rPr lang="en-US" sz="1100"/>
                <a:t>indicated in middium grey background and </a:t>
              </a:r>
              <a:r>
                <a:rPr lang="pl-PL" sz="1100" smtClean="0"/>
                <a:t>black </a:t>
              </a:r>
              <a:r>
                <a:rPr lang="en-US" sz="1100" smtClean="0"/>
                <a:t>arrow.</a:t>
              </a:r>
              <a:endParaRPr lang="pl-PL" sz="1100"/>
            </a:p>
          </p:txBody>
        </p:sp>
      </p:grpSp>
    </p:spTree>
    <p:extLst>
      <p:ext uri="{BB962C8B-B14F-4D97-AF65-F5344CB8AC3E}">
        <p14:creationId xmlns:p14="http://schemas.microsoft.com/office/powerpoint/2010/main" val="82354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036496" cy="6117823"/>
            <a:chOff x="0" y="0"/>
            <a:chExt cx="9036496" cy="6117823"/>
          </a:xfrm>
        </p:grpSpPr>
        <p:sp>
          <p:nvSpPr>
            <p:cNvPr id="4" name="pole tekstowe 3"/>
            <p:cNvSpPr txBox="1"/>
            <p:nvPr/>
          </p:nvSpPr>
          <p:spPr>
            <a:xfrm>
              <a:off x="0" y="0"/>
              <a:ext cx="1835696" cy="338554"/>
            </a:xfrm>
            <a:prstGeom prst="rect">
              <a:avLst/>
            </a:prstGeom>
            <a:noFill/>
          </p:spPr>
          <p:txBody>
            <a:bodyPr wrap="square" rtlCol="0">
              <a:spAutoFit/>
            </a:bodyPr>
            <a:lstStyle/>
            <a:p>
              <a:r>
                <a:rPr lang="pl-PL" sz="1600" b="1" u="sng" smtClean="0"/>
                <a:t>LlCOBL4/LlIRX6</a:t>
              </a:r>
              <a:endParaRPr lang="pl-PL" sz="1600" b="1" u="sng"/>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593" t="10218" r="2178" b="8672"/>
            <a:stretch/>
          </p:blipFill>
          <p:spPr bwMode="auto">
            <a:xfrm>
              <a:off x="203448" y="472858"/>
              <a:ext cx="8689032" cy="4252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rostokąt 4"/>
            <p:cNvSpPr/>
            <p:nvPr/>
          </p:nvSpPr>
          <p:spPr>
            <a:xfrm>
              <a:off x="107504" y="4840550"/>
              <a:ext cx="8928992" cy="1277273"/>
            </a:xfrm>
            <a:prstGeom prst="rect">
              <a:avLst/>
            </a:prstGeom>
          </p:spPr>
          <p:txBody>
            <a:bodyPr wrap="square">
              <a:spAutoFit/>
            </a:bodyPr>
            <a:lstStyle/>
            <a:p>
              <a:pPr algn="just"/>
              <a:r>
                <a:rPr lang="pl-PL" sz="1100" b="1"/>
                <a:t>Fig. </a:t>
              </a:r>
              <a:r>
                <a:rPr lang="pl-PL" sz="1100" b="1" smtClean="0"/>
                <a:t>S3d. </a:t>
              </a:r>
              <a:r>
                <a:rPr lang="pl-PL" sz="1100" smtClean="0">
                  <a:cs typeface="Times New Roman" panose="02020603050405020304" pitchFamily="18" charset="0"/>
                </a:rPr>
                <a:t>C</a:t>
              </a:r>
              <a:r>
                <a:rPr lang="en-US" sz="1100">
                  <a:cs typeface="Times New Roman" panose="02020603050405020304" pitchFamily="18" charset="0"/>
                </a:rPr>
                <a:t>omparison </a:t>
              </a:r>
              <a:r>
                <a:rPr lang="en-US" sz="1100" smtClean="0">
                  <a:cs typeface="Times New Roman" panose="02020603050405020304" pitchFamily="18" charset="0"/>
                </a:rPr>
                <a:t>of</a:t>
              </a:r>
              <a:r>
                <a:rPr lang="pl-PL" sz="1100" smtClean="0">
                  <a:cs typeface="Times New Roman" panose="02020603050405020304" pitchFamily="18" charset="0"/>
                </a:rPr>
                <a:t> COBL4/IRX6 proteins (BlastP)</a:t>
              </a:r>
              <a:r>
                <a:rPr lang="en-US" sz="1100" smtClean="0">
                  <a:cs typeface="Times New Roman" panose="02020603050405020304" pitchFamily="18" charset="0"/>
                </a:rPr>
                <a:t> </a:t>
              </a:r>
              <a:r>
                <a:rPr lang="pl-PL" sz="1100">
                  <a:cs typeface="Times New Roman" panose="02020603050405020304" pitchFamily="18" charset="0"/>
                </a:rPr>
                <a:t>derived from</a:t>
              </a:r>
              <a:r>
                <a:rPr lang="en-US" sz="1100">
                  <a:cs typeface="Times New Roman" panose="02020603050405020304" pitchFamily="18" charset="0"/>
                </a:rPr>
                <a:t> </a:t>
              </a:r>
              <a:r>
                <a:rPr lang="pl-PL" sz="1100">
                  <a:cs typeface="Times New Roman" panose="02020603050405020304" pitchFamily="18" charset="0"/>
                </a:rPr>
                <a:t>different plant species</a:t>
              </a:r>
              <a:r>
                <a:rPr lang="en-US" sz="1100" i="1">
                  <a:cs typeface="Times New Roman" panose="02020603050405020304" pitchFamily="18" charset="0"/>
                </a:rPr>
                <a:t> </a:t>
              </a:r>
              <a:r>
                <a:rPr lang="en-US" sz="1100">
                  <a:cs typeface="Times New Roman" panose="02020603050405020304" pitchFamily="18" charset="0"/>
                </a:rPr>
                <a:t>using the DiAlign program (Genomatix</a:t>
              </a:r>
              <a:r>
                <a:rPr lang="en-US" sz="1100" smtClean="0">
                  <a:cs typeface="Times New Roman" panose="02020603050405020304" pitchFamily="18" charset="0"/>
                </a:rPr>
                <a:t>).</a:t>
              </a:r>
              <a:r>
                <a:rPr lang="pl-PL" sz="1100" smtClean="0">
                  <a:cs typeface="Times New Roman" panose="02020603050405020304" pitchFamily="18" charset="0"/>
                </a:rPr>
                <a:t> </a:t>
              </a:r>
              <a:r>
                <a:rPr lang="en-US" sz="1100" smtClean="0">
                  <a:cs typeface="Times New Roman" panose="02020603050405020304" pitchFamily="18" charset="0"/>
                </a:rPr>
                <a:t>For </a:t>
              </a:r>
              <a:r>
                <a:rPr lang="en-US" sz="1100">
                  <a:cs typeface="Times New Roman" panose="02020603050405020304" pitchFamily="18" charset="0"/>
                </a:rPr>
                <a:t>each pairwise alignment, the similarity (relative to the maximum similarity) and the number of identical </a:t>
              </a:r>
              <a:r>
                <a:rPr lang="pl-PL" sz="1100">
                  <a:cs typeface="Times New Roman" panose="02020603050405020304" pitchFamily="18" charset="0"/>
                </a:rPr>
                <a:t>amino</a:t>
              </a:r>
              <a:r>
                <a:rPr lang="en-US" sz="1100">
                  <a:cs typeface="Times New Roman" panose="02020603050405020304" pitchFamily="18" charset="0"/>
                </a:rPr>
                <a:t> acids (in % of shorter sequence) </a:t>
              </a:r>
              <a:r>
                <a:rPr lang="pl-PL" sz="1100">
                  <a:cs typeface="Times New Roman" panose="02020603050405020304" pitchFamily="18" charset="0"/>
                </a:rPr>
                <a:t>are</a:t>
              </a:r>
              <a:r>
                <a:rPr lang="en-US" sz="1100">
                  <a:cs typeface="Times New Roman" panose="02020603050405020304" pitchFamily="18" charset="0"/>
                </a:rPr>
                <a:t> given. Maximum values are underlined.</a:t>
              </a:r>
              <a:r>
                <a:rPr lang="pl-PL" sz="1100">
                  <a:cs typeface="Times New Roman" panose="02020603050405020304" pitchFamily="18" charset="0"/>
                </a:rPr>
                <a:t> T</a:t>
              </a:r>
              <a:r>
                <a:rPr lang="en-US" sz="1100">
                  <a:cs typeface="Times New Roman" panose="02020603050405020304" pitchFamily="18" charset="0"/>
                </a:rPr>
                <a:t>he similarity value</a:t>
              </a:r>
              <a:r>
                <a:rPr lang="pl-PL" sz="1100">
                  <a:cs typeface="Times New Roman" panose="02020603050405020304" pitchFamily="18" charset="0"/>
                </a:rPr>
                <a:t> of</a:t>
              </a:r>
              <a:r>
                <a:rPr lang="en-US" sz="1100">
                  <a:cs typeface="Times New Roman" panose="02020603050405020304" pitchFamily="18" charset="0"/>
                </a:rPr>
                <a:t> 1.000 marks only the two most similar sequences</a:t>
              </a:r>
              <a:r>
                <a:rPr lang="pl-PL" sz="1100">
                  <a:cs typeface="Times New Roman" panose="02020603050405020304" pitchFamily="18" charset="0"/>
                </a:rPr>
                <a:t>;</a:t>
              </a:r>
              <a:r>
                <a:rPr lang="en-US" sz="1100">
                  <a:cs typeface="Times New Roman" panose="02020603050405020304" pitchFamily="18" charset="0"/>
                </a:rPr>
                <a:t> it does not necessarily mean that these sequences are identical</a:t>
              </a:r>
              <a:r>
                <a:rPr lang="pl-PL" sz="1100" smtClean="0">
                  <a:cs typeface="Times New Roman" panose="02020603050405020304" pitchFamily="18" charset="0"/>
                </a:rPr>
                <a:t>.</a:t>
              </a:r>
              <a:r>
                <a:rPr lang="pl-PL" sz="800" b="1" i="1">
                  <a:solidFill>
                    <a:schemeClr val="bg1">
                      <a:lumMod val="50000"/>
                    </a:schemeClr>
                  </a:solidFill>
                </a:rPr>
                <a:t> </a:t>
              </a:r>
              <a:r>
                <a:rPr lang="pl-PL" sz="1100" b="1" i="1"/>
                <a:t>Lang</a:t>
              </a:r>
              <a:r>
                <a:rPr lang="pl-PL" sz="1100"/>
                <a:t> - </a:t>
              </a:r>
              <a:r>
                <a:rPr lang="en-US" sz="1100" i="1"/>
                <a:t>Lupinus angustifolius</a:t>
              </a:r>
              <a:r>
                <a:rPr lang="pl-PL" sz="1100" i="1"/>
                <a:t> </a:t>
              </a:r>
              <a:r>
                <a:rPr lang="pl-PL" sz="1100"/>
                <a:t>(</a:t>
              </a:r>
              <a:r>
                <a:rPr lang="en-US" sz="1100"/>
                <a:t>XP_019452983</a:t>
              </a:r>
              <a:r>
                <a:rPr lang="pl-PL" sz="1100" smtClean="0"/>
                <a:t>); </a:t>
              </a:r>
              <a:r>
                <a:rPr lang="pl-PL" sz="1100" b="1" i="1" smtClean="0"/>
                <a:t>Cc</a:t>
              </a:r>
              <a:r>
                <a:rPr lang="pl-PL" sz="1100" smtClean="0"/>
                <a:t> </a:t>
              </a:r>
              <a:r>
                <a:rPr lang="pl-PL" sz="1100"/>
                <a:t>- </a:t>
              </a:r>
              <a:r>
                <a:rPr lang="en-US" sz="1100" i="1"/>
                <a:t>Cajanus cajan</a:t>
              </a:r>
              <a:r>
                <a:rPr lang="pl-PL" sz="1100" i="1"/>
                <a:t> </a:t>
              </a:r>
              <a:r>
                <a:rPr lang="pl-PL" sz="1100"/>
                <a:t>(</a:t>
              </a:r>
              <a:r>
                <a:rPr lang="en-US" sz="1100"/>
                <a:t>XP_020240142</a:t>
              </a:r>
              <a:r>
                <a:rPr lang="pl-PL" sz="1100" smtClean="0"/>
                <a:t>); </a:t>
              </a:r>
              <a:r>
                <a:rPr lang="pl-PL" sz="1100" b="1" i="1" smtClean="0"/>
                <a:t>Ap</a:t>
              </a:r>
              <a:r>
                <a:rPr lang="pl-PL" sz="1100" smtClean="0"/>
                <a:t> </a:t>
              </a:r>
              <a:r>
                <a:rPr lang="pl-PL" sz="1100"/>
                <a:t>- </a:t>
              </a:r>
              <a:r>
                <a:rPr lang="en-US" sz="1100" i="1"/>
                <a:t>Abrus precatorius</a:t>
              </a:r>
              <a:r>
                <a:rPr lang="pl-PL" sz="1100" i="1"/>
                <a:t> </a:t>
              </a:r>
              <a:r>
                <a:rPr lang="pl-PL" sz="1100"/>
                <a:t>(</a:t>
              </a:r>
              <a:r>
                <a:rPr lang="en-US" sz="1100"/>
                <a:t>XP_027353541</a:t>
              </a:r>
              <a:r>
                <a:rPr lang="pl-PL" sz="1100" smtClean="0"/>
                <a:t>); </a:t>
              </a:r>
              <a:r>
                <a:rPr lang="pl-PL" sz="1100" b="1" i="1" smtClean="0"/>
                <a:t>Ss</a:t>
              </a:r>
              <a:r>
                <a:rPr lang="pl-PL" sz="1100" smtClean="0"/>
                <a:t> </a:t>
              </a:r>
              <a:r>
                <a:rPr lang="pl-PL" sz="1100"/>
                <a:t>- </a:t>
              </a:r>
              <a:r>
                <a:rPr lang="en-US" sz="1100" i="1"/>
                <a:t>Spatholobus suberectus</a:t>
              </a:r>
              <a:r>
                <a:rPr lang="pl-PL" sz="1100" i="1"/>
                <a:t> </a:t>
              </a:r>
              <a:r>
                <a:rPr lang="pl-PL" sz="1100"/>
                <a:t>(</a:t>
              </a:r>
              <a:r>
                <a:rPr lang="en-US" sz="1100"/>
                <a:t>TKY65050</a:t>
              </a:r>
              <a:r>
                <a:rPr lang="pl-PL" sz="1100" smtClean="0"/>
                <a:t>); </a:t>
              </a:r>
              <a:r>
                <a:rPr lang="pl-PL" sz="1100" b="1" i="1" smtClean="0"/>
                <a:t>Mp</a:t>
              </a:r>
              <a:r>
                <a:rPr lang="pl-PL" sz="1100" smtClean="0"/>
                <a:t> </a:t>
              </a:r>
              <a:r>
                <a:rPr lang="pl-PL" sz="1100"/>
                <a:t>- </a:t>
              </a:r>
              <a:r>
                <a:rPr lang="en-US" sz="1100" i="1"/>
                <a:t>Mucuna pruriens</a:t>
              </a:r>
              <a:r>
                <a:rPr lang="pl-PL" sz="1100" i="1"/>
                <a:t> </a:t>
              </a:r>
              <a:r>
                <a:rPr lang="pl-PL" sz="1100"/>
                <a:t>(</a:t>
              </a:r>
              <a:r>
                <a:rPr lang="en-US" sz="1100"/>
                <a:t>RDX75309</a:t>
              </a:r>
              <a:r>
                <a:rPr lang="pl-PL" sz="1100" smtClean="0"/>
                <a:t>); </a:t>
              </a:r>
              <a:r>
                <a:rPr lang="pl-PL" sz="1100" b="1" i="1" smtClean="0"/>
                <a:t>Ad</a:t>
              </a:r>
              <a:r>
                <a:rPr lang="pl-PL" sz="1100" smtClean="0"/>
                <a:t> </a:t>
              </a:r>
              <a:r>
                <a:rPr lang="pl-PL" sz="1100"/>
                <a:t>- </a:t>
              </a:r>
              <a:r>
                <a:rPr lang="en-US" sz="1100" i="1"/>
                <a:t>Arachis duranensis</a:t>
              </a:r>
              <a:r>
                <a:rPr lang="pl-PL" sz="1100" i="1"/>
                <a:t> </a:t>
              </a:r>
              <a:r>
                <a:rPr lang="pl-PL" sz="1100"/>
                <a:t>(</a:t>
              </a:r>
              <a:r>
                <a:rPr lang="en-US" sz="1100"/>
                <a:t>XP_015946272</a:t>
              </a:r>
              <a:r>
                <a:rPr lang="pl-PL" sz="1100" smtClean="0"/>
                <a:t>); </a:t>
              </a:r>
              <a:r>
                <a:rPr lang="pl-PL" sz="1100" b="1" i="1" smtClean="0"/>
                <a:t>Ai</a:t>
              </a:r>
              <a:r>
                <a:rPr lang="pl-PL" sz="1100" smtClean="0"/>
                <a:t> </a:t>
              </a:r>
              <a:r>
                <a:rPr lang="pl-PL" sz="1100"/>
                <a:t>- </a:t>
              </a:r>
              <a:r>
                <a:rPr lang="en-US" sz="1100" i="1"/>
                <a:t>Arachis ipaensis</a:t>
              </a:r>
              <a:r>
                <a:rPr lang="pl-PL" sz="1100" i="1"/>
                <a:t> </a:t>
              </a:r>
              <a:r>
                <a:rPr lang="pl-PL" sz="1100"/>
                <a:t>(</a:t>
              </a:r>
              <a:r>
                <a:rPr lang="en-US" sz="1100"/>
                <a:t>XP_016182359</a:t>
              </a:r>
              <a:r>
                <a:rPr lang="pl-PL" sz="1100" smtClean="0"/>
                <a:t>); </a:t>
              </a:r>
              <a:r>
                <a:rPr lang="pl-PL" sz="1100" b="1" i="1" smtClean="0"/>
                <a:t>Vr</a:t>
              </a:r>
              <a:r>
                <a:rPr lang="pl-PL" sz="1100" smtClean="0"/>
                <a:t> </a:t>
              </a:r>
              <a:r>
                <a:rPr lang="pl-PL" sz="1100"/>
                <a:t>- </a:t>
              </a:r>
              <a:r>
                <a:rPr lang="en-US" sz="1100" i="1"/>
                <a:t>Vigna radiata</a:t>
              </a:r>
              <a:r>
                <a:rPr lang="pl-PL" sz="1100" i="1"/>
                <a:t> </a:t>
              </a:r>
              <a:r>
                <a:rPr lang="pl-PL" sz="1100"/>
                <a:t>(</a:t>
              </a:r>
              <a:r>
                <a:rPr lang="en-US" sz="1100"/>
                <a:t>XP_014522888</a:t>
              </a:r>
              <a:r>
                <a:rPr lang="pl-PL" sz="1100" smtClean="0"/>
                <a:t>); </a:t>
              </a:r>
              <a:r>
                <a:rPr lang="pl-PL" sz="1100" b="1" i="1" smtClean="0"/>
                <a:t>Gs</a:t>
              </a:r>
              <a:r>
                <a:rPr lang="pl-PL" sz="1100" smtClean="0"/>
                <a:t> </a:t>
              </a:r>
              <a:r>
                <a:rPr lang="pl-PL" sz="1100"/>
                <a:t>- </a:t>
              </a:r>
              <a:r>
                <a:rPr lang="en-US" sz="1100" i="1"/>
                <a:t>Glycine soja</a:t>
              </a:r>
              <a:r>
                <a:rPr lang="pl-PL" sz="1100" i="1"/>
                <a:t> </a:t>
              </a:r>
              <a:r>
                <a:rPr lang="pl-PL" sz="1100"/>
                <a:t>(</a:t>
              </a:r>
              <a:r>
                <a:rPr lang="en-US" sz="1100"/>
                <a:t>XP_028215469</a:t>
              </a:r>
              <a:r>
                <a:rPr lang="pl-PL" sz="1100" smtClean="0"/>
                <a:t>); </a:t>
              </a:r>
              <a:r>
                <a:rPr lang="pl-PL" sz="1100" b="1" i="1" smtClean="0"/>
                <a:t>Ah</a:t>
              </a:r>
              <a:r>
                <a:rPr lang="pl-PL" sz="1100" smtClean="0"/>
                <a:t> </a:t>
              </a:r>
              <a:r>
                <a:rPr lang="pl-PL" sz="1100"/>
                <a:t>- </a:t>
              </a:r>
              <a:r>
                <a:rPr lang="en-US" sz="1100" i="1"/>
                <a:t>Arachis hypogaea</a:t>
              </a:r>
              <a:r>
                <a:rPr lang="pl-PL" sz="1100" i="1"/>
                <a:t> </a:t>
              </a:r>
              <a:r>
                <a:rPr lang="pl-PL" sz="1100"/>
                <a:t>(</a:t>
              </a:r>
              <a:r>
                <a:rPr lang="en-US" sz="1100"/>
                <a:t>XP_025624246</a:t>
              </a:r>
              <a:r>
                <a:rPr lang="pl-PL" sz="1100" smtClean="0"/>
                <a:t>); </a:t>
              </a:r>
              <a:r>
                <a:rPr lang="pl-PL" sz="1100" b="1" i="1" smtClean="0"/>
                <a:t>Mt</a:t>
              </a:r>
              <a:r>
                <a:rPr lang="pl-PL" sz="1100" smtClean="0"/>
                <a:t> </a:t>
              </a:r>
              <a:r>
                <a:rPr lang="pl-PL" sz="1100"/>
                <a:t>- </a:t>
              </a:r>
              <a:r>
                <a:rPr lang="en-US" sz="1100" i="1"/>
                <a:t>Medicago truncatula</a:t>
              </a:r>
              <a:r>
                <a:rPr lang="pl-PL" sz="1100" i="1"/>
                <a:t> </a:t>
              </a:r>
              <a:r>
                <a:rPr lang="pl-PL" sz="1100"/>
                <a:t>(</a:t>
              </a:r>
              <a:r>
                <a:rPr lang="en-US" sz="1100"/>
                <a:t>XP_013451095</a:t>
              </a:r>
              <a:r>
                <a:rPr lang="pl-PL" sz="1100" smtClean="0"/>
                <a:t>); </a:t>
              </a:r>
              <a:r>
                <a:rPr lang="pl-PL" sz="1100" b="1" i="1" smtClean="0"/>
                <a:t>Gm</a:t>
              </a:r>
              <a:r>
                <a:rPr lang="pl-PL" sz="1100" smtClean="0"/>
                <a:t> </a:t>
              </a:r>
              <a:r>
                <a:rPr lang="pl-PL" sz="1100"/>
                <a:t>- </a:t>
              </a:r>
              <a:r>
                <a:rPr lang="en-US" sz="1100" i="1"/>
                <a:t>Glycine max</a:t>
              </a:r>
              <a:r>
                <a:rPr lang="pl-PL" sz="1100" i="1"/>
                <a:t> </a:t>
              </a:r>
              <a:r>
                <a:rPr lang="pl-PL" sz="1100"/>
                <a:t>(</a:t>
              </a:r>
              <a:r>
                <a:rPr lang="en-US" sz="1100"/>
                <a:t>XP_003554956</a:t>
              </a:r>
              <a:r>
                <a:rPr lang="pl-PL" sz="1100" smtClean="0"/>
                <a:t>); </a:t>
              </a:r>
              <a:r>
                <a:rPr lang="pl-PL" sz="1100" b="1" i="1" smtClean="0"/>
                <a:t>Pa</a:t>
              </a:r>
              <a:r>
                <a:rPr lang="pl-PL" sz="1100" smtClean="0"/>
                <a:t> </a:t>
              </a:r>
              <a:r>
                <a:rPr lang="pl-PL" sz="1100"/>
                <a:t>- </a:t>
              </a:r>
              <a:r>
                <a:rPr lang="en-US" sz="1100" i="1"/>
                <a:t>Prosopis alba</a:t>
              </a:r>
              <a:r>
                <a:rPr lang="pl-PL" sz="1100" i="1"/>
                <a:t> </a:t>
              </a:r>
              <a:r>
                <a:rPr lang="pl-PL" sz="1100"/>
                <a:t>(</a:t>
              </a:r>
              <a:r>
                <a:rPr lang="en-US" sz="1100"/>
                <a:t>XP_028764818</a:t>
              </a:r>
              <a:r>
                <a:rPr lang="pl-PL" sz="1100" smtClean="0"/>
                <a:t>); </a:t>
              </a:r>
              <a:r>
                <a:rPr lang="pl-PL" sz="1100" b="1" i="1" smtClean="0"/>
                <a:t>At</a:t>
              </a:r>
              <a:r>
                <a:rPr lang="pl-PL" sz="1100" smtClean="0"/>
                <a:t> </a:t>
              </a:r>
              <a:r>
                <a:rPr lang="pl-PL" sz="1100"/>
                <a:t>- </a:t>
              </a:r>
              <a:r>
                <a:rPr lang="en-US" sz="1100" i="1"/>
                <a:t>Arabidopsis thaliana</a:t>
              </a:r>
              <a:r>
                <a:rPr lang="pl-PL" sz="1100" i="1"/>
                <a:t> </a:t>
              </a:r>
              <a:r>
                <a:rPr lang="pl-PL" sz="1100"/>
                <a:t>(</a:t>
              </a:r>
              <a:r>
                <a:rPr lang="en-US" sz="1100"/>
                <a:t>NP_197067</a:t>
              </a:r>
              <a:r>
                <a:rPr lang="pl-PL" sz="1100" smtClean="0"/>
                <a:t>).</a:t>
              </a:r>
              <a:endParaRPr lang="pl-PL" sz="1100"/>
            </a:p>
          </p:txBody>
        </p:sp>
      </p:grpSp>
    </p:spTree>
    <p:extLst>
      <p:ext uri="{BB962C8B-B14F-4D97-AF65-F5344CB8AC3E}">
        <p14:creationId xmlns:p14="http://schemas.microsoft.com/office/powerpoint/2010/main" val="114344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131474" cy="6858000"/>
            <a:chOff x="0" y="0"/>
            <a:chExt cx="9131474" cy="685800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4922" t="16157" r="23411" b="9357"/>
            <a:stretch/>
          </p:blipFill>
          <p:spPr bwMode="auto">
            <a:xfrm>
              <a:off x="0" y="0"/>
              <a:ext cx="354640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78" t="11005" r="39841" b="17178"/>
            <a:stretch/>
          </p:blipFill>
          <p:spPr bwMode="auto">
            <a:xfrm>
              <a:off x="3479519" y="260648"/>
              <a:ext cx="5617158" cy="3954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ole tekstowe 3"/>
            <p:cNvSpPr txBox="1"/>
            <p:nvPr/>
          </p:nvSpPr>
          <p:spPr>
            <a:xfrm>
              <a:off x="7511802" y="0"/>
              <a:ext cx="1619672" cy="338554"/>
            </a:xfrm>
            <a:prstGeom prst="rect">
              <a:avLst/>
            </a:prstGeom>
            <a:noFill/>
          </p:spPr>
          <p:txBody>
            <a:bodyPr wrap="square" rtlCol="0">
              <a:spAutoFit/>
            </a:bodyPr>
            <a:lstStyle/>
            <a:p>
              <a:r>
                <a:rPr lang="pl-PL" sz="1600" b="1" u="sng" smtClean="0"/>
                <a:t>LlGAUT12/LlIRX8</a:t>
              </a:r>
              <a:endParaRPr lang="pl-PL" sz="1600" b="1" u="sng"/>
            </a:p>
          </p:txBody>
        </p:sp>
        <p:sp>
          <p:nvSpPr>
            <p:cNvPr id="5" name="Prostokąt 4"/>
            <p:cNvSpPr/>
            <p:nvPr/>
          </p:nvSpPr>
          <p:spPr>
            <a:xfrm>
              <a:off x="3419872" y="6021288"/>
              <a:ext cx="5711602" cy="784830"/>
            </a:xfrm>
            <a:prstGeom prst="rect">
              <a:avLst/>
            </a:prstGeom>
          </p:spPr>
          <p:txBody>
            <a:bodyPr wrap="square">
              <a:spAutoFit/>
            </a:bodyPr>
            <a:lstStyle/>
            <a:p>
              <a:pPr lvl="0" algn="just"/>
              <a:r>
                <a:rPr lang="pl-PL" sz="900" b="1"/>
                <a:t>Fig. </a:t>
              </a:r>
              <a:r>
                <a:rPr lang="pl-PL" sz="900" b="1" smtClean="0"/>
                <a:t>S4a</a:t>
              </a:r>
              <a:r>
                <a:rPr lang="pl-PL" sz="900" smtClean="0"/>
                <a:t>. </a:t>
              </a:r>
              <a:r>
                <a:rPr lang="pl-PL" sz="900" i="1" smtClean="0"/>
                <a:t>LlGAUT12</a:t>
              </a:r>
              <a:r>
                <a:rPr lang="pl-PL" sz="900" smtClean="0"/>
                <a:t> </a:t>
              </a:r>
              <a:r>
                <a:rPr lang="pl-PL" sz="900"/>
                <a:t>(alternative name </a:t>
              </a:r>
              <a:r>
                <a:rPr lang="pl-PL" sz="900" i="1" smtClean="0"/>
                <a:t>LlIRX8) </a:t>
              </a:r>
              <a:r>
                <a:rPr lang="pl-PL" sz="900"/>
                <a:t>cDNA (GenBank accession </a:t>
              </a:r>
              <a:r>
                <a:rPr lang="pl-PL" sz="900" smtClean="0"/>
                <a:t>number MW240679</a:t>
              </a:r>
              <a:r>
                <a:rPr lang="pl-PL" sz="900"/>
                <a:t>, 2276 bp) identified in</a:t>
              </a:r>
              <a:r>
                <a:rPr lang="en-US" sz="900"/>
                <a:t> yellow lupine (</a:t>
              </a:r>
              <a:r>
                <a:rPr lang="en-US" sz="900" i="1"/>
                <a:t>Lupinus luteus </a:t>
              </a:r>
              <a:r>
                <a:rPr lang="en-US" sz="900"/>
                <a:t>L.)</a:t>
              </a:r>
              <a:r>
                <a:rPr lang="pl-PL" sz="900"/>
                <a:t> and i</a:t>
              </a:r>
              <a:r>
                <a:rPr lang="en-US" sz="900"/>
                <a:t>ts deduced amino acid sequence </a:t>
              </a:r>
              <a:r>
                <a:rPr lang="pl-PL" sz="900" smtClean="0"/>
                <a:t>[533</a:t>
              </a:r>
              <a:r>
                <a:rPr lang="en-US" sz="900" smtClean="0"/>
                <a:t> </a:t>
              </a:r>
              <a:r>
                <a:rPr lang="en-US" sz="900"/>
                <a:t>aa</a:t>
              </a:r>
              <a:r>
                <a:rPr lang="pl-PL" sz="900"/>
                <a:t> (</a:t>
              </a:r>
              <a:r>
                <a:rPr lang="en-US" sz="900"/>
                <a:t>ExPASy, Translate tool)</a:t>
              </a:r>
              <a:r>
                <a:rPr lang="pl-PL" sz="900"/>
                <a:t>,</a:t>
              </a:r>
              <a:r>
                <a:rPr lang="en-US" sz="900"/>
                <a:t> m.w. =</a:t>
              </a:r>
              <a:r>
                <a:rPr lang="pl-PL" sz="900"/>
                <a:t> </a:t>
              </a:r>
              <a:r>
                <a:rPr lang="pl-PL" sz="900" smtClean="0"/>
                <a:t>60.673</a:t>
              </a:r>
              <a:r>
                <a:rPr lang="en-US" sz="900" smtClean="0"/>
                <a:t> </a:t>
              </a:r>
              <a:r>
                <a:rPr lang="en-US" sz="900"/>
                <a:t>kD</a:t>
              </a:r>
              <a:r>
                <a:rPr lang="pl-PL" sz="900"/>
                <a:t> and</a:t>
              </a:r>
              <a:r>
                <a:rPr lang="en-US" sz="900"/>
                <a:t> pI </a:t>
              </a:r>
              <a:r>
                <a:rPr lang="en-US" sz="900" smtClean="0"/>
                <a:t>=</a:t>
              </a:r>
              <a:r>
                <a:rPr lang="pl-PL" sz="900" smtClean="0"/>
                <a:t> </a:t>
              </a:r>
              <a:r>
                <a:rPr lang="en-US" sz="900" smtClean="0"/>
                <a:t>8.94</a:t>
              </a:r>
              <a:r>
                <a:rPr lang="pl-PL" sz="900"/>
                <a:t> </a:t>
              </a:r>
              <a:r>
                <a:rPr lang="en-US" sz="900" smtClean="0"/>
                <a:t>(ExPASy</a:t>
              </a:r>
              <a:r>
                <a:rPr lang="en-US" sz="900"/>
                <a:t>, ProtParam)</a:t>
              </a:r>
              <a:r>
                <a:rPr lang="pl-PL" sz="900"/>
                <a:t>]</a:t>
              </a:r>
              <a:r>
                <a:rPr lang="en-US" sz="900"/>
                <a:t>.</a:t>
              </a:r>
              <a:r>
                <a:rPr lang="pl-PL" sz="900"/>
                <a:t> </a:t>
              </a:r>
              <a:r>
                <a:rPr lang="en-US" sz="900"/>
                <a:t>The nucleotides </a:t>
              </a:r>
              <a:r>
                <a:rPr lang="pl-PL" sz="900"/>
                <a:t>are marked with small</a:t>
              </a:r>
              <a:r>
                <a:rPr lang="en-US" sz="900"/>
                <a:t> letters and amino acids</a:t>
              </a:r>
              <a:r>
                <a:rPr lang="pl-PL" sz="900"/>
                <a:t> with</a:t>
              </a:r>
              <a:r>
                <a:rPr lang="en-US" sz="900"/>
                <a:t> capital letters</a:t>
              </a:r>
              <a:r>
                <a:rPr lang="pl-PL" sz="900"/>
                <a:t>. </a:t>
              </a:r>
              <a:r>
                <a:rPr lang="en-US" sz="900"/>
                <a:t>START and STOP codons (</a:t>
              </a:r>
              <a:r>
                <a:rPr lang="pl-PL" sz="900"/>
                <a:t>yellow</a:t>
              </a:r>
              <a:r>
                <a:rPr lang="en-US" sz="900"/>
                <a:t> background) were indicated. </a:t>
              </a:r>
              <a:r>
                <a:rPr lang="pl-PL" sz="900"/>
                <a:t>5’ and 3’ </a:t>
              </a:r>
              <a:r>
                <a:rPr lang="en-US" sz="900"/>
                <a:t>UTR regions </a:t>
              </a:r>
              <a:r>
                <a:rPr lang="pl-PL" sz="900"/>
                <a:t>are</a:t>
              </a:r>
              <a:r>
                <a:rPr lang="en-US" sz="900"/>
                <a:t> marked with small italic letters</a:t>
              </a:r>
              <a:r>
                <a:rPr lang="pl-PL" sz="900"/>
                <a:t> </a:t>
              </a:r>
              <a:r>
                <a:rPr lang="en-US" sz="900"/>
                <a:t>before ATG and after </a:t>
              </a:r>
              <a:r>
                <a:rPr lang="en-US" sz="900" smtClean="0"/>
                <a:t>T</a:t>
              </a:r>
              <a:r>
                <a:rPr lang="pl-PL" sz="900" smtClean="0"/>
                <a:t>AG</a:t>
              </a:r>
              <a:r>
                <a:rPr lang="en-US" sz="900" smtClean="0"/>
                <a:t> codons</a:t>
              </a:r>
              <a:r>
                <a:rPr lang="pl-PL" sz="900" smtClean="0"/>
                <a:t>, respectively</a:t>
              </a:r>
              <a:r>
                <a:rPr lang="en-US" sz="900" smtClean="0"/>
                <a:t>. </a:t>
              </a:r>
              <a:r>
                <a:rPr lang="pl-PL" sz="900"/>
                <a:t>ORF is marked with pink.</a:t>
              </a:r>
            </a:p>
          </p:txBody>
        </p:sp>
        <p:sp>
          <p:nvSpPr>
            <p:cNvPr id="10" name="Prostokąt 9"/>
            <p:cNvSpPr/>
            <p:nvPr/>
          </p:nvSpPr>
          <p:spPr>
            <a:xfrm>
              <a:off x="3419871" y="4200690"/>
              <a:ext cx="5711603" cy="1477328"/>
            </a:xfrm>
            <a:prstGeom prst="rect">
              <a:avLst/>
            </a:prstGeom>
          </p:spPr>
          <p:txBody>
            <a:bodyPr wrap="square">
              <a:spAutoFit/>
            </a:bodyPr>
            <a:lstStyle/>
            <a:p>
              <a:pPr algn="just"/>
              <a:r>
                <a:rPr lang="pl-PL" sz="900" b="1"/>
                <a:t>Fig. </a:t>
              </a:r>
              <a:r>
                <a:rPr lang="pl-PL" sz="900" b="1" smtClean="0"/>
                <a:t>S4b. </a:t>
              </a:r>
              <a:r>
                <a:rPr lang="en-US" sz="900"/>
                <a:t>Maximum likelihood phylogenetic tree of </a:t>
              </a:r>
              <a:r>
                <a:rPr lang="pl-PL" sz="900" smtClean="0"/>
                <a:t>15</a:t>
              </a:r>
              <a:r>
                <a:rPr lang="pl-PL" sz="900"/>
                <a:t> galacturonosyltransferase 12 (GAUT12) </a:t>
              </a:r>
              <a:r>
                <a:rPr lang="pl-PL" sz="900" smtClean="0"/>
                <a:t>/ Irregular Xylem8 (IRX8) </a:t>
              </a:r>
              <a:r>
                <a:rPr lang="en-US" sz="900" smtClean="0"/>
                <a:t> </a:t>
              </a:r>
              <a:r>
                <a:rPr lang="en-US" sz="900"/>
                <a:t>proteins</a:t>
              </a:r>
              <a:r>
                <a:rPr lang="pl-PL" sz="900"/>
                <a:t> (BlastP)</a:t>
              </a:r>
              <a:r>
                <a:rPr lang="en-US" sz="900"/>
                <a:t> with the highest degree of similarity</a:t>
              </a:r>
              <a:r>
                <a:rPr lang="pl-PL" sz="900"/>
                <a:t> to the </a:t>
              </a:r>
              <a:r>
                <a:rPr lang="pl-PL" sz="900" smtClean="0"/>
                <a:t>LlGAUT12/LlIRX8</a:t>
              </a:r>
              <a:r>
                <a:rPr lang="en-US" sz="900" smtClean="0"/>
                <a:t>.</a:t>
              </a:r>
              <a:r>
                <a:rPr lang="pl-PL" sz="900" smtClean="0"/>
                <a:t> </a:t>
              </a:r>
              <a:r>
                <a:rPr lang="en-US" sz="900" smtClean="0"/>
                <a:t>Alignment </a:t>
              </a:r>
              <a:r>
                <a:rPr lang="en-US" sz="900"/>
                <a:t>and phylogenetic reconstructions were performed </a:t>
              </a:r>
              <a:r>
                <a:rPr lang="en-US" sz="900" smtClean="0"/>
                <a:t>using</a:t>
              </a:r>
              <a:r>
                <a:rPr lang="pl-PL" sz="900" smtClean="0"/>
                <a:t> </a:t>
              </a:r>
              <a:r>
                <a:rPr lang="en-US" sz="900" smtClean="0"/>
                <a:t>ETE3 </a:t>
              </a:r>
              <a:r>
                <a:rPr lang="en-US" sz="900"/>
                <a:t>v3.1.1 </a:t>
              </a:r>
              <a:r>
                <a:rPr lang="en-US" sz="900" smtClean="0"/>
                <a:t>program</a:t>
              </a:r>
              <a:r>
                <a:rPr lang="pl-PL" sz="900" smtClean="0"/>
                <a:t> </a:t>
              </a:r>
              <a:r>
                <a:rPr lang="en-US" sz="900"/>
                <a:t>as implemented on the </a:t>
              </a:r>
              <a:r>
                <a:rPr lang="en-US" sz="900" smtClean="0"/>
                <a:t>GenomeNet.</a:t>
              </a:r>
              <a:r>
                <a:rPr lang="pl-PL" sz="900" smtClean="0"/>
                <a:t> ML </a:t>
              </a:r>
              <a:r>
                <a:rPr lang="pl-PL" sz="900"/>
                <a:t>tree was inferred using PhyML </a:t>
              </a:r>
              <a:r>
                <a:rPr lang="pl-PL" sz="900" smtClean="0"/>
                <a:t>v20160115. Branch </a:t>
              </a:r>
              <a:r>
                <a:rPr lang="pl-PL" sz="900"/>
                <a:t>supports are the Chi</a:t>
              </a:r>
              <a:r>
                <a:rPr lang="pl-PL" sz="900" baseline="30000"/>
                <a:t>2</a:t>
              </a:r>
              <a:r>
                <a:rPr lang="pl-PL" sz="900"/>
                <a:t>-based parametric values return by the approximate likelihood ratio test</a:t>
              </a:r>
              <a:r>
                <a:rPr lang="pl-PL" sz="900" smtClean="0"/>
                <a:t>.</a:t>
              </a:r>
              <a:r>
                <a:rPr lang="pl-PL" sz="900" b="1" i="1"/>
                <a:t> Lalb</a:t>
              </a:r>
              <a:r>
                <a:rPr lang="pl-PL" sz="900"/>
                <a:t> - </a:t>
              </a:r>
              <a:r>
                <a:rPr lang="en-US" sz="900" i="1"/>
                <a:t>Lupinus albus</a:t>
              </a:r>
              <a:r>
                <a:rPr lang="pl-PL" sz="900" i="1"/>
                <a:t> </a:t>
              </a:r>
              <a:r>
                <a:rPr lang="pl-PL" sz="900"/>
                <a:t>(</a:t>
              </a:r>
              <a:r>
                <a:rPr lang="en-US" sz="900" smtClean="0"/>
                <a:t>KAE9588601</a:t>
              </a:r>
              <a:r>
                <a:rPr lang="pl-PL" sz="900" smtClean="0"/>
                <a:t>); </a:t>
              </a:r>
              <a:r>
                <a:rPr lang="pl-PL" sz="900" b="1" i="1"/>
                <a:t>Lang</a:t>
              </a:r>
              <a:r>
                <a:rPr lang="pl-PL" sz="900"/>
                <a:t> - </a:t>
              </a:r>
              <a:r>
                <a:rPr lang="en-US" sz="900" i="1"/>
                <a:t>Lupinus angustifolius</a:t>
              </a:r>
              <a:r>
                <a:rPr lang="pl-PL" sz="900" i="1"/>
                <a:t> </a:t>
              </a:r>
              <a:r>
                <a:rPr lang="pl-PL" sz="900"/>
                <a:t>(</a:t>
              </a:r>
              <a:r>
                <a:rPr lang="en-US" sz="900" smtClean="0"/>
                <a:t>XP_019437125</a:t>
              </a:r>
              <a:r>
                <a:rPr lang="pl-PL" sz="900" smtClean="0"/>
                <a:t>); </a:t>
              </a:r>
              <a:r>
                <a:rPr lang="pl-PL" sz="900" b="1" i="1"/>
                <a:t>Gm</a:t>
              </a:r>
              <a:r>
                <a:rPr lang="pl-PL" sz="900"/>
                <a:t> - </a:t>
              </a:r>
              <a:r>
                <a:rPr lang="en-US" sz="900" i="1"/>
                <a:t>Glycine max</a:t>
              </a:r>
              <a:r>
                <a:rPr lang="pl-PL" sz="900"/>
                <a:t> (</a:t>
              </a:r>
              <a:r>
                <a:rPr lang="en-US" sz="900" smtClean="0"/>
                <a:t>XP_003543290</a:t>
              </a:r>
              <a:r>
                <a:rPr lang="pl-PL" sz="900" smtClean="0"/>
                <a:t>); </a:t>
              </a:r>
              <a:r>
                <a:rPr lang="pl-PL" sz="900" b="1" i="1"/>
                <a:t>Ap</a:t>
              </a:r>
              <a:r>
                <a:rPr lang="pl-PL" sz="900"/>
                <a:t> - </a:t>
              </a:r>
              <a:r>
                <a:rPr lang="en-US" sz="900" i="1"/>
                <a:t>Abrus precatorius</a:t>
              </a:r>
              <a:r>
                <a:rPr lang="pl-PL" sz="900"/>
                <a:t> (</a:t>
              </a:r>
              <a:r>
                <a:rPr lang="en-US" sz="900" smtClean="0"/>
                <a:t>XP_027341076</a:t>
              </a:r>
              <a:r>
                <a:rPr lang="pl-PL" sz="900" smtClean="0"/>
                <a:t>); </a:t>
              </a:r>
              <a:r>
                <a:rPr lang="pl-PL" sz="900" b="1" i="1"/>
                <a:t>Pp</a:t>
              </a:r>
              <a:r>
                <a:rPr lang="pl-PL" sz="900"/>
                <a:t> - </a:t>
              </a:r>
              <a:r>
                <a:rPr lang="en-US" sz="900" i="1"/>
                <a:t>Prunus persica</a:t>
              </a:r>
              <a:r>
                <a:rPr lang="pl-PL" sz="900" i="1"/>
                <a:t> </a:t>
              </a:r>
              <a:r>
                <a:rPr lang="pl-PL" sz="900"/>
                <a:t>(</a:t>
              </a:r>
              <a:r>
                <a:rPr lang="en-US" sz="900" smtClean="0"/>
                <a:t>XP_007213904</a:t>
              </a:r>
              <a:r>
                <a:rPr lang="pl-PL" sz="900" smtClean="0"/>
                <a:t>); </a:t>
              </a:r>
              <a:r>
                <a:rPr lang="pl-PL" sz="900" b="1" i="1"/>
                <a:t>Pm</a:t>
              </a:r>
              <a:r>
                <a:rPr lang="pl-PL" sz="900"/>
                <a:t> - </a:t>
              </a:r>
              <a:r>
                <a:rPr lang="en-US" sz="900" i="1"/>
                <a:t>Prunus mume</a:t>
              </a:r>
              <a:r>
                <a:rPr lang="pl-PL" sz="900" i="1"/>
                <a:t> </a:t>
              </a:r>
              <a:r>
                <a:rPr lang="pl-PL" sz="900"/>
                <a:t>(</a:t>
              </a:r>
              <a:r>
                <a:rPr lang="en-US" sz="900" smtClean="0"/>
                <a:t>XP_008244342</a:t>
              </a:r>
              <a:r>
                <a:rPr lang="pl-PL" sz="900" smtClean="0"/>
                <a:t>); </a:t>
              </a:r>
              <a:r>
                <a:rPr lang="pl-PL" sz="900" b="1" i="1"/>
                <a:t>Ca</a:t>
              </a:r>
              <a:r>
                <a:rPr lang="pl-PL" sz="900"/>
                <a:t> - </a:t>
              </a:r>
              <a:r>
                <a:rPr lang="en-US" sz="900" i="1"/>
                <a:t>Cicer arietinum</a:t>
              </a:r>
              <a:r>
                <a:rPr lang="pl-PL" sz="900" i="1"/>
                <a:t> </a:t>
              </a:r>
              <a:r>
                <a:rPr lang="pl-PL" sz="900"/>
                <a:t>(</a:t>
              </a:r>
              <a:r>
                <a:rPr lang="en-US" sz="900" smtClean="0"/>
                <a:t>XP_004487615</a:t>
              </a:r>
              <a:r>
                <a:rPr lang="pl-PL" sz="900" smtClean="0"/>
                <a:t>); </a:t>
              </a:r>
              <a:r>
                <a:rPr lang="pl-PL" sz="900" b="1" i="1"/>
                <a:t>Ss</a:t>
              </a:r>
              <a:r>
                <a:rPr lang="pl-PL" sz="900"/>
                <a:t> - </a:t>
              </a:r>
              <a:r>
                <a:rPr lang="en-US" sz="900" i="1"/>
                <a:t>Spatholobus suberectus</a:t>
              </a:r>
              <a:r>
                <a:rPr lang="pl-PL" sz="900" i="1"/>
                <a:t> </a:t>
              </a:r>
              <a:r>
                <a:rPr lang="pl-PL" sz="900"/>
                <a:t>(</a:t>
              </a:r>
              <a:r>
                <a:rPr lang="en-US" sz="900" smtClean="0"/>
                <a:t>TKY48985</a:t>
              </a:r>
              <a:r>
                <a:rPr lang="pl-PL" sz="900" smtClean="0"/>
                <a:t>); </a:t>
              </a:r>
              <a:r>
                <a:rPr lang="pl-PL" sz="900" b="1" i="1"/>
                <a:t>Cc</a:t>
              </a:r>
              <a:r>
                <a:rPr lang="pl-PL" sz="900"/>
                <a:t> - </a:t>
              </a:r>
              <a:r>
                <a:rPr lang="en-US" sz="900" i="1"/>
                <a:t>Cajanus cajan</a:t>
              </a:r>
              <a:r>
                <a:rPr lang="pl-PL" sz="900" i="1"/>
                <a:t> </a:t>
              </a:r>
              <a:r>
                <a:rPr lang="pl-PL" sz="900"/>
                <a:t>(</a:t>
              </a:r>
              <a:r>
                <a:rPr lang="en-US" sz="900" smtClean="0"/>
                <a:t>XP_020235268</a:t>
              </a:r>
              <a:r>
                <a:rPr lang="pl-PL" sz="900" smtClean="0"/>
                <a:t>); </a:t>
              </a:r>
              <a:r>
                <a:rPr lang="pl-PL" sz="900" b="1" i="1"/>
                <a:t>Ah</a:t>
              </a:r>
              <a:r>
                <a:rPr lang="pl-PL" sz="900"/>
                <a:t> - </a:t>
              </a:r>
              <a:r>
                <a:rPr lang="en-US" sz="900" i="1"/>
                <a:t>Arachis hypogaea</a:t>
              </a:r>
              <a:r>
                <a:rPr lang="pl-PL" sz="900" i="1"/>
                <a:t> </a:t>
              </a:r>
              <a:r>
                <a:rPr lang="pl-PL" sz="900"/>
                <a:t>(</a:t>
              </a:r>
              <a:r>
                <a:rPr lang="en-US" sz="900" smtClean="0"/>
                <a:t>XP_025614714</a:t>
              </a:r>
              <a:r>
                <a:rPr lang="pl-PL" sz="900" smtClean="0"/>
                <a:t>); </a:t>
              </a:r>
              <a:r>
                <a:rPr lang="pl-PL" sz="900" b="1" i="1"/>
                <a:t>Ad</a:t>
              </a:r>
              <a:r>
                <a:rPr lang="pl-PL" sz="900"/>
                <a:t> - </a:t>
              </a:r>
              <a:r>
                <a:rPr lang="en-US" sz="900" i="1"/>
                <a:t>Arachis duranensis</a:t>
              </a:r>
              <a:r>
                <a:rPr lang="pl-PL" sz="900" i="1"/>
                <a:t> </a:t>
              </a:r>
              <a:r>
                <a:rPr lang="pl-PL" sz="900"/>
                <a:t>(</a:t>
              </a:r>
              <a:r>
                <a:rPr lang="en-US" sz="900" smtClean="0"/>
                <a:t>XP_015936483</a:t>
              </a:r>
              <a:r>
                <a:rPr lang="pl-PL" sz="900" smtClean="0"/>
                <a:t>); </a:t>
              </a:r>
              <a:r>
                <a:rPr lang="pl-PL" sz="900" b="1" i="1"/>
                <a:t>Ai</a:t>
              </a:r>
              <a:r>
                <a:rPr lang="pl-PL" sz="900"/>
                <a:t> - </a:t>
              </a:r>
              <a:r>
                <a:rPr lang="en-US" sz="900" i="1"/>
                <a:t>Arachis ipaensis</a:t>
              </a:r>
              <a:r>
                <a:rPr lang="pl-PL" sz="900" i="1"/>
                <a:t> </a:t>
              </a:r>
              <a:r>
                <a:rPr lang="pl-PL" sz="900"/>
                <a:t>(</a:t>
              </a:r>
              <a:r>
                <a:rPr lang="en-US" sz="900" smtClean="0"/>
                <a:t>XP_016170753</a:t>
              </a:r>
              <a:r>
                <a:rPr lang="pl-PL" sz="900" smtClean="0"/>
                <a:t>); </a:t>
              </a:r>
              <a:r>
                <a:rPr lang="pl-PL" sz="900" b="1" i="1"/>
                <a:t>Md</a:t>
              </a:r>
              <a:r>
                <a:rPr lang="pl-PL" sz="900"/>
                <a:t> - </a:t>
              </a:r>
              <a:r>
                <a:rPr lang="en-US" sz="900" i="1"/>
                <a:t>Malus domestica</a:t>
              </a:r>
              <a:r>
                <a:rPr lang="pl-PL" sz="900" i="1"/>
                <a:t> </a:t>
              </a:r>
              <a:r>
                <a:rPr lang="pl-PL" sz="900"/>
                <a:t>(</a:t>
              </a:r>
              <a:r>
                <a:rPr lang="en-US" sz="900" smtClean="0"/>
                <a:t>XP_008349951</a:t>
              </a:r>
              <a:r>
                <a:rPr lang="pl-PL" sz="900" smtClean="0"/>
                <a:t>); </a:t>
              </a:r>
              <a:r>
                <a:rPr lang="pl-PL" sz="900" b="1" i="1"/>
                <a:t>Dz</a:t>
              </a:r>
              <a:r>
                <a:rPr lang="pl-PL" sz="900"/>
                <a:t> - </a:t>
              </a:r>
              <a:r>
                <a:rPr lang="en-US" sz="900" i="1"/>
                <a:t>Durio zibethinus</a:t>
              </a:r>
              <a:r>
                <a:rPr lang="pl-PL" sz="900" i="1"/>
                <a:t> </a:t>
              </a:r>
              <a:r>
                <a:rPr lang="pl-PL" sz="900"/>
                <a:t>(</a:t>
              </a:r>
              <a:r>
                <a:rPr lang="en-US" sz="900" smtClean="0"/>
                <a:t>XP_022716962</a:t>
              </a:r>
              <a:r>
                <a:rPr lang="pl-PL" sz="900" smtClean="0"/>
                <a:t>); </a:t>
              </a:r>
              <a:r>
                <a:rPr lang="pl-PL" sz="900" b="1" i="1"/>
                <a:t>At</a:t>
              </a:r>
              <a:r>
                <a:rPr lang="pl-PL" sz="900"/>
                <a:t> - </a:t>
              </a:r>
              <a:r>
                <a:rPr lang="en-US" sz="900" i="1"/>
                <a:t>Arabidopsis thaliana</a:t>
              </a:r>
              <a:r>
                <a:rPr lang="pl-PL" sz="900" i="1"/>
                <a:t> </a:t>
              </a:r>
              <a:r>
                <a:rPr lang="pl-PL" sz="900"/>
                <a:t>(</a:t>
              </a:r>
              <a:r>
                <a:rPr lang="en-US" sz="900" smtClean="0"/>
                <a:t>NP_200280</a:t>
              </a:r>
              <a:r>
                <a:rPr lang="pl-PL" sz="900" smtClean="0"/>
                <a:t>).</a:t>
              </a:r>
              <a:endParaRPr lang="pl-PL" sz="900"/>
            </a:p>
          </p:txBody>
        </p:sp>
        <p:sp>
          <p:nvSpPr>
            <p:cNvPr id="9" name="Prostokąt 8"/>
            <p:cNvSpPr/>
            <p:nvPr/>
          </p:nvSpPr>
          <p:spPr>
            <a:xfrm>
              <a:off x="7884368" y="692696"/>
              <a:ext cx="936104"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392668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3294" y="13608"/>
            <a:ext cx="9064486" cy="6364871"/>
            <a:chOff x="3294" y="13608"/>
            <a:chExt cx="9064486" cy="6364871"/>
          </a:xfrm>
        </p:grpSpPr>
        <p:pic>
          <p:nvPicPr>
            <p:cNvPr id="14"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22826" t="17693" r="24048" b="43365"/>
            <a:stretch/>
          </p:blipFill>
          <p:spPr bwMode="auto">
            <a:xfrm>
              <a:off x="13522" y="29810"/>
              <a:ext cx="5206550" cy="2133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22708" t="34815" r="24062" b="27592"/>
            <a:stretch/>
          </p:blipFill>
          <p:spPr bwMode="auto">
            <a:xfrm>
              <a:off x="3294" y="2157304"/>
              <a:ext cx="5216780" cy="2072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36674" t="58004" r="24048" b="6673"/>
            <a:stretch/>
          </p:blipFill>
          <p:spPr bwMode="auto">
            <a:xfrm>
              <a:off x="5215860" y="13608"/>
              <a:ext cx="3851920" cy="1936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Łącznik prosty ze strzałką 7"/>
            <p:cNvCxnSpPr/>
            <p:nvPr/>
          </p:nvCxnSpPr>
          <p:spPr>
            <a:xfrm>
              <a:off x="3923928" y="1972405"/>
              <a:ext cx="1224136" cy="744"/>
            </a:xfrm>
            <a:prstGeom prst="straightConnector1">
              <a:avLst/>
            </a:prstGeom>
            <a:ln w="25400">
              <a:solidFill>
                <a:srgbClr val="FFFF00"/>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13" name="Prostokąt 12"/>
            <p:cNvSpPr/>
            <p:nvPr/>
          </p:nvSpPr>
          <p:spPr>
            <a:xfrm>
              <a:off x="60356" y="3084060"/>
              <a:ext cx="1023059"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Prostokąt 15"/>
            <p:cNvSpPr/>
            <p:nvPr/>
          </p:nvSpPr>
          <p:spPr>
            <a:xfrm>
              <a:off x="48216" y="842186"/>
              <a:ext cx="1023059"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6" name="Łącznik prosty ze strzałką 5"/>
            <p:cNvCxnSpPr/>
            <p:nvPr/>
          </p:nvCxnSpPr>
          <p:spPr>
            <a:xfrm>
              <a:off x="1403648" y="1972405"/>
              <a:ext cx="2520280" cy="0"/>
            </a:xfrm>
            <a:prstGeom prst="straightConnector1">
              <a:avLst/>
            </a:prstGeom>
            <a:ln w="25400">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pic>
          <p:nvPicPr>
            <p:cNvPr id="1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6055" t="18180" r="24599" b="43858"/>
            <a:stretch/>
          </p:blipFill>
          <p:spPr bwMode="auto">
            <a:xfrm>
              <a:off x="5148064" y="2229905"/>
              <a:ext cx="3866994" cy="2098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2803" t="56169" r="23556" b="5843"/>
            <a:stretch/>
          </p:blipFill>
          <p:spPr bwMode="auto">
            <a:xfrm>
              <a:off x="28228" y="4304342"/>
              <a:ext cx="5206552" cy="2074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36564" t="27418" r="24253" b="34900"/>
            <a:stretch/>
          </p:blipFill>
          <p:spPr bwMode="auto">
            <a:xfrm>
              <a:off x="5215860" y="4316494"/>
              <a:ext cx="3811820" cy="2061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Prostokąt 23"/>
            <p:cNvSpPr/>
            <p:nvPr/>
          </p:nvSpPr>
          <p:spPr>
            <a:xfrm>
              <a:off x="48216" y="5154619"/>
              <a:ext cx="1023059"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289597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81619"/>
            <a:ext cx="9144000" cy="5268950"/>
            <a:chOff x="0" y="81619"/>
            <a:chExt cx="9144000" cy="5268950"/>
          </a:xfrm>
        </p:grpSpPr>
        <p:pic>
          <p:nvPicPr>
            <p:cNvPr id="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788" t="17066" r="24294" b="44878"/>
            <a:stretch/>
          </p:blipFill>
          <p:spPr bwMode="auto">
            <a:xfrm>
              <a:off x="130261" y="109003"/>
              <a:ext cx="5089810" cy="2058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Prostokąt 14"/>
            <p:cNvSpPr/>
            <p:nvPr/>
          </p:nvSpPr>
          <p:spPr>
            <a:xfrm>
              <a:off x="166356" y="929629"/>
              <a:ext cx="1054804"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520" t="55172" r="24294" b="6720"/>
            <a:stretch/>
          </p:blipFill>
          <p:spPr bwMode="auto">
            <a:xfrm>
              <a:off x="5230687" y="81619"/>
              <a:ext cx="3805809" cy="2081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3075" t="33673" r="27343" b="28919"/>
            <a:stretch/>
          </p:blipFill>
          <p:spPr bwMode="auto">
            <a:xfrm>
              <a:off x="113890" y="2253064"/>
              <a:ext cx="5017802" cy="2129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Prostokąt 17"/>
            <p:cNvSpPr/>
            <p:nvPr/>
          </p:nvSpPr>
          <p:spPr>
            <a:xfrm>
              <a:off x="130261" y="3138088"/>
              <a:ext cx="1101615"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Prostokąt 18"/>
            <p:cNvSpPr/>
            <p:nvPr/>
          </p:nvSpPr>
          <p:spPr>
            <a:xfrm>
              <a:off x="6660232" y="2276872"/>
              <a:ext cx="2376263" cy="2054409"/>
            </a:xfrm>
            <a:prstGeom prst="rect">
              <a:avLst/>
            </a:prstGeom>
          </p:spPr>
          <p:txBody>
            <a:bodyPr wrap="square">
              <a:spAutoFit/>
            </a:bodyPr>
            <a:lstStyle/>
            <a:p>
              <a:pPr algn="r"/>
              <a:r>
                <a:rPr lang="pl-PL" sz="850" b="1" i="1" smtClean="0">
                  <a:solidFill>
                    <a:schemeClr val="bg1">
                      <a:lumMod val="50000"/>
                    </a:schemeClr>
                  </a:solidFill>
                </a:rPr>
                <a:t>Lalb</a:t>
              </a:r>
              <a:r>
                <a:rPr lang="pl-PL" sz="850" smtClean="0">
                  <a:solidFill>
                    <a:schemeClr val="bg1">
                      <a:lumMod val="50000"/>
                    </a:schemeClr>
                  </a:solidFill>
                </a:rPr>
                <a:t> - </a:t>
              </a:r>
              <a:r>
                <a:rPr lang="en-US" sz="850" i="1">
                  <a:solidFill>
                    <a:schemeClr val="bg1">
                      <a:lumMod val="50000"/>
                    </a:schemeClr>
                  </a:solidFill>
                </a:rPr>
                <a:t>Lupinus </a:t>
              </a:r>
              <a:r>
                <a:rPr lang="en-US" sz="850" i="1" smtClean="0">
                  <a:solidFill>
                    <a:schemeClr val="bg1">
                      <a:lumMod val="50000"/>
                    </a:schemeClr>
                  </a:solidFill>
                </a:rPr>
                <a:t>albus</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KAE9588601</a:t>
              </a:r>
              <a:r>
                <a:rPr lang="pl-PL" sz="850" smtClean="0">
                  <a:solidFill>
                    <a:schemeClr val="bg1">
                      <a:lumMod val="50000"/>
                    </a:schemeClr>
                  </a:solidFill>
                </a:rPr>
                <a:t>)</a:t>
              </a:r>
            </a:p>
            <a:p>
              <a:pPr algn="r"/>
              <a:r>
                <a:rPr lang="pl-PL" sz="850" b="1" i="1" smtClean="0">
                  <a:solidFill>
                    <a:schemeClr val="bg1">
                      <a:lumMod val="50000"/>
                    </a:schemeClr>
                  </a:solidFill>
                </a:rPr>
                <a:t>Lang</a:t>
              </a:r>
              <a:r>
                <a:rPr lang="pl-PL" sz="850" smtClean="0">
                  <a:solidFill>
                    <a:schemeClr val="bg1">
                      <a:lumMod val="50000"/>
                    </a:schemeClr>
                  </a:solidFill>
                </a:rPr>
                <a:t> - </a:t>
              </a:r>
              <a:r>
                <a:rPr lang="en-US" sz="850" i="1">
                  <a:solidFill>
                    <a:schemeClr val="bg1">
                      <a:lumMod val="50000"/>
                    </a:schemeClr>
                  </a:solidFill>
                </a:rPr>
                <a:t>Lupinus </a:t>
              </a:r>
              <a:r>
                <a:rPr lang="en-US" sz="850" i="1" smtClean="0">
                  <a:solidFill>
                    <a:schemeClr val="bg1">
                      <a:lumMod val="50000"/>
                    </a:schemeClr>
                  </a:solidFill>
                </a:rPr>
                <a:t>angustifolius</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XP_019437125</a:t>
              </a:r>
              <a:r>
                <a:rPr lang="pl-PL" sz="850" smtClean="0">
                  <a:solidFill>
                    <a:schemeClr val="bg1">
                      <a:lumMod val="50000"/>
                    </a:schemeClr>
                  </a:solidFill>
                </a:rPr>
                <a:t>) </a:t>
              </a:r>
            </a:p>
            <a:p>
              <a:pPr algn="r"/>
              <a:r>
                <a:rPr lang="pl-PL" sz="850" b="1" i="1" smtClean="0">
                  <a:solidFill>
                    <a:schemeClr val="bg1">
                      <a:lumMod val="50000"/>
                    </a:schemeClr>
                  </a:solidFill>
                </a:rPr>
                <a:t>Gm</a:t>
              </a:r>
              <a:r>
                <a:rPr lang="pl-PL" sz="850" smtClean="0">
                  <a:solidFill>
                    <a:schemeClr val="bg1">
                      <a:lumMod val="50000"/>
                    </a:schemeClr>
                  </a:solidFill>
                </a:rPr>
                <a:t> - </a:t>
              </a:r>
              <a:r>
                <a:rPr lang="en-US" sz="850" i="1">
                  <a:solidFill>
                    <a:schemeClr val="bg1">
                      <a:lumMod val="50000"/>
                    </a:schemeClr>
                  </a:solidFill>
                </a:rPr>
                <a:t>Glycine </a:t>
              </a:r>
              <a:r>
                <a:rPr lang="en-US" sz="850" i="1" smtClean="0">
                  <a:solidFill>
                    <a:schemeClr val="bg1">
                      <a:lumMod val="50000"/>
                    </a:schemeClr>
                  </a:solidFill>
                </a:rPr>
                <a:t>max</a:t>
              </a:r>
              <a:r>
                <a:rPr lang="pl-PL" sz="850">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XP_003543290</a:t>
              </a:r>
              <a:r>
                <a:rPr lang="pl-PL" sz="850" smtClean="0">
                  <a:solidFill>
                    <a:schemeClr val="bg1">
                      <a:lumMod val="50000"/>
                    </a:schemeClr>
                  </a:solidFill>
                </a:rPr>
                <a:t>)</a:t>
              </a:r>
            </a:p>
            <a:p>
              <a:pPr algn="r"/>
              <a:r>
                <a:rPr lang="pl-PL" sz="850" b="1" i="1" smtClean="0">
                  <a:solidFill>
                    <a:schemeClr val="bg1">
                      <a:lumMod val="50000"/>
                    </a:schemeClr>
                  </a:solidFill>
                </a:rPr>
                <a:t>Ap</a:t>
              </a:r>
              <a:r>
                <a:rPr lang="pl-PL" sz="850" smtClean="0">
                  <a:solidFill>
                    <a:schemeClr val="bg1">
                      <a:lumMod val="50000"/>
                    </a:schemeClr>
                  </a:solidFill>
                </a:rPr>
                <a:t> - </a:t>
              </a:r>
              <a:r>
                <a:rPr lang="en-US" sz="850" i="1">
                  <a:solidFill>
                    <a:schemeClr val="bg1">
                      <a:lumMod val="50000"/>
                    </a:schemeClr>
                  </a:solidFill>
                </a:rPr>
                <a:t>Abrus </a:t>
              </a:r>
              <a:r>
                <a:rPr lang="en-US" sz="850" i="1" smtClean="0">
                  <a:solidFill>
                    <a:schemeClr val="bg1">
                      <a:lumMod val="50000"/>
                    </a:schemeClr>
                  </a:solidFill>
                </a:rPr>
                <a:t>precatorius</a:t>
              </a:r>
              <a:r>
                <a:rPr lang="pl-PL" sz="850">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XP_027341076</a:t>
              </a:r>
              <a:r>
                <a:rPr lang="pl-PL" sz="850" smtClean="0">
                  <a:solidFill>
                    <a:schemeClr val="bg1">
                      <a:lumMod val="50000"/>
                    </a:schemeClr>
                  </a:solidFill>
                </a:rPr>
                <a:t>) </a:t>
              </a:r>
            </a:p>
            <a:p>
              <a:pPr algn="r"/>
              <a:r>
                <a:rPr lang="pl-PL" sz="850" b="1" i="1" smtClean="0">
                  <a:solidFill>
                    <a:schemeClr val="bg1">
                      <a:lumMod val="50000"/>
                    </a:schemeClr>
                  </a:solidFill>
                </a:rPr>
                <a:t>Pp</a:t>
              </a:r>
              <a:r>
                <a:rPr lang="pl-PL" sz="850" smtClean="0">
                  <a:solidFill>
                    <a:schemeClr val="bg1">
                      <a:lumMod val="50000"/>
                    </a:schemeClr>
                  </a:solidFill>
                </a:rPr>
                <a:t> - </a:t>
              </a:r>
              <a:r>
                <a:rPr lang="en-US" sz="850" i="1">
                  <a:solidFill>
                    <a:schemeClr val="bg1">
                      <a:lumMod val="50000"/>
                    </a:schemeClr>
                  </a:solidFill>
                </a:rPr>
                <a:t>Prunus </a:t>
              </a:r>
              <a:r>
                <a:rPr lang="en-US" sz="850" i="1" smtClean="0">
                  <a:solidFill>
                    <a:schemeClr val="bg1">
                      <a:lumMod val="50000"/>
                    </a:schemeClr>
                  </a:solidFill>
                </a:rPr>
                <a:t>persica</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XP_007213904</a:t>
              </a:r>
              <a:r>
                <a:rPr lang="pl-PL" sz="850" smtClean="0">
                  <a:solidFill>
                    <a:schemeClr val="bg1">
                      <a:lumMod val="50000"/>
                    </a:schemeClr>
                  </a:solidFill>
                </a:rPr>
                <a:t>) </a:t>
              </a:r>
            </a:p>
            <a:p>
              <a:pPr algn="r"/>
              <a:r>
                <a:rPr lang="pl-PL" sz="850" b="1" i="1" smtClean="0">
                  <a:solidFill>
                    <a:schemeClr val="bg1">
                      <a:lumMod val="50000"/>
                    </a:schemeClr>
                  </a:solidFill>
                </a:rPr>
                <a:t>Pm</a:t>
              </a:r>
              <a:r>
                <a:rPr lang="pl-PL" sz="850" smtClean="0">
                  <a:solidFill>
                    <a:schemeClr val="bg1">
                      <a:lumMod val="50000"/>
                    </a:schemeClr>
                  </a:solidFill>
                </a:rPr>
                <a:t> - </a:t>
              </a:r>
              <a:r>
                <a:rPr lang="en-US" sz="850" i="1">
                  <a:solidFill>
                    <a:schemeClr val="bg1">
                      <a:lumMod val="50000"/>
                    </a:schemeClr>
                  </a:solidFill>
                </a:rPr>
                <a:t>Prunus </a:t>
              </a:r>
              <a:r>
                <a:rPr lang="en-US" sz="850" i="1" smtClean="0">
                  <a:solidFill>
                    <a:schemeClr val="bg1">
                      <a:lumMod val="50000"/>
                    </a:schemeClr>
                  </a:solidFill>
                </a:rPr>
                <a:t>mume</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XP_008244342</a:t>
              </a:r>
              <a:r>
                <a:rPr lang="pl-PL" sz="850" smtClean="0">
                  <a:solidFill>
                    <a:schemeClr val="bg1">
                      <a:lumMod val="50000"/>
                    </a:schemeClr>
                  </a:solidFill>
                </a:rPr>
                <a:t>)</a:t>
              </a:r>
            </a:p>
            <a:p>
              <a:pPr algn="r"/>
              <a:r>
                <a:rPr lang="pl-PL" sz="850" b="1" i="1" smtClean="0">
                  <a:solidFill>
                    <a:schemeClr val="bg1">
                      <a:lumMod val="50000"/>
                    </a:schemeClr>
                  </a:solidFill>
                </a:rPr>
                <a:t>Ca</a:t>
              </a:r>
              <a:r>
                <a:rPr lang="pl-PL" sz="850" smtClean="0">
                  <a:solidFill>
                    <a:schemeClr val="bg1">
                      <a:lumMod val="50000"/>
                    </a:schemeClr>
                  </a:solidFill>
                </a:rPr>
                <a:t> - </a:t>
              </a:r>
              <a:r>
                <a:rPr lang="en-US" sz="850" i="1">
                  <a:solidFill>
                    <a:schemeClr val="bg1">
                      <a:lumMod val="50000"/>
                    </a:schemeClr>
                  </a:solidFill>
                </a:rPr>
                <a:t>Cicer </a:t>
              </a:r>
              <a:r>
                <a:rPr lang="en-US" sz="850" i="1" smtClean="0">
                  <a:solidFill>
                    <a:schemeClr val="bg1">
                      <a:lumMod val="50000"/>
                    </a:schemeClr>
                  </a:solidFill>
                </a:rPr>
                <a:t>arietinum</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XP_004487615</a:t>
              </a:r>
              <a:r>
                <a:rPr lang="pl-PL" sz="850" smtClean="0">
                  <a:solidFill>
                    <a:schemeClr val="bg1">
                      <a:lumMod val="50000"/>
                    </a:schemeClr>
                  </a:solidFill>
                </a:rPr>
                <a:t>) </a:t>
              </a:r>
            </a:p>
            <a:p>
              <a:pPr algn="r"/>
              <a:r>
                <a:rPr lang="pl-PL" sz="850" b="1" i="1" smtClean="0">
                  <a:solidFill>
                    <a:schemeClr val="bg1">
                      <a:lumMod val="50000"/>
                    </a:schemeClr>
                  </a:solidFill>
                </a:rPr>
                <a:t>Ss</a:t>
              </a:r>
              <a:r>
                <a:rPr lang="pl-PL" sz="850" smtClean="0">
                  <a:solidFill>
                    <a:schemeClr val="bg1">
                      <a:lumMod val="50000"/>
                    </a:schemeClr>
                  </a:solidFill>
                </a:rPr>
                <a:t> - </a:t>
              </a:r>
              <a:r>
                <a:rPr lang="en-US" sz="850" i="1">
                  <a:solidFill>
                    <a:schemeClr val="bg1">
                      <a:lumMod val="50000"/>
                    </a:schemeClr>
                  </a:solidFill>
                </a:rPr>
                <a:t>Spatholobus </a:t>
              </a:r>
              <a:r>
                <a:rPr lang="en-US" sz="850" i="1" smtClean="0">
                  <a:solidFill>
                    <a:schemeClr val="bg1">
                      <a:lumMod val="50000"/>
                    </a:schemeClr>
                  </a:solidFill>
                </a:rPr>
                <a:t>suberectus</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TKY48985</a:t>
              </a:r>
              <a:r>
                <a:rPr lang="pl-PL" sz="850" smtClean="0">
                  <a:solidFill>
                    <a:schemeClr val="bg1">
                      <a:lumMod val="50000"/>
                    </a:schemeClr>
                  </a:solidFill>
                </a:rPr>
                <a:t>)</a:t>
              </a:r>
            </a:p>
            <a:p>
              <a:pPr algn="r"/>
              <a:r>
                <a:rPr lang="pl-PL" sz="850" b="1" i="1" smtClean="0">
                  <a:solidFill>
                    <a:schemeClr val="bg1">
                      <a:lumMod val="50000"/>
                    </a:schemeClr>
                  </a:solidFill>
                </a:rPr>
                <a:t>Cc</a:t>
              </a:r>
              <a:r>
                <a:rPr lang="pl-PL" sz="850" smtClean="0">
                  <a:solidFill>
                    <a:schemeClr val="bg1">
                      <a:lumMod val="50000"/>
                    </a:schemeClr>
                  </a:solidFill>
                </a:rPr>
                <a:t> - </a:t>
              </a:r>
              <a:r>
                <a:rPr lang="en-US" sz="850" i="1">
                  <a:solidFill>
                    <a:schemeClr val="bg1">
                      <a:lumMod val="50000"/>
                    </a:schemeClr>
                  </a:solidFill>
                </a:rPr>
                <a:t>Cajanus </a:t>
              </a:r>
              <a:r>
                <a:rPr lang="en-US" sz="850" i="1" smtClean="0">
                  <a:solidFill>
                    <a:schemeClr val="bg1">
                      <a:lumMod val="50000"/>
                    </a:schemeClr>
                  </a:solidFill>
                </a:rPr>
                <a:t>cajan</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XP_020235268</a:t>
              </a:r>
              <a:r>
                <a:rPr lang="pl-PL" sz="850" smtClean="0">
                  <a:solidFill>
                    <a:schemeClr val="bg1">
                      <a:lumMod val="50000"/>
                    </a:schemeClr>
                  </a:solidFill>
                </a:rPr>
                <a:t>)</a:t>
              </a:r>
            </a:p>
            <a:p>
              <a:pPr algn="r"/>
              <a:r>
                <a:rPr lang="pl-PL" sz="850" b="1" i="1" smtClean="0">
                  <a:solidFill>
                    <a:schemeClr val="bg1">
                      <a:lumMod val="50000"/>
                    </a:schemeClr>
                  </a:solidFill>
                </a:rPr>
                <a:t>Ah</a:t>
              </a:r>
              <a:r>
                <a:rPr lang="pl-PL" sz="850" smtClean="0">
                  <a:solidFill>
                    <a:schemeClr val="bg1">
                      <a:lumMod val="50000"/>
                    </a:schemeClr>
                  </a:solidFill>
                </a:rPr>
                <a:t> - </a:t>
              </a:r>
              <a:r>
                <a:rPr lang="en-US" sz="850" i="1">
                  <a:solidFill>
                    <a:schemeClr val="bg1">
                      <a:lumMod val="50000"/>
                    </a:schemeClr>
                  </a:solidFill>
                </a:rPr>
                <a:t>Arachis </a:t>
              </a:r>
              <a:r>
                <a:rPr lang="en-US" sz="850" i="1" smtClean="0">
                  <a:solidFill>
                    <a:schemeClr val="bg1">
                      <a:lumMod val="50000"/>
                    </a:schemeClr>
                  </a:solidFill>
                </a:rPr>
                <a:t>hypogaea</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XP_025614714</a:t>
              </a:r>
              <a:r>
                <a:rPr lang="pl-PL" sz="850" smtClean="0">
                  <a:solidFill>
                    <a:schemeClr val="bg1">
                      <a:lumMod val="50000"/>
                    </a:schemeClr>
                  </a:solidFill>
                </a:rPr>
                <a:t>)</a:t>
              </a:r>
            </a:p>
            <a:p>
              <a:pPr algn="r"/>
              <a:r>
                <a:rPr lang="pl-PL" sz="850" b="1" i="1" smtClean="0">
                  <a:solidFill>
                    <a:schemeClr val="bg1">
                      <a:lumMod val="50000"/>
                    </a:schemeClr>
                  </a:solidFill>
                </a:rPr>
                <a:t>Ad</a:t>
              </a:r>
              <a:r>
                <a:rPr lang="pl-PL" sz="850" smtClean="0">
                  <a:solidFill>
                    <a:schemeClr val="bg1">
                      <a:lumMod val="50000"/>
                    </a:schemeClr>
                  </a:solidFill>
                </a:rPr>
                <a:t> - </a:t>
              </a:r>
              <a:r>
                <a:rPr lang="en-US" sz="850" i="1">
                  <a:solidFill>
                    <a:schemeClr val="bg1">
                      <a:lumMod val="50000"/>
                    </a:schemeClr>
                  </a:solidFill>
                </a:rPr>
                <a:t>Arachis </a:t>
              </a:r>
              <a:r>
                <a:rPr lang="en-US" sz="850" i="1" smtClean="0">
                  <a:solidFill>
                    <a:schemeClr val="bg1">
                      <a:lumMod val="50000"/>
                    </a:schemeClr>
                  </a:solidFill>
                </a:rPr>
                <a:t>duranensis</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XP_015936483</a:t>
              </a:r>
              <a:r>
                <a:rPr lang="pl-PL" sz="850" smtClean="0">
                  <a:solidFill>
                    <a:schemeClr val="bg1">
                      <a:lumMod val="50000"/>
                    </a:schemeClr>
                  </a:solidFill>
                </a:rPr>
                <a:t>)</a:t>
              </a:r>
            </a:p>
            <a:p>
              <a:pPr algn="r"/>
              <a:r>
                <a:rPr lang="pl-PL" sz="850" b="1" i="1" smtClean="0">
                  <a:solidFill>
                    <a:schemeClr val="bg1">
                      <a:lumMod val="50000"/>
                    </a:schemeClr>
                  </a:solidFill>
                </a:rPr>
                <a:t>Ai</a:t>
              </a:r>
              <a:r>
                <a:rPr lang="pl-PL" sz="850" smtClean="0">
                  <a:solidFill>
                    <a:schemeClr val="bg1">
                      <a:lumMod val="50000"/>
                    </a:schemeClr>
                  </a:solidFill>
                </a:rPr>
                <a:t> - </a:t>
              </a:r>
              <a:r>
                <a:rPr lang="en-US" sz="850" i="1">
                  <a:solidFill>
                    <a:schemeClr val="bg1">
                      <a:lumMod val="50000"/>
                    </a:schemeClr>
                  </a:solidFill>
                </a:rPr>
                <a:t>Arachis </a:t>
              </a:r>
              <a:r>
                <a:rPr lang="en-US" sz="850" i="1" smtClean="0">
                  <a:solidFill>
                    <a:schemeClr val="bg1">
                      <a:lumMod val="50000"/>
                    </a:schemeClr>
                  </a:solidFill>
                </a:rPr>
                <a:t>ipaensis</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XP_016170753</a:t>
              </a:r>
              <a:r>
                <a:rPr lang="pl-PL" sz="850" smtClean="0">
                  <a:solidFill>
                    <a:schemeClr val="bg1">
                      <a:lumMod val="50000"/>
                    </a:schemeClr>
                  </a:solidFill>
                </a:rPr>
                <a:t>)</a:t>
              </a:r>
            </a:p>
            <a:p>
              <a:pPr algn="r"/>
              <a:r>
                <a:rPr lang="pl-PL" sz="850" b="1" i="1" smtClean="0">
                  <a:solidFill>
                    <a:schemeClr val="bg1">
                      <a:lumMod val="50000"/>
                    </a:schemeClr>
                  </a:solidFill>
                </a:rPr>
                <a:t>Md</a:t>
              </a:r>
              <a:r>
                <a:rPr lang="pl-PL" sz="850" smtClean="0">
                  <a:solidFill>
                    <a:schemeClr val="bg1">
                      <a:lumMod val="50000"/>
                    </a:schemeClr>
                  </a:solidFill>
                </a:rPr>
                <a:t> - </a:t>
              </a:r>
              <a:r>
                <a:rPr lang="en-US" sz="850" i="1">
                  <a:solidFill>
                    <a:schemeClr val="bg1">
                      <a:lumMod val="50000"/>
                    </a:schemeClr>
                  </a:solidFill>
                </a:rPr>
                <a:t>Malus </a:t>
              </a:r>
              <a:r>
                <a:rPr lang="en-US" sz="850" i="1" smtClean="0">
                  <a:solidFill>
                    <a:schemeClr val="bg1">
                      <a:lumMod val="50000"/>
                    </a:schemeClr>
                  </a:solidFill>
                </a:rPr>
                <a:t>domestica</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XP_008349951</a:t>
              </a:r>
              <a:r>
                <a:rPr lang="pl-PL" sz="850" smtClean="0">
                  <a:solidFill>
                    <a:schemeClr val="bg1">
                      <a:lumMod val="50000"/>
                    </a:schemeClr>
                  </a:solidFill>
                </a:rPr>
                <a:t>)</a:t>
              </a:r>
            </a:p>
            <a:p>
              <a:pPr algn="r"/>
              <a:r>
                <a:rPr lang="pl-PL" sz="850" b="1" i="1" smtClean="0">
                  <a:solidFill>
                    <a:schemeClr val="bg1">
                      <a:lumMod val="50000"/>
                    </a:schemeClr>
                  </a:solidFill>
                </a:rPr>
                <a:t>Dz</a:t>
              </a:r>
              <a:r>
                <a:rPr lang="pl-PL" sz="850" smtClean="0">
                  <a:solidFill>
                    <a:schemeClr val="bg1">
                      <a:lumMod val="50000"/>
                    </a:schemeClr>
                  </a:solidFill>
                </a:rPr>
                <a:t> - </a:t>
              </a:r>
              <a:r>
                <a:rPr lang="en-US" sz="850" i="1">
                  <a:solidFill>
                    <a:schemeClr val="bg1">
                      <a:lumMod val="50000"/>
                    </a:schemeClr>
                  </a:solidFill>
                </a:rPr>
                <a:t>Durio </a:t>
              </a:r>
              <a:r>
                <a:rPr lang="en-US" sz="850" i="1" smtClean="0">
                  <a:solidFill>
                    <a:schemeClr val="bg1">
                      <a:lumMod val="50000"/>
                    </a:schemeClr>
                  </a:solidFill>
                </a:rPr>
                <a:t>zibethinus</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XP_022716962</a:t>
              </a:r>
              <a:r>
                <a:rPr lang="pl-PL" sz="850" smtClean="0">
                  <a:solidFill>
                    <a:schemeClr val="bg1">
                      <a:lumMod val="50000"/>
                    </a:schemeClr>
                  </a:solidFill>
                </a:rPr>
                <a:t>) </a:t>
              </a:r>
            </a:p>
            <a:p>
              <a:pPr algn="r"/>
              <a:r>
                <a:rPr lang="pl-PL" sz="850" b="1" i="1" smtClean="0">
                  <a:solidFill>
                    <a:schemeClr val="bg1">
                      <a:lumMod val="50000"/>
                    </a:schemeClr>
                  </a:solidFill>
                </a:rPr>
                <a:t>At</a:t>
              </a:r>
              <a:r>
                <a:rPr lang="pl-PL" sz="850" smtClean="0">
                  <a:solidFill>
                    <a:schemeClr val="bg1">
                      <a:lumMod val="50000"/>
                    </a:schemeClr>
                  </a:solidFill>
                </a:rPr>
                <a:t> - </a:t>
              </a:r>
              <a:r>
                <a:rPr lang="en-US" sz="850" i="1">
                  <a:solidFill>
                    <a:schemeClr val="bg1">
                      <a:lumMod val="50000"/>
                    </a:schemeClr>
                  </a:solidFill>
                </a:rPr>
                <a:t>Arabidopsis </a:t>
              </a:r>
              <a:r>
                <a:rPr lang="en-US" sz="850" i="1" smtClean="0">
                  <a:solidFill>
                    <a:schemeClr val="bg1">
                      <a:lumMod val="50000"/>
                    </a:schemeClr>
                  </a:solidFill>
                </a:rPr>
                <a:t>thaliana</a:t>
              </a:r>
              <a:r>
                <a:rPr lang="pl-PL" sz="850" i="1">
                  <a:solidFill>
                    <a:schemeClr val="bg1">
                      <a:lumMod val="50000"/>
                    </a:schemeClr>
                  </a:solidFill>
                </a:rPr>
                <a:t> </a:t>
              </a:r>
              <a:r>
                <a:rPr lang="pl-PL" sz="850" smtClean="0">
                  <a:solidFill>
                    <a:schemeClr val="bg1">
                      <a:lumMod val="50000"/>
                    </a:schemeClr>
                  </a:solidFill>
                </a:rPr>
                <a:t>(</a:t>
              </a:r>
              <a:r>
                <a:rPr lang="en-US" sz="850" smtClean="0">
                  <a:solidFill>
                    <a:schemeClr val="bg1">
                      <a:lumMod val="50000"/>
                    </a:schemeClr>
                  </a:solidFill>
                </a:rPr>
                <a:t>NP_200280</a:t>
              </a:r>
              <a:r>
                <a:rPr lang="pl-PL" sz="850" smtClean="0">
                  <a:solidFill>
                    <a:schemeClr val="bg1">
                      <a:lumMod val="50000"/>
                    </a:schemeClr>
                  </a:solidFill>
                </a:rPr>
                <a:t>)</a:t>
              </a:r>
            </a:p>
          </p:txBody>
        </p:sp>
        <p:sp>
          <p:nvSpPr>
            <p:cNvPr id="20" name="Prostokąt 19"/>
            <p:cNvSpPr/>
            <p:nvPr/>
          </p:nvSpPr>
          <p:spPr>
            <a:xfrm>
              <a:off x="0" y="4581128"/>
              <a:ext cx="9144000" cy="769441"/>
            </a:xfrm>
            <a:prstGeom prst="rect">
              <a:avLst/>
            </a:prstGeom>
          </p:spPr>
          <p:txBody>
            <a:bodyPr wrap="square">
              <a:spAutoFit/>
            </a:bodyPr>
            <a:lstStyle/>
            <a:p>
              <a:pPr algn="just"/>
              <a:r>
                <a:rPr lang="pl-PL" sz="1100" b="1"/>
                <a:t>Fig. </a:t>
              </a:r>
              <a:r>
                <a:rPr lang="pl-PL" sz="1100" b="1" smtClean="0"/>
                <a:t>S4c</a:t>
              </a:r>
              <a:r>
                <a:rPr lang="pl-PL" sz="1100" smtClean="0"/>
                <a:t>. </a:t>
              </a:r>
              <a:r>
                <a:rPr lang="en-US" sz="1100" smtClean="0"/>
                <a:t>Multiple </a:t>
              </a:r>
              <a:r>
                <a:rPr lang="en-US" sz="1100"/>
                <a:t>alignment</a:t>
              </a:r>
              <a:r>
                <a:rPr lang="pl-PL" sz="1100"/>
                <a:t> (</a:t>
              </a:r>
              <a:r>
                <a:rPr lang="pl-PL" sz="1100" err="1"/>
                <a:t>ClustalW</a:t>
              </a:r>
              <a:r>
                <a:rPr lang="pl-PL" sz="1100"/>
                <a:t>)</a:t>
              </a:r>
              <a:r>
                <a:rPr lang="en-US" sz="1100"/>
                <a:t> </a:t>
              </a:r>
              <a:r>
                <a:rPr lang="en-US" sz="1100" smtClean="0"/>
                <a:t>of</a:t>
              </a:r>
              <a:r>
                <a:rPr lang="pl-PL" sz="1100" smtClean="0"/>
                <a:t> 15 Ga</a:t>
              </a:r>
              <a:r>
                <a:rPr lang="en-US" sz="1100" err="1" smtClean="0"/>
                <a:t>lact</a:t>
              </a:r>
              <a:r>
                <a:rPr lang="pl-PL" sz="1100" smtClean="0"/>
                <a:t>u</a:t>
              </a:r>
              <a:r>
                <a:rPr lang="en-US" sz="1100" smtClean="0"/>
                <a:t>ronosyl</a:t>
              </a:r>
              <a:r>
                <a:rPr lang="pl-PL" sz="1100"/>
                <a:t> </a:t>
              </a:r>
              <a:r>
                <a:rPr lang="pl-PL" sz="1100" smtClean="0"/>
                <a:t>T</a:t>
              </a:r>
              <a:r>
                <a:rPr lang="en-US" sz="1100" smtClean="0"/>
                <a:t>ransferase12  </a:t>
              </a:r>
              <a:r>
                <a:rPr lang="pl-PL" sz="1100" smtClean="0"/>
                <a:t>(</a:t>
              </a:r>
              <a:r>
                <a:rPr lang="en-US" sz="1100" smtClean="0"/>
                <a:t>GAUT12</a:t>
              </a:r>
              <a:r>
                <a:rPr lang="pl-PL" sz="1100" smtClean="0"/>
                <a:t>) / </a:t>
              </a:r>
              <a:r>
                <a:rPr lang="en-US" sz="1100"/>
                <a:t>I</a:t>
              </a:r>
              <a:r>
                <a:rPr lang="pl-PL" sz="1100"/>
                <a:t>r</a:t>
              </a:r>
              <a:r>
                <a:rPr lang="en-US" sz="1100"/>
                <a:t>regular </a:t>
              </a:r>
              <a:r>
                <a:rPr lang="pl-PL" sz="1100"/>
                <a:t>x</a:t>
              </a:r>
              <a:r>
                <a:rPr lang="en-US" sz="1100" smtClean="0"/>
                <a:t>ylem8</a:t>
              </a:r>
              <a:r>
                <a:rPr lang="pl-PL" sz="1100" smtClean="0"/>
                <a:t> (</a:t>
              </a:r>
              <a:r>
                <a:rPr lang="en-US" sz="1100" smtClean="0"/>
                <a:t>IRX8)</a:t>
              </a:r>
              <a:r>
                <a:rPr lang="pl-PL" sz="1100" smtClean="0"/>
                <a:t> </a:t>
              </a:r>
              <a:r>
                <a:rPr lang="en-US" sz="1100" smtClean="0"/>
                <a:t>amino </a:t>
              </a:r>
              <a:r>
                <a:rPr lang="en-US" sz="1100"/>
                <a:t>acid sequences (</a:t>
              </a:r>
              <a:r>
                <a:rPr lang="en-US" sz="1100" smtClean="0"/>
                <a:t>BlastP)</a:t>
              </a:r>
              <a:r>
                <a:rPr lang="pl-PL" sz="1100"/>
                <a:t> </a:t>
              </a:r>
              <a:r>
                <a:rPr lang="en-US" sz="1100" smtClean="0"/>
                <a:t>which </a:t>
              </a:r>
              <a:r>
                <a:rPr lang="en-US" sz="1100"/>
                <a:t>are closest related to </a:t>
              </a:r>
              <a:r>
                <a:rPr lang="en-US" sz="1100" err="1" smtClean="0"/>
                <a:t>Ll</a:t>
              </a:r>
              <a:r>
                <a:rPr lang="pl-PL" sz="1100" smtClean="0"/>
                <a:t>GAUT12/LlIRX8</a:t>
              </a:r>
              <a:r>
                <a:rPr lang="en-US" sz="1100" smtClean="0"/>
                <a:t>.</a:t>
              </a:r>
              <a:r>
                <a:rPr lang="pl-PL" sz="1100"/>
                <a:t> </a:t>
              </a:r>
              <a:r>
                <a:rPr lang="en-US" sz="1100" smtClean="0"/>
                <a:t>N-terminal </a:t>
              </a:r>
              <a:r>
                <a:rPr lang="en-US" sz="1100"/>
                <a:t>cytoplasmic </a:t>
              </a:r>
              <a:r>
                <a:rPr lang="en-US" sz="1100" smtClean="0"/>
                <a:t>domain</a:t>
              </a:r>
              <a:r>
                <a:rPr lang="pl-PL" sz="1100" smtClean="0"/>
                <a:t> </a:t>
              </a:r>
              <a:r>
                <a:rPr lang="en-US" sz="1100" smtClean="0"/>
                <a:t>and </a:t>
              </a:r>
              <a:r>
                <a:rPr lang="en-US" sz="1100"/>
                <a:t>the transmembrane domain (TM, yellow </a:t>
              </a:r>
              <a:r>
                <a:rPr lang="en-US" sz="1100" smtClean="0"/>
                <a:t>background)</a:t>
              </a:r>
              <a:r>
                <a:rPr lang="pl-PL" sz="1100" smtClean="0"/>
                <a:t> </a:t>
              </a:r>
              <a:r>
                <a:rPr lang="en-US" sz="1100" smtClean="0"/>
                <a:t>were </a:t>
              </a:r>
              <a:r>
                <a:rPr lang="en-US" sz="1100"/>
                <a:t>predicted using Protein </a:t>
              </a:r>
              <a:r>
                <a:rPr lang="en-US" sz="1100" smtClean="0"/>
                <a:t>Homology/analog</a:t>
              </a:r>
              <a:r>
                <a:rPr lang="pl-PL" sz="1100" smtClean="0"/>
                <a:t>y</a:t>
              </a:r>
              <a:r>
                <a:rPr lang="en-US" sz="1100" smtClean="0"/>
                <a:t> </a:t>
              </a:r>
              <a:r>
                <a:rPr lang="en-US" sz="1100"/>
                <a:t>Recognition Engine V 2.0 (Phyre</a:t>
              </a:r>
              <a:r>
                <a:rPr lang="en-US" sz="1100" baseline="30000"/>
                <a:t>2</a:t>
              </a:r>
              <a:r>
                <a:rPr lang="en-US" sz="1100"/>
                <a:t>) web </a:t>
              </a:r>
              <a:r>
                <a:rPr lang="en-US" sz="1100" smtClean="0"/>
                <a:t>portal. The </a:t>
              </a:r>
              <a:r>
                <a:rPr lang="en-US" sz="1100"/>
                <a:t>specific </a:t>
              </a:r>
              <a:r>
                <a:rPr lang="en-US" sz="1100" err="1"/>
                <a:t>glycosyl</a:t>
              </a:r>
              <a:r>
                <a:rPr lang="en-US" sz="1100"/>
                <a:t> transferase family 8 (GT8) domain (pfam01501; black background) and the catalytic </a:t>
              </a:r>
              <a:r>
                <a:rPr lang="en-US" sz="1100" err="1"/>
                <a:t>DxD</a:t>
              </a:r>
              <a:r>
                <a:rPr lang="en-US" sz="1100"/>
                <a:t> motif (</a:t>
              </a:r>
              <a:r>
                <a:rPr lang="en-US" sz="1100" smtClean="0"/>
                <a:t>blue) </a:t>
              </a:r>
              <a:r>
                <a:rPr lang="pl-PL" sz="1100" err="1" smtClean="0"/>
                <a:t>were</a:t>
              </a:r>
              <a:r>
                <a:rPr lang="en-US" sz="1100" smtClean="0"/>
                <a:t> </a:t>
              </a:r>
              <a:r>
                <a:rPr lang="en-US" sz="1100"/>
                <a:t>predicted using </a:t>
              </a:r>
              <a:r>
                <a:rPr lang="en-US" sz="1100" smtClean="0"/>
                <a:t>CDD</a:t>
              </a:r>
              <a:r>
                <a:rPr lang="pl-PL" sz="1100" smtClean="0"/>
                <a:t> (NCBI</a:t>
              </a:r>
              <a:r>
                <a:rPr lang="en-US" sz="1100" smtClean="0"/>
                <a:t>). </a:t>
              </a:r>
              <a:endParaRPr lang="pl-PL" sz="1100" smtClean="0"/>
            </a:p>
          </p:txBody>
        </p:sp>
      </p:grpSp>
    </p:spTree>
    <p:extLst>
      <p:ext uri="{BB962C8B-B14F-4D97-AF65-F5344CB8AC3E}">
        <p14:creationId xmlns:p14="http://schemas.microsoft.com/office/powerpoint/2010/main" val="1233477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108504" cy="5376992"/>
            <a:chOff x="0" y="0"/>
            <a:chExt cx="9108504" cy="5376992"/>
          </a:xfrm>
        </p:grpSpPr>
        <p:sp>
          <p:nvSpPr>
            <p:cNvPr id="4" name="pole tekstowe 3"/>
            <p:cNvSpPr txBox="1"/>
            <p:nvPr/>
          </p:nvSpPr>
          <p:spPr>
            <a:xfrm>
              <a:off x="0" y="0"/>
              <a:ext cx="1835696" cy="338554"/>
            </a:xfrm>
            <a:prstGeom prst="rect">
              <a:avLst/>
            </a:prstGeom>
            <a:noFill/>
          </p:spPr>
          <p:txBody>
            <a:bodyPr wrap="square" rtlCol="0">
              <a:spAutoFit/>
            </a:bodyPr>
            <a:lstStyle/>
            <a:p>
              <a:r>
                <a:rPr lang="pl-PL" sz="1600" b="1" u="sng" smtClean="0"/>
                <a:t>LlGAUT12/LlIRX8</a:t>
              </a:r>
              <a:endParaRPr lang="pl-PL" sz="1600" b="1" u="sng"/>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92" t="22999" r="8571" b="15908"/>
            <a:stretch/>
          </p:blipFill>
          <p:spPr bwMode="auto">
            <a:xfrm>
              <a:off x="79732" y="360077"/>
              <a:ext cx="9028772"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rostokąt 4"/>
            <p:cNvSpPr/>
            <p:nvPr/>
          </p:nvSpPr>
          <p:spPr>
            <a:xfrm>
              <a:off x="0" y="4099719"/>
              <a:ext cx="9108503" cy="1277273"/>
            </a:xfrm>
            <a:prstGeom prst="rect">
              <a:avLst/>
            </a:prstGeom>
          </p:spPr>
          <p:txBody>
            <a:bodyPr wrap="square">
              <a:spAutoFit/>
            </a:bodyPr>
            <a:lstStyle/>
            <a:p>
              <a:pPr algn="just"/>
              <a:r>
                <a:rPr lang="pl-PL" sz="1100" b="1"/>
                <a:t>Fig. </a:t>
              </a:r>
              <a:r>
                <a:rPr lang="pl-PL" sz="1100" b="1" smtClean="0"/>
                <a:t>S4d. </a:t>
              </a:r>
              <a:r>
                <a:rPr lang="pl-PL" sz="1100" smtClean="0">
                  <a:cs typeface="Times New Roman" panose="02020603050405020304" pitchFamily="18" charset="0"/>
                </a:rPr>
                <a:t>C</a:t>
              </a:r>
              <a:r>
                <a:rPr lang="en-US" sz="1100">
                  <a:cs typeface="Times New Roman" panose="02020603050405020304" pitchFamily="18" charset="0"/>
                </a:rPr>
                <a:t>omparison of</a:t>
              </a:r>
              <a:r>
                <a:rPr lang="pl-PL" sz="1100">
                  <a:cs typeface="Times New Roman" panose="02020603050405020304" pitchFamily="18" charset="0"/>
                </a:rPr>
                <a:t> </a:t>
              </a:r>
              <a:r>
                <a:rPr lang="pl-PL" sz="1100" smtClean="0">
                  <a:cs typeface="Times New Roman" panose="02020603050405020304" pitchFamily="18" charset="0"/>
                </a:rPr>
                <a:t>GAUT12/IRX8 </a:t>
              </a:r>
              <a:r>
                <a:rPr lang="pl-PL" sz="1100">
                  <a:cs typeface="Times New Roman" panose="02020603050405020304" pitchFamily="18" charset="0"/>
                </a:rPr>
                <a:t>proteins (BlastP)</a:t>
              </a:r>
              <a:r>
                <a:rPr lang="en-US" sz="1100">
                  <a:cs typeface="Times New Roman" panose="02020603050405020304" pitchFamily="18" charset="0"/>
                </a:rPr>
                <a:t> </a:t>
              </a:r>
              <a:r>
                <a:rPr lang="pl-PL" sz="1100">
                  <a:cs typeface="Times New Roman" panose="02020603050405020304" pitchFamily="18" charset="0"/>
                </a:rPr>
                <a:t>derived from</a:t>
              </a:r>
              <a:r>
                <a:rPr lang="en-US" sz="1100">
                  <a:cs typeface="Times New Roman" panose="02020603050405020304" pitchFamily="18" charset="0"/>
                </a:rPr>
                <a:t> </a:t>
              </a:r>
              <a:r>
                <a:rPr lang="pl-PL" sz="1100">
                  <a:cs typeface="Times New Roman" panose="02020603050405020304" pitchFamily="18" charset="0"/>
                </a:rPr>
                <a:t>different plant species</a:t>
              </a:r>
              <a:r>
                <a:rPr lang="en-US" sz="1100" i="1">
                  <a:cs typeface="Times New Roman" panose="02020603050405020304" pitchFamily="18" charset="0"/>
                </a:rPr>
                <a:t> </a:t>
              </a:r>
              <a:r>
                <a:rPr lang="en-US" sz="1100">
                  <a:cs typeface="Times New Roman" panose="02020603050405020304" pitchFamily="18" charset="0"/>
                </a:rPr>
                <a:t>using the DiAlign program (Genomatix</a:t>
              </a:r>
              <a:r>
                <a:rPr lang="en-US" sz="1100" smtClean="0">
                  <a:cs typeface="Times New Roman" panose="02020603050405020304" pitchFamily="18" charset="0"/>
                </a:rPr>
                <a:t>).</a:t>
              </a:r>
              <a:r>
                <a:rPr lang="pl-PL" sz="1100" smtClean="0">
                  <a:cs typeface="Times New Roman" panose="02020603050405020304" pitchFamily="18" charset="0"/>
                </a:rPr>
                <a:t> </a:t>
              </a:r>
              <a:r>
                <a:rPr lang="en-US" sz="1100" smtClean="0">
                  <a:cs typeface="Times New Roman" panose="02020603050405020304" pitchFamily="18" charset="0"/>
                </a:rPr>
                <a:t>For </a:t>
              </a:r>
              <a:r>
                <a:rPr lang="en-US" sz="1100">
                  <a:cs typeface="Times New Roman" panose="02020603050405020304" pitchFamily="18" charset="0"/>
                </a:rPr>
                <a:t>each pairwise alignment, the similarity (relative to the maximum similarity) and the number of identical </a:t>
              </a:r>
              <a:r>
                <a:rPr lang="pl-PL" sz="1100">
                  <a:cs typeface="Times New Roman" panose="02020603050405020304" pitchFamily="18" charset="0"/>
                </a:rPr>
                <a:t>amino</a:t>
              </a:r>
              <a:r>
                <a:rPr lang="en-US" sz="1100">
                  <a:cs typeface="Times New Roman" panose="02020603050405020304" pitchFamily="18" charset="0"/>
                </a:rPr>
                <a:t> acids (in % of shorter sequence) </a:t>
              </a:r>
              <a:r>
                <a:rPr lang="pl-PL" sz="1100">
                  <a:cs typeface="Times New Roman" panose="02020603050405020304" pitchFamily="18" charset="0"/>
                </a:rPr>
                <a:t>are</a:t>
              </a:r>
              <a:r>
                <a:rPr lang="en-US" sz="1100">
                  <a:cs typeface="Times New Roman" panose="02020603050405020304" pitchFamily="18" charset="0"/>
                </a:rPr>
                <a:t> given. Maximum values are underlined.</a:t>
              </a:r>
              <a:r>
                <a:rPr lang="pl-PL" sz="1100">
                  <a:cs typeface="Times New Roman" panose="02020603050405020304" pitchFamily="18" charset="0"/>
                </a:rPr>
                <a:t> T</a:t>
              </a:r>
              <a:r>
                <a:rPr lang="en-US" sz="1100">
                  <a:cs typeface="Times New Roman" panose="02020603050405020304" pitchFamily="18" charset="0"/>
                </a:rPr>
                <a:t>he similarity value</a:t>
              </a:r>
              <a:r>
                <a:rPr lang="pl-PL" sz="1100">
                  <a:cs typeface="Times New Roman" panose="02020603050405020304" pitchFamily="18" charset="0"/>
                </a:rPr>
                <a:t> of</a:t>
              </a:r>
              <a:r>
                <a:rPr lang="en-US" sz="1100">
                  <a:cs typeface="Times New Roman" panose="02020603050405020304" pitchFamily="18" charset="0"/>
                </a:rPr>
                <a:t> 1.000 marks only the two most similar sequences</a:t>
              </a:r>
              <a:r>
                <a:rPr lang="pl-PL" sz="1100">
                  <a:cs typeface="Times New Roman" panose="02020603050405020304" pitchFamily="18" charset="0"/>
                </a:rPr>
                <a:t>;</a:t>
              </a:r>
              <a:r>
                <a:rPr lang="en-US" sz="1100">
                  <a:cs typeface="Times New Roman" panose="02020603050405020304" pitchFamily="18" charset="0"/>
                </a:rPr>
                <a:t> it does not necessarily mean that these sequences are identical</a:t>
              </a:r>
              <a:r>
                <a:rPr lang="pl-PL" sz="1100" smtClean="0">
                  <a:cs typeface="Times New Roman" panose="02020603050405020304" pitchFamily="18" charset="0"/>
                </a:rPr>
                <a:t>. </a:t>
              </a:r>
              <a:r>
                <a:rPr lang="pl-PL" sz="1100" b="1" i="1"/>
                <a:t>Lalb</a:t>
              </a:r>
              <a:r>
                <a:rPr lang="pl-PL" sz="1100"/>
                <a:t> - </a:t>
              </a:r>
              <a:r>
                <a:rPr lang="en-US" sz="1100" i="1"/>
                <a:t>Lupinus albus</a:t>
              </a:r>
              <a:r>
                <a:rPr lang="pl-PL" sz="1100" i="1"/>
                <a:t> </a:t>
              </a:r>
              <a:r>
                <a:rPr lang="pl-PL" sz="1100"/>
                <a:t>(</a:t>
              </a:r>
              <a:r>
                <a:rPr lang="en-US" sz="1100" smtClean="0"/>
                <a:t>KAE9588601</a:t>
              </a:r>
              <a:r>
                <a:rPr lang="pl-PL" sz="1100" smtClean="0"/>
                <a:t>); </a:t>
              </a:r>
              <a:r>
                <a:rPr lang="pl-PL" sz="1100" b="1" i="1"/>
                <a:t>Lang</a:t>
              </a:r>
              <a:r>
                <a:rPr lang="pl-PL" sz="1100"/>
                <a:t> - </a:t>
              </a:r>
              <a:r>
                <a:rPr lang="en-US" sz="1100" i="1"/>
                <a:t>Lupinus angustifolius</a:t>
              </a:r>
              <a:r>
                <a:rPr lang="pl-PL" sz="1100" i="1"/>
                <a:t> </a:t>
              </a:r>
              <a:r>
                <a:rPr lang="pl-PL" sz="1100"/>
                <a:t>(</a:t>
              </a:r>
              <a:r>
                <a:rPr lang="en-US" sz="1100" smtClean="0"/>
                <a:t>XP_019437125</a:t>
              </a:r>
              <a:r>
                <a:rPr lang="pl-PL" sz="1100" smtClean="0"/>
                <a:t>); </a:t>
              </a:r>
              <a:r>
                <a:rPr lang="pl-PL" sz="1100" b="1" i="1"/>
                <a:t>Gm</a:t>
              </a:r>
              <a:r>
                <a:rPr lang="pl-PL" sz="1100"/>
                <a:t> - </a:t>
              </a:r>
              <a:r>
                <a:rPr lang="en-US" sz="1100" i="1"/>
                <a:t>Glycine max</a:t>
              </a:r>
              <a:r>
                <a:rPr lang="pl-PL" sz="1100"/>
                <a:t> (</a:t>
              </a:r>
              <a:r>
                <a:rPr lang="en-US" sz="1100" smtClean="0"/>
                <a:t>XP_003543290</a:t>
              </a:r>
              <a:r>
                <a:rPr lang="pl-PL" sz="1100" smtClean="0"/>
                <a:t>); </a:t>
              </a:r>
              <a:r>
                <a:rPr lang="pl-PL" sz="1100" b="1" i="1"/>
                <a:t>Ap</a:t>
              </a:r>
              <a:r>
                <a:rPr lang="pl-PL" sz="1100"/>
                <a:t> - </a:t>
              </a:r>
              <a:r>
                <a:rPr lang="en-US" sz="1100" i="1"/>
                <a:t>Abrus precatorius</a:t>
              </a:r>
              <a:r>
                <a:rPr lang="pl-PL" sz="1100"/>
                <a:t> (</a:t>
              </a:r>
              <a:r>
                <a:rPr lang="en-US" sz="1100" smtClean="0"/>
                <a:t>XP_027341076</a:t>
              </a:r>
              <a:r>
                <a:rPr lang="pl-PL" sz="1100" smtClean="0"/>
                <a:t>); </a:t>
              </a:r>
              <a:r>
                <a:rPr lang="pl-PL" sz="1100" b="1" i="1"/>
                <a:t>Pp</a:t>
              </a:r>
              <a:r>
                <a:rPr lang="pl-PL" sz="1100"/>
                <a:t> - </a:t>
              </a:r>
              <a:r>
                <a:rPr lang="en-US" sz="1100" i="1"/>
                <a:t>Prunus persica</a:t>
              </a:r>
              <a:r>
                <a:rPr lang="pl-PL" sz="1100" i="1"/>
                <a:t> </a:t>
              </a:r>
              <a:r>
                <a:rPr lang="pl-PL" sz="1100"/>
                <a:t>(</a:t>
              </a:r>
              <a:r>
                <a:rPr lang="en-US" sz="1100" smtClean="0"/>
                <a:t>XP_007213904</a:t>
              </a:r>
              <a:r>
                <a:rPr lang="pl-PL" sz="1100" smtClean="0"/>
                <a:t>); </a:t>
              </a:r>
              <a:r>
                <a:rPr lang="pl-PL" sz="1100" b="1" i="1"/>
                <a:t>Pm</a:t>
              </a:r>
              <a:r>
                <a:rPr lang="pl-PL" sz="1100"/>
                <a:t> - </a:t>
              </a:r>
              <a:r>
                <a:rPr lang="en-US" sz="1100" i="1"/>
                <a:t>Prunus mume</a:t>
              </a:r>
              <a:r>
                <a:rPr lang="pl-PL" sz="1100" i="1"/>
                <a:t> </a:t>
              </a:r>
              <a:r>
                <a:rPr lang="pl-PL" sz="1100"/>
                <a:t>(</a:t>
              </a:r>
              <a:r>
                <a:rPr lang="en-US" sz="1100" smtClean="0"/>
                <a:t>XP_008244342</a:t>
              </a:r>
              <a:r>
                <a:rPr lang="pl-PL" sz="1100" smtClean="0"/>
                <a:t>); </a:t>
              </a:r>
              <a:r>
                <a:rPr lang="pl-PL" sz="1100" b="1" i="1"/>
                <a:t>Ca</a:t>
              </a:r>
              <a:r>
                <a:rPr lang="pl-PL" sz="1100"/>
                <a:t> - </a:t>
              </a:r>
              <a:r>
                <a:rPr lang="en-US" sz="1100" i="1"/>
                <a:t>Cicer arietinum</a:t>
              </a:r>
              <a:r>
                <a:rPr lang="pl-PL" sz="1100" i="1"/>
                <a:t> </a:t>
              </a:r>
              <a:r>
                <a:rPr lang="pl-PL" sz="1100"/>
                <a:t>(</a:t>
              </a:r>
              <a:r>
                <a:rPr lang="en-US" sz="1100" smtClean="0"/>
                <a:t>XP_004487615</a:t>
              </a:r>
              <a:r>
                <a:rPr lang="pl-PL" sz="1100" smtClean="0"/>
                <a:t>); </a:t>
              </a:r>
              <a:r>
                <a:rPr lang="pl-PL" sz="1100" b="1" i="1"/>
                <a:t>Ss</a:t>
              </a:r>
              <a:r>
                <a:rPr lang="pl-PL" sz="1100"/>
                <a:t> - </a:t>
              </a:r>
              <a:r>
                <a:rPr lang="en-US" sz="1100" i="1"/>
                <a:t>Spatholobus suberectus</a:t>
              </a:r>
              <a:r>
                <a:rPr lang="pl-PL" sz="1100" i="1"/>
                <a:t> </a:t>
              </a:r>
              <a:r>
                <a:rPr lang="pl-PL" sz="1100"/>
                <a:t>(</a:t>
              </a:r>
              <a:r>
                <a:rPr lang="en-US" sz="1100" smtClean="0"/>
                <a:t>TKY48985</a:t>
              </a:r>
              <a:r>
                <a:rPr lang="pl-PL" sz="1100" smtClean="0"/>
                <a:t>); </a:t>
              </a:r>
              <a:r>
                <a:rPr lang="pl-PL" sz="1100" b="1" i="1"/>
                <a:t>Cc</a:t>
              </a:r>
              <a:r>
                <a:rPr lang="pl-PL" sz="1100"/>
                <a:t> - </a:t>
              </a:r>
              <a:r>
                <a:rPr lang="en-US" sz="1100" i="1"/>
                <a:t>Cajanus cajan</a:t>
              </a:r>
              <a:r>
                <a:rPr lang="pl-PL" sz="1100" i="1"/>
                <a:t> </a:t>
              </a:r>
              <a:r>
                <a:rPr lang="pl-PL" sz="1100"/>
                <a:t>(</a:t>
              </a:r>
              <a:r>
                <a:rPr lang="en-US" sz="1100" smtClean="0"/>
                <a:t>XP_020235268</a:t>
              </a:r>
              <a:r>
                <a:rPr lang="pl-PL" sz="1100" smtClean="0"/>
                <a:t>); </a:t>
              </a:r>
              <a:r>
                <a:rPr lang="pl-PL" sz="1100" b="1" i="1"/>
                <a:t>Ah</a:t>
              </a:r>
              <a:r>
                <a:rPr lang="pl-PL" sz="1100"/>
                <a:t> - </a:t>
              </a:r>
              <a:r>
                <a:rPr lang="en-US" sz="1100" i="1"/>
                <a:t>Arachis hypogaea</a:t>
              </a:r>
              <a:r>
                <a:rPr lang="pl-PL" sz="1100" i="1"/>
                <a:t> </a:t>
              </a:r>
              <a:r>
                <a:rPr lang="pl-PL" sz="1100"/>
                <a:t>(</a:t>
              </a:r>
              <a:r>
                <a:rPr lang="en-US" sz="1100" smtClean="0"/>
                <a:t>XP_025614714</a:t>
              </a:r>
              <a:r>
                <a:rPr lang="pl-PL" sz="1100" smtClean="0"/>
                <a:t>); </a:t>
              </a:r>
              <a:r>
                <a:rPr lang="pl-PL" sz="1100" b="1" i="1"/>
                <a:t>Ad</a:t>
              </a:r>
              <a:r>
                <a:rPr lang="pl-PL" sz="1100"/>
                <a:t> - </a:t>
              </a:r>
              <a:r>
                <a:rPr lang="en-US" sz="1100" i="1"/>
                <a:t>Arachis duranensis</a:t>
              </a:r>
              <a:r>
                <a:rPr lang="pl-PL" sz="1100" i="1"/>
                <a:t> </a:t>
              </a:r>
              <a:r>
                <a:rPr lang="pl-PL" sz="1100"/>
                <a:t>(</a:t>
              </a:r>
              <a:r>
                <a:rPr lang="en-US" sz="1100" smtClean="0"/>
                <a:t>XP_015936483</a:t>
              </a:r>
              <a:r>
                <a:rPr lang="pl-PL" sz="1100" smtClean="0"/>
                <a:t>); </a:t>
              </a:r>
              <a:r>
                <a:rPr lang="pl-PL" sz="1100" b="1" i="1"/>
                <a:t>Ai</a:t>
              </a:r>
              <a:r>
                <a:rPr lang="pl-PL" sz="1100"/>
                <a:t> - </a:t>
              </a:r>
              <a:r>
                <a:rPr lang="en-US" sz="1100" i="1"/>
                <a:t>Arachis ipaensis</a:t>
              </a:r>
              <a:r>
                <a:rPr lang="pl-PL" sz="1100" i="1"/>
                <a:t> </a:t>
              </a:r>
              <a:r>
                <a:rPr lang="pl-PL" sz="1100"/>
                <a:t>(</a:t>
              </a:r>
              <a:r>
                <a:rPr lang="en-US" sz="1100" smtClean="0"/>
                <a:t>XP_016170753</a:t>
              </a:r>
              <a:r>
                <a:rPr lang="pl-PL" sz="1100" smtClean="0"/>
                <a:t>); </a:t>
              </a:r>
              <a:r>
                <a:rPr lang="pl-PL" sz="1100" b="1" i="1"/>
                <a:t>Md</a:t>
              </a:r>
              <a:r>
                <a:rPr lang="pl-PL" sz="1100"/>
                <a:t> - </a:t>
              </a:r>
              <a:r>
                <a:rPr lang="en-US" sz="1100" i="1"/>
                <a:t>Malus domestica</a:t>
              </a:r>
              <a:r>
                <a:rPr lang="pl-PL" sz="1100" i="1"/>
                <a:t> </a:t>
              </a:r>
              <a:r>
                <a:rPr lang="pl-PL" sz="1100"/>
                <a:t>(</a:t>
              </a:r>
              <a:r>
                <a:rPr lang="en-US" sz="1100" smtClean="0"/>
                <a:t>XP_008349951</a:t>
              </a:r>
              <a:r>
                <a:rPr lang="pl-PL" sz="1100" smtClean="0"/>
                <a:t>); </a:t>
              </a:r>
              <a:r>
                <a:rPr lang="pl-PL" sz="1100" b="1" i="1"/>
                <a:t>Dz</a:t>
              </a:r>
              <a:r>
                <a:rPr lang="pl-PL" sz="1100"/>
                <a:t> - </a:t>
              </a:r>
              <a:r>
                <a:rPr lang="en-US" sz="1100" i="1"/>
                <a:t>Durio zibethinus</a:t>
              </a:r>
              <a:r>
                <a:rPr lang="pl-PL" sz="1100" i="1"/>
                <a:t> </a:t>
              </a:r>
              <a:r>
                <a:rPr lang="pl-PL" sz="1100"/>
                <a:t>(</a:t>
              </a:r>
              <a:r>
                <a:rPr lang="en-US" sz="1100" smtClean="0"/>
                <a:t>XP_022716962</a:t>
              </a:r>
              <a:r>
                <a:rPr lang="pl-PL" sz="1100" smtClean="0"/>
                <a:t>); </a:t>
              </a:r>
              <a:r>
                <a:rPr lang="pl-PL" sz="1100" b="1" i="1"/>
                <a:t>At</a:t>
              </a:r>
              <a:r>
                <a:rPr lang="pl-PL" sz="1100"/>
                <a:t> - </a:t>
              </a:r>
              <a:r>
                <a:rPr lang="en-US" sz="1100" i="1"/>
                <a:t>Arabidopsis thaliana</a:t>
              </a:r>
              <a:r>
                <a:rPr lang="pl-PL" sz="1100" i="1"/>
                <a:t> </a:t>
              </a:r>
              <a:r>
                <a:rPr lang="pl-PL" sz="1100"/>
                <a:t>(</a:t>
              </a:r>
              <a:r>
                <a:rPr lang="en-US" sz="1100" smtClean="0"/>
                <a:t>NP_200280</a:t>
              </a:r>
              <a:r>
                <a:rPr lang="pl-PL" sz="1100" smtClean="0"/>
                <a:t>).</a:t>
              </a:r>
              <a:endParaRPr lang="pl-PL" sz="1100"/>
            </a:p>
          </p:txBody>
        </p:sp>
      </p:grpSp>
    </p:spTree>
    <p:extLst>
      <p:ext uri="{BB962C8B-B14F-4D97-AF65-F5344CB8AC3E}">
        <p14:creationId xmlns:p14="http://schemas.microsoft.com/office/powerpoint/2010/main" val="2541043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084966" cy="6830799"/>
            <a:chOff x="0" y="0"/>
            <a:chExt cx="9084966" cy="6830799"/>
          </a:xfrm>
        </p:grpSpPr>
        <p:pic>
          <p:nvPicPr>
            <p:cNvPr id="6" name="Obraz 5"/>
            <p:cNvPicPr/>
            <p:nvPr/>
          </p:nvPicPr>
          <p:blipFill rotWithShape="1">
            <a:blip r:embed="rId2"/>
            <a:srcRect l="9005" t="14955" r="37858" b="10271"/>
            <a:stretch/>
          </p:blipFill>
          <p:spPr bwMode="auto">
            <a:xfrm>
              <a:off x="4260428" y="107507"/>
              <a:ext cx="4824538" cy="3882937"/>
            </a:xfrm>
            <a:prstGeom prst="rect">
              <a:avLst/>
            </a:prstGeom>
            <a:ln>
              <a:noFill/>
            </a:ln>
            <a:extLst>
              <a:ext uri="{53640926-AAD7-44D8-BBD7-CCE9431645EC}">
                <a14:shadowObscured xmlns:a14="http://schemas.microsoft.com/office/drawing/2010/main"/>
              </a:ext>
            </a:extLst>
          </p:spPr>
        </p:pic>
        <p:sp>
          <p:nvSpPr>
            <p:cNvPr id="9" name="Prostokąt 8"/>
            <p:cNvSpPr/>
            <p:nvPr/>
          </p:nvSpPr>
          <p:spPr>
            <a:xfrm>
              <a:off x="4283968" y="3970799"/>
              <a:ext cx="4800998" cy="2554545"/>
            </a:xfrm>
            <a:prstGeom prst="rect">
              <a:avLst/>
            </a:prstGeom>
          </p:spPr>
          <p:txBody>
            <a:bodyPr wrap="square">
              <a:spAutoFit/>
            </a:bodyPr>
            <a:lstStyle/>
            <a:p>
              <a:pPr lvl="0" algn="just"/>
              <a:r>
                <a:rPr lang="pl-PL" sz="1000" b="1" smtClean="0"/>
                <a:t>Fig. S5b</a:t>
              </a:r>
              <a:r>
                <a:rPr lang="pl-PL" sz="1000" smtClean="0"/>
                <a:t>. </a:t>
              </a:r>
              <a:r>
                <a:rPr lang="en-US" sz="1000" smtClean="0"/>
                <a:t>Maximum </a:t>
              </a:r>
              <a:r>
                <a:rPr lang="en-US" sz="1000"/>
                <a:t>likelihood phylogenetic tree of </a:t>
              </a:r>
              <a:r>
                <a:rPr lang="pl-PL" sz="1000" smtClean="0"/>
                <a:t>19 polygalacturonases</a:t>
              </a:r>
              <a:r>
                <a:rPr lang="en-US" sz="1000" smtClean="0"/>
                <a:t> </a:t>
              </a:r>
              <a:r>
                <a:rPr lang="pl-PL" sz="1000" smtClean="0"/>
                <a:t>(PGs) (</a:t>
              </a:r>
              <a:r>
                <a:rPr lang="pl-PL" sz="1000"/>
                <a:t>BlastP)</a:t>
              </a:r>
              <a:r>
                <a:rPr lang="en-US" sz="1000" smtClean="0"/>
                <a:t> with </a:t>
              </a:r>
              <a:r>
                <a:rPr lang="en-US" sz="1000"/>
                <a:t>the highest degree of </a:t>
              </a:r>
              <a:r>
                <a:rPr lang="en-US" sz="1000" smtClean="0"/>
                <a:t>similarity</a:t>
              </a:r>
              <a:r>
                <a:rPr lang="pl-PL" sz="1000" smtClean="0"/>
                <a:t> to the LlPG/LlQRT2</a:t>
              </a:r>
              <a:r>
                <a:rPr lang="en-US" sz="1000" smtClean="0"/>
                <a:t>.</a:t>
              </a:r>
              <a:r>
                <a:rPr lang="pl-PL" sz="1000" smtClean="0"/>
                <a:t> </a:t>
              </a:r>
              <a:r>
                <a:rPr lang="en-US" sz="1000" smtClean="0"/>
                <a:t>Alignment </a:t>
              </a:r>
              <a:r>
                <a:rPr lang="en-US" sz="1000"/>
                <a:t>and phylogenetic reconstructions were performed </a:t>
              </a:r>
              <a:r>
                <a:rPr lang="en-US" sz="1000" smtClean="0"/>
                <a:t>using</a:t>
              </a:r>
              <a:r>
                <a:rPr lang="pl-PL" sz="1000" smtClean="0"/>
                <a:t> </a:t>
              </a:r>
              <a:r>
                <a:rPr lang="en-US" sz="1000" smtClean="0"/>
                <a:t>ETE3 </a:t>
              </a:r>
              <a:r>
                <a:rPr lang="en-US" sz="1000"/>
                <a:t>v3.1.1 </a:t>
              </a:r>
              <a:r>
                <a:rPr lang="en-US" sz="1000" smtClean="0"/>
                <a:t>program</a:t>
              </a:r>
              <a:r>
                <a:rPr lang="pl-PL" sz="1000" smtClean="0"/>
                <a:t> </a:t>
              </a:r>
              <a:r>
                <a:rPr lang="en-US" sz="1000" smtClean="0"/>
                <a:t>as </a:t>
              </a:r>
              <a:r>
                <a:rPr lang="en-US" sz="1000"/>
                <a:t>implemented on the </a:t>
              </a:r>
              <a:r>
                <a:rPr lang="en-US" sz="1000" smtClean="0"/>
                <a:t>GenomeNet.</a:t>
              </a:r>
              <a:r>
                <a:rPr lang="pl-PL" sz="1000" smtClean="0"/>
                <a:t> </a:t>
              </a:r>
              <a:r>
                <a:rPr lang="en-US" sz="1000" smtClean="0"/>
                <a:t>ML </a:t>
              </a:r>
              <a:r>
                <a:rPr lang="en-US" sz="1000"/>
                <a:t>tree was inferred using PhyML </a:t>
              </a:r>
              <a:r>
                <a:rPr lang="en-US" sz="1000" smtClean="0"/>
                <a:t>v20160115.</a:t>
              </a:r>
              <a:r>
                <a:rPr lang="pl-PL" sz="1000" smtClean="0"/>
                <a:t> </a:t>
              </a:r>
              <a:r>
                <a:rPr lang="en-US" sz="1000" smtClean="0"/>
                <a:t>Branch </a:t>
              </a:r>
              <a:r>
                <a:rPr lang="en-US" sz="1000"/>
                <a:t>supports are the Chi</a:t>
              </a:r>
              <a:r>
                <a:rPr lang="en-US" sz="1000" baseline="30000"/>
                <a:t>2</a:t>
              </a:r>
              <a:r>
                <a:rPr lang="en-US" sz="1000"/>
                <a:t>-based parametric values return by the approximate likelihood ratio </a:t>
              </a:r>
              <a:r>
                <a:rPr lang="en-US" sz="1000" smtClean="0"/>
                <a:t>test.</a:t>
              </a:r>
              <a:r>
                <a:rPr lang="pl-PL" sz="1000"/>
                <a:t> </a:t>
              </a:r>
              <a:r>
                <a:rPr lang="pl-PL" sz="1000" b="1" i="1" smtClean="0"/>
                <a:t>Lang</a:t>
              </a:r>
              <a:r>
                <a:rPr lang="pl-PL" sz="1000" smtClean="0"/>
                <a:t> - </a:t>
              </a:r>
              <a:r>
                <a:rPr lang="en-US" sz="1000" i="1"/>
                <a:t>Lupinus </a:t>
              </a:r>
              <a:r>
                <a:rPr lang="en-US" sz="1000" i="1" smtClean="0"/>
                <a:t>angustifolius</a:t>
              </a:r>
              <a:r>
                <a:rPr lang="pl-PL" sz="1000" i="1"/>
                <a:t> </a:t>
              </a:r>
              <a:r>
                <a:rPr lang="pl-PL" sz="1000" smtClean="0"/>
                <a:t>(</a:t>
              </a:r>
              <a:r>
                <a:rPr lang="en-US" sz="1000" smtClean="0"/>
                <a:t>XP_019425177</a:t>
              </a:r>
              <a:r>
                <a:rPr lang="pl-PL" sz="1000" smtClean="0"/>
                <a:t>, PG</a:t>
              </a:r>
              <a:r>
                <a:rPr lang="en-US" sz="1000" smtClean="0"/>
                <a:t>-like</a:t>
              </a:r>
              <a:r>
                <a:rPr lang="pl-PL" sz="1000" smtClean="0"/>
                <a:t>); </a:t>
              </a:r>
              <a:r>
                <a:rPr lang="pl-PL" sz="1000" b="1" i="1" smtClean="0"/>
                <a:t>Lalb</a:t>
              </a:r>
              <a:r>
                <a:rPr lang="pl-PL" sz="1000" smtClean="0"/>
                <a:t> - </a:t>
              </a:r>
              <a:r>
                <a:rPr lang="en-US" sz="1000" i="1"/>
                <a:t>Lupinus </a:t>
              </a:r>
              <a:r>
                <a:rPr lang="en-US" sz="1000" i="1" smtClean="0"/>
                <a:t>albu</a:t>
              </a:r>
              <a:r>
                <a:rPr lang="pl-PL" sz="1000" i="1" smtClean="0"/>
                <a:t>s</a:t>
              </a:r>
              <a:r>
                <a:rPr lang="pl-PL" sz="1000" smtClean="0"/>
                <a:t> (</a:t>
              </a:r>
              <a:r>
                <a:rPr lang="en-US" sz="1000" smtClean="0"/>
                <a:t>KAE9590458</a:t>
              </a:r>
              <a:r>
                <a:rPr lang="pl-PL" sz="1000" smtClean="0"/>
                <a:t>,</a:t>
              </a:r>
              <a:r>
                <a:rPr lang="en-US" sz="1000" smtClean="0"/>
                <a:t> putative</a:t>
              </a:r>
              <a:r>
                <a:rPr lang="pl-PL" sz="1000" smtClean="0"/>
                <a:t> PG); </a:t>
              </a:r>
              <a:r>
                <a:rPr lang="pl-PL" sz="1000" b="1" i="1" smtClean="0"/>
                <a:t>Gm</a:t>
              </a:r>
              <a:r>
                <a:rPr lang="pl-PL" sz="1000" smtClean="0"/>
                <a:t> - </a:t>
              </a:r>
              <a:r>
                <a:rPr lang="en-US" sz="1000" i="1"/>
                <a:t>Glycine </a:t>
              </a:r>
              <a:r>
                <a:rPr lang="en-US" sz="1000" i="1" smtClean="0"/>
                <a:t>max</a:t>
              </a:r>
              <a:r>
                <a:rPr lang="pl-PL" sz="1000" i="1" smtClean="0"/>
                <a:t> </a:t>
              </a:r>
              <a:r>
                <a:rPr lang="pl-PL" sz="1000" smtClean="0"/>
                <a:t>(</a:t>
              </a:r>
              <a:r>
                <a:rPr lang="en-US" sz="1000" smtClean="0"/>
                <a:t>XP_003545985</a:t>
              </a:r>
              <a:r>
                <a:rPr lang="pl-PL" sz="1000" smtClean="0"/>
                <a:t>, PG); </a:t>
              </a:r>
              <a:r>
                <a:rPr lang="pl-PL" sz="1000" b="1" i="1" smtClean="0"/>
                <a:t>Gs</a:t>
              </a:r>
              <a:r>
                <a:rPr lang="pl-PL" sz="1000" smtClean="0"/>
                <a:t> - </a:t>
              </a:r>
              <a:r>
                <a:rPr lang="en-US" sz="1000" i="1"/>
                <a:t>Glycine </a:t>
              </a:r>
              <a:r>
                <a:rPr lang="en-US" sz="1000" i="1" smtClean="0"/>
                <a:t>soja</a:t>
              </a:r>
              <a:r>
                <a:rPr lang="pl-PL" sz="1000" i="1" smtClean="0"/>
                <a:t> </a:t>
              </a:r>
              <a:r>
                <a:rPr lang="pl-PL" sz="1000" smtClean="0"/>
                <a:t>(</a:t>
              </a:r>
              <a:r>
                <a:rPr lang="en-US" sz="1000" smtClean="0"/>
                <a:t>KHM99207</a:t>
              </a:r>
              <a:r>
                <a:rPr lang="pl-PL" sz="1000" smtClean="0"/>
                <a:t>,</a:t>
              </a:r>
              <a:r>
                <a:rPr lang="en-US" sz="1000" smtClean="0"/>
                <a:t> </a:t>
              </a:r>
              <a:r>
                <a:rPr lang="pl-PL" sz="1000" smtClean="0"/>
                <a:t>PG); </a:t>
              </a:r>
              <a:r>
                <a:rPr lang="pl-PL" sz="1000" b="1" i="1" smtClean="0"/>
                <a:t>Ca</a:t>
              </a:r>
              <a:r>
                <a:rPr lang="pl-PL" sz="1000" smtClean="0"/>
                <a:t> - </a:t>
              </a:r>
              <a:r>
                <a:rPr lang="en-US" sz="1000" i="1"/>
                <a:t>Cicer </a:t>
              </a:r>
              <a:r>
                <a:rPr lang="en-US" sz="1000" i="1" smtClean="0"/>
                <a:t>arietinum</a:t>
              </a:r>
              <a:r>
                <a:rPr lang="pl-PL" sz="1000" i="1" smtClean="0"/>
                <a:t> </a:t>
              </a:r>
              <a:r>
                <a:rPr lang="pl-PL" sz="1000" smtClean="0"/>
                <a:t>(</a:t>
              </a:r>
              <a:r>
                <a:rPr lang="en-US" sz="1000" smtClean="0"/>
                <a:t>XP_004499889</a:t>
              </a:r>
              <a:r>
                <a:rPr lang="pl-PL" sz="1000" smtClean="0"/>
                <a:t>,</a:t>
              </a:r>
              <a:r>
                <a:rPr lang="en-US" sz="1000" smtClean="0"/>
                <a:t> </a:t>
              </a:r>
              <a:r>
                <a:rPr lang="pl-PL" sz="1000" smtClean="0"/>
                <a:t>PG</a:t>
              </a:r>
              <a:r>
                <a:rPr lang="en-US" sz="1000" smtClean="0"/>
                <a:t> QRT2</a:t>
              </a:r>
              <a:r>
                <a:rPr lang="pl-PL" sz="1000" smtClean="0"/>
                <a:t>); </a:t>
              </a:r>
              <a:r>
                <a:rPr lang="pl-PL" sz="1000" b="1" i="1" smtClean="0"/>
                <a:t>Ap</a:t>
              </a:r>
              <a:r>
                <a:rPr lang="pl-PL" sz="1000" smtClean="0"/>
                <a:t> - </a:t>
              </a:r>
              <a:r>
                <a:rPr lang="en-US" sz="1000" i="1"/>
                <a:t>Abrus </a:t>
              </a:r>
              <a:r>
                <a:rPr lang="en-US" sz="1000" i="1" smtClean="0"/>
                <a:t>precatorius</a:t>
              </a:r>
              <a:r>
                <a:rPr lang="pl-PL" sz="1000" i="1" smtClean="0"/>
                <a:t> </a:t>
              </a:r>
              <a:r>
                <a:rPr lang="pl-PL" sz="1000" smtClean="0"/>
                <a:t>(</a:t>
              </a:r>
              <a:r>
                <a:rPr lang="en-US" sz="1000" smtClean="0"/>
                <a:t>XP_027343054</a:t>
              </a:r>
              <a:r>
                <a:rPr lang="pl-PL" sz="1000" smtClean="0"/>
                <a:t>,</a:t>
              </a:r>
              <a:r>
                <a:rPr lang="en-US" sz="1000" smtClean="0"/>
                <a:t> </a:t>
              </a:r>
              <a:r>
                <a:rPr lang="pl-PL" sz="1000" smtClean="0"/>
                <a:t>PG); </a:t>
              </a:r>
              <a:r>
                <a:rPr lang="pl-PL" sz="1000" b="1" i="1" smtClean="0"/>
                <a:t>Va</a:t>
              </a:r>
              <a:r>
                <a:rPr lang="pl-PL" sz="1000" smtClean="0"/>
                <a:t> - </a:t>
              </a:r>
              <a:r>
                <a:rPr lang="en-US" sz="1000" i="1"/>
                <a:t>Vigna </a:t>
              </a:r>
              <a:r>
                <a:rPr lang="en-US" sz="1000" i="1" smtClean="0"/>
                <a:t>angularis</a:t>
              </a:r>
              <a:r>
                <a:rPr lang="pl-PL" sz="1000" i="1" smtClean="0"/>
                <a:t> </a:t>
              </a:r>
              <a:r>
                <a:rPr lang="pl-PL" sz="1000" smtClean="0"/>
                <a:t>(</a:t>
              </a:r>
              <a:r>
                <a:rPr lang="en-US" sz="1000" smtClean="0"/>
                <a:t>XP_017424613</a:t>
              </a:r>
              <a:r>
                <a:rPr lang="pl-PL" sz="1000" smtClean="0"/>
                <a:t>, PG); </a:t>
              </a:r>
              <a:r>
                <a:rPr lang="pl-PL" sz="1000" b="1" i="1" smtClean="0"/>
                <a:t>Ad</a:t>
              </a:r>
              <a:r>
                <a:rPr lang="pl-PL" sz="1000" smtClean="0"/>
                <a:t> - </a:t>
              </a:r>
              <a:r>
                <a:rPr lang="en-US" sz="1000" i="1"/>
                <a:t>Arachis </a:t>
              </a:r>
              <a:r>
                <a:rPr lang="en-US" sz="1000" i="1" smtClean="0"/>
                <a:t>duranensis</a:t>
              </a:r>
              <a:r>
                <a:rPr lang="pl-PL" sz="1000" i="1" smtClean="0"/>
                <a:t> </a:t>
              </a:r>
              <a:r>
                <a:rPr lang="pl-PL" sz="1000" smtClean="0"/>
                <a:t>(</a:t>
              </a:r>
              <a:r>
                <a:rPr lang="en-US" sz="1000" smtClean="0"/>
                <a:t>XP_015952899</a:t>
              </a:r>
              <a:r>
                <a:rPr lang="pl-PL" sz="1000" smtClean="0"/>
                <a:t>,</a:t>
              </a:r>
              <a:r>
                <a:rPr lang="en-US" sz="1000" smtClean="0"/>
                <a:t> </a:t>
              </a:r>
              <a:r>
                <a:rPr lang="pl-PL" sz="1000" smtClean="0"/>
                <a:t>PG </a:t>
              </a:r>
              <a:r>
                <a:rPr lang="en-US" sz="1000" smtClean="0"/>
                <a:t>QRT2-like</a:t>
              </a:r>
              <a:r>
                <a:rPr lang="pl-PL" sz="1000" smtClean="0"/>
                <a:t>); </a:t>
              </a:r>
              <a:r>
                <a:rPr lang="pl-PL" sz="1000" b="1" i="1" smtClean="0"/>
                <a:t>Ah</a:t>
              </a:r>
              <a:r>
                <a:rPr lang="pl-PL" sz="1000" smtClean="0"/>
                <a:t> - </a:t>
              </a:r>
              <a:r>
                <a:rPr lang="en-US" sz="1000" i="1"/>
                <a:t>Arachis </a:t>
              </a:r>
              <a:r>
                <a:rPr lang="en-US" sz="1000" i="1" smtClean="0"/>
                <a:t>hypogaea</a:t>
              </a:r>
              <a:r>
                <a:rPr lang="pl-PL" sz="1000" i="1" smtClean="0"/>
                <a:t> </a:t>
              </a:r>
              <a:r>
                <a:rPr lang="pl-PL" sz="1000" smtClean="0"/>
                <a:t>(</a:t>
              </a:r>
              <a:r>
                <a:rPr lang="en-US" sz="1000" smtClean="0"/>
                <a:t>XP_025642914</a:t>
              </a:r>
              <a:r>
                <a:rPr lang="pl-PL" sz="1000" smtClean="0"/>
                <a:t>, PG </a:t>
              </a:r>
              <a:r>
                <a:rPr lang="en-US" sz="1000" smtClean="0"/>
                <a:t>QRT2</a:t>
              </a:r>
              <a:r>
                <a:rPr lang="pl-PL" sz="1000" smtClean="0"/>
                <a:t>); </a:t>
              </a:r>
              <a:r>
                <a:rPr lang="pl-PL" sz="1000" b="1" i="1" smtClean="0"/>
                <a:t>Ai</a:t>
              </a:r>
              <a:r>
                <a:rPr lang="pl-PL" sz="1000" smtClean="0"/>
                <a:t> - </a:t>
              </a:r>
              <a:r>
                <a:rPr lang="en-US" sz="1000" i="1"/>
                <a:t>Arachis </a:t>
              </a:r>
              <a:r>
                <a:rPr lang="en-US" sz="1000" i="1" smtClean="0"/>
                <a:t>ipaensis</a:t>
              </a:r>
              <a:r>
                <a:rPr lang="pl-PL" sz="1000" i="1" smtClean="0"/>
                <a:t> </a:t>
              </a:r>
              <a:r>
                <a:rPr lang="pl-PL" sz="1000" smtClean="0"/>
                <a:t>(</a:t>
              </a:r>
              <a:r>
                <a:rPr lang="en-US" sz="1000" smtClean="0"/>
                <a:t>XP_020965356</a:t>
              </a:r>
              <a:r>
                <a:rPr lang="pl-PL" sz="1000" smtClean="0"/>
                <a:t>,</a:t>
              </a:r>
              <a:r>
                <a:rPr lang="en-US" sz="1000" smtClean="0"/>
                <a:t> </a:t>
              </a:r>
              <a:r>
                <a:rPr lang="pl-PL" sz="1000" smtClean="0"/>
                <a:t>PG); </a:t>
              </a:r>
              <a:r>
                <a:rPr lang="pl-PL" sz="1000" b="1" i="1" smtClean="0"/>
                <a:t>Mt</a:t>
              </a:r>
              <a:r>
                <a:rPr lang="pl-PL" sz="1000" smtClean="0"/>
                <a:t> - </a:t>
              </a:r>
              <a:r>
                <a:rPr lang="en-US" sz="1000" i="1"/>
                <a:t>Medicago </a:t>
              </a:r>
              <a:r>
                <a:rPr lang="en-US" sz="1000" i="1" smtClean="0"/>
                <a:t>truncatula</a:t>
              </a:r>
              <a:r>
                <a:rPr lang="pl-PL" sz="1000" i="1" smtClean="0"/>
                <a:t> </a:t>
              </a:r>
              <a:r>
                <a:rPr lang="pl-PL" sz="1000" smtClean="0"/>
                <a:t>(</a:t>
              </a:r>
              <a:r>
                <a:rPr lang="en-US" sz="1000" smtClean="0"/>
                <a:t>XP_003595746</a:t>
              </a:r>
              <a:r>
                <a:rPr lang="pl-PL" sz="1000" smtClean="0"/>
                <a:t>,</a:t>
              </a:r>
              <a:r>
                <a:rPr lang="en-US" sz="1000" smtClean="0"/>
                <a:t> </a:t>
              </a:r>
              <a:r>
                <a:rPr lang="pl-PL" sz="1000" smtClean="0"/>
                <a:t>PG); </a:t>
              </a:r>
              <a:r>
                <a:rPr lang="pl-PL" sz="1000" b="1" i="1" smtClean="0"/>
                <a:t>Cc</a:t>
              </a:r>
              <a:r>
                <a:rPr lang="pl-PL" sz="1000" smtClean="0"/>
                <a:t> - </a:t>
              </a:r>
              <a:r>
                <a:rPr lang="en-US" sz="1000" i="1"/>
                <a:t>Cajanus </a:t>
              </a:r>
              <a:r>
                <a:rPr lang="en-US" sz="1000" i="1" smtClean="0"/>
                <a:t>cajan</a:t>
              </a:r>
              <a:r>
                <a:rPr lang="pl-PL" sz="1000" i="1" smtClean="0"/>
                <a:t> </a:t>
              </a:r>
              <a:r>
                <a:rPr lang="pl-PL" sz="1000" smtClean="0"/>
                <a:t>(</a:t>
              </a:r>
              <a:r>
                <a:rPr lang="en-US" sz="1000" smtClean="0"/>
                <a:t>XP_020214988</a:t>
              </a:r>
              <a:r>
                <a:rPr lang="pl-PL" sz="1000" smtClean="0"/>
                <a:t>,</a:t>
              </a:r>
              <a:r>
                <a:rPr lang="en-US" sz="1000" smtClean="0"/>
                <a:t> </a:t>
              </a:r>
              <a:r>
                <a:rPr lang="pl-PL" sz="1000" smtClean="0"/>
                <a:t>PG); </a:t>
              </a:r>
              <a:r>
                <a:rPr lang="pl-PL" sz="1000" b="1" i="1" smtClean="0"/>
                <a:t>Cm</a:t>
              </a:r>
              <a:r>
                <a:rPr lang="pl-PL" sz="1000" smtClean="0"/>
                <a:t> - </a:t>
              </a:r>
              <a:r>
                <a:rPr lang="en-US" sz="1000" i="1"/>
                <a:t>Cucurbita </a:t>
              </a:r>
              <a:r>
                <a:rPr lang="en-US" sz="1000" i="1" smtClean="0"/>
                <a:t>maxima</a:t>
              </a:r>
              <a:r>
                <a:rPr lang="pl-PL" sz="1000" i="1" smtClean="0"/>
                <a:t> </a:t>
              </a:r>
              <a:r>
                <a:rPr lang="pl-PL" sz="1000" smtClean="0"/>
                <a:t>(</a:t>
              </a:r>
              <a:r>
                <a:rPr lang="en-US" sz="1000" smtClean="0"/>
                <a:t>XP_022982564</a:t>
              </a:r>
              <a:r>
                <a:rPr lang="pl-PL" sz="1000" smtClean="0"/>
                <a:t>,</a:t>
              </a:r>
              <a:r>
                <a:rPr lang="en-US" sz="1000" smtClean="0"/>
                <a:t> </a:t>
              </a:r>
              <a:r>
                <a:rPr lang="pl-PL" sz="1000" smtClean="0"/>
                <a:t>PG); </a:t>
              </a:r>
              <a:r>
                <a:rPr lang="pl-PL" sz="1000" b="1" i="1" smtClean="0"/>
                <a:t>Rc</a:t>
              </a:r>
              <a:r>
                <a:rPr lang="pl-PL" sz="1000" smtClean="0"/>
                <a:t> - </a:t>
              </a:r>
              <a:r>
                <a:rPr lang="en-US" sz="1000" i="1"/>
                <a:t>Ricinus </a:t>
              </a:r>
              <a:r>
                <a:rPr lang="en-US" sz="1000" i="1" smtClean="0"/>
                <a:t>communis</a:t>
              </a:r>
              <a:r>
                <a:rPr lang="pl-PL" sz="1000" i="1" smtClean="0"/>
                <a:t> </a:t>
              </a:r>
              <a:r>
                <a:rPr lang="pl-PL" sz="1000" smtClean="0"/>
                <a:t>(</a:t>
              </a:r>
              <a:r>
                <a:rPr lang="en-US" sz="1000" smtClean="0"/>
                <a:t>XP_002517823</a:t>
              </a:r>
              <a:r>
                <a:rPr lang="pl-PL" sz="1000" smtClean="0"/>
                <a:t>,</a:t>
              </a:r>
              <a:r>
                <a:rPr lang="en-US" sz="1000" smtClean="0"/>
                <a:t> </a:t>
              </a:r>
              <a:r>
                <a:rPr lang="pl-PL" sz="1000" smtClean="0"/>
                <a:t>PG </a:t>
              </a:r>
              <a:r>
                <a:rPr lang="en-US" sz="1000" smtClean="0"/>
                <a:t>QRT2</a:t>
              </a:r>
              <a:r>
                <a:rPr lang="pl-PL" sz="1000" smtClean="0"/>
                <a:t>); </a:t>
              </a:r>
              <a:r>
                <a:rPr lang="pl-PL" sz="1000" b="1" i="1" smtClean="0"/>
                <a:t>Gh</a:t>
              </a:r>
              <a:r>
                <a:rPr lang="pl-PL" sz="1000" smtClean="0"/>
                <a:t> - </a:t>
              </a:r>
              <a:r>
                <a:rPr lang="en-US" sz="1000" i="1"/>
                <a:t>Gossypium </a:t>
              </a:r>
              <a:r>
                <a:rPr lang="en-US" sz="1000" i="1" smtClean="0"/>
                <a:t>hirsutum</a:t>
              </a:r>
              <a:r>
                <a:rPr lang="pl-PL" sz="1000" i="1" smtClean="0"/>
                <a:t> </a:t>
              </a:r>
              <a:r>
                <a:rPr lang="pl-PL" sz="1000" smtClean="0"/>
                <a:t>(</a:t>
              </a:r>
              <a:r>
                <a:rPr lang="en-US" sz="1000" smtClean="0"/>
                <a:t>XP_016741024</a:t>
              </a:r>
              <a:r>
                <a:rPr lang="pl-PL" sz="1000" smtClean="0"/>
                <a:t>, PG </a:t>
              </a:r>
              <a:r>
                <a:rPr lang="en-US" sz="1000" smtClean="0"/>
                <a:t>QRT2-like</a:t>
              </a:r>
              <a:r>
                <a:rPr lang="pl-PL" sz="1000" smtClean="0"/>
                <a:t>); </a:t>
              </a:r>
              <a:r>
                <a:rPr lang="pl-PL" sz="1000" b="1" i="1" smtClean="0"/>
                <a:t>At</a:t>
              </a:r>
              <a:r>
                <a:rPr lang="pl-PL" sz="1000" smtClean="0"/>
                <a:t> – </a:t>
              </a:r>
              <a:r>
                <a:rPr lang="pl-PL" sz="1000" i="1" smtClean="0"/>
                <a:t>Arabidopsis thaliana </a:t>
              </a:r>
              <a:r>
                <a:rPr lang="pl-PL" sz="1000" smtClean="0"/>
                <a:t>(</a:t>
              </a:r>
              <a:r>
                <a:rPr lang="en-US" sz="1000" smtClean="0"/>
                <a:t>O23147</a:t>
              </a:r>
              <a:r>
                <a:rPr lang="pl-PL" sz="1000" smtClean="0"/>
                <a:t>, </a:t>
              </a:r>
              <a:r>
                <a:rPr lang="en-US" sz="1000" smtClean="0"/>
                <a:t>ARABIDOPSIS </a:t>
              </a:r>
              <a:r>
                <a:rPr lang="en-US" sz="1000"/>
                <a:t>DEHISCENCE ZONE POLYGALACTURONASE </a:t>
              </a:r>
              <a:r>
                <a:rPr lang="en-US" sz="1000" smtClean="0"/>
                <a:t>1</a:t>
              </a:r>
              <a:r>
                <a:rPr lang="pl-PL" sz="1000"/>
                <a:t>,</a:t>
              </a:r>
              <a:r>
                <a:rPr lang="pl-PL" sz="1000" smtClean="0"/>
                <a:t> ADPG1); </a:t>
              </a:r>
              <a:r>
                <a:rPr lang="pl-PL" sz="1000" i="1" smtClean="0"/>
                <a:t>A. thaliana </a:t>
              </a:r>
              <a:r>
                <a:rPr lang="pl-PL" sz="1000" smtClean="0"/>
                <a:t>(</a:t>
              </a:r>
              <a:r>
                <a:rPr lang="en-US" sz="1000" smtClean="0"/>
                <a:t>Q8RY29</a:t>
              </a:r>
              <a:r>
                <a:rPr lang="pl-PL" sz="1000" smtClean="0"/>
                <a:t>, </a:t>
              </a:r>
              <a:r>
                <a:rPr lang="en-US" sz="1000" smtClean="0"/>
                <a:t>ADPG2</a:t>
              </a:r>
              <a:r>
                <a:rPr lang="pl-PL" sz="1000" smtClean="0"/>
                <a:t>); </a:t>
              </a:r>
              <a:r>
                <a:rPr lang="pl-PL" sz="1000" i="1" smtClean="0"/>
                <a:t>A. thaliana </a:t>
              </a:r>
              <a:r>
                <a:rPr lang="pl-PL" sz="1000" smtClean="0"/>
                <a:t>(</a:t>
              </a:r>
              <a:r>
                <a:rPr lang="en-US" sz="1000" smtClean="0"/>
                <a:t>Q9SFB7</a:t>
              </a:r>
              <a:r>
                <a:rPr lang="pl-PL" sz="1000" smtClean="0"/>
                <a:t>, </a:t>
              </a:r>
              <a:r>
                <a:rPr lang="en-US" sz="1000" smtClean="0"/>
                <a:t>QUARTET</a:t>
              </a:r>
              <a:r>
                <a:rPr lang="pl-PL" sz="1000" smtClean="0"/>
                <a:t>2, </a:t>
              </a:r>
              <a:r>
                <a:rPr lang="en-US" sz="1000" smtClean="0"/>
                <a:t>QRT2</a:t>
              </a:r>
              <a:r>
                <a:rPr lang="pl-PL" sz="1000" smtClean="0"/>
                <a:t>); </a:t>
              </a:r>
              <a:r>
                <a:rPr lang="pl-PL" sz="1000" b="1" i="1" smtClean="0"/>
                <a:t>Sl</a:t>
              </a:r>
              <a:r>
                <a:rPr lang="pl-PL" sz="1000" smtClean="0"/>
                <a:t> - </a:t>
              </a:r>
              <a:r>
                <a:rPr lang="en-US" sz="1000" i="1"/>
                <a:t>Solanum </a:t>
              </a:r>
              <a:r>
                <a:rPr lang="en-US" sz="1000" i="1" smtClean="0"/>
                <a:t>lycopersicum</a:t>
              </a:r>
              <a:r>
                <a:rPr lang="pl-PL" sz="1000" i="1" smtClean="0"/>
                <a:t> </a:t>
              </a:r>
              <a:r>
                <a:rPr lang="pl-PL" sz="1000" smtClean="0"/>
                <a:t>(</a:t>
              </a:r>
              <a:r>
                <a:rPr lang="en-US" sz="1000" smtClean="0"/>
                <a:t>XP_004252072 </a:t>
              </a:r>
              <a:r>
                <a:rPr lang="pl-PL" sz="1000" smtClean="0"/>
                <a:t>PG</a:t>
              </a:r>
              <a:r>
                <a:rPr lang="en-US" sz="1000" smtClean="0"/>
                <a:t> QRT2</a:t>
              </a:r>
              <a:r>
                <a:rPr lang="pl-PL" sz="1000" smtClean="0"/>
                <a:t>).</a:t>
              </a:r>
              <a:endParaRPr lang="en-US" sz="1000"/>
            </a:p>
          </p:txBody>
        </p:sp>
        <p:pic>
          <p:nvPicPr>
            <p:cNvPr id="4101"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31032" t="15679" r="35715" b="9823"/>
            <a:stretch/>
          </p:blipFill>
          <p:spPr bwMode="auto">
            <a:xfrm>
              <a:off x="35497" y="316112"/>
              <a:ext cx="4248471" cy="5353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Prostokąt 11"/>
            <p:cNvSpPr/>
            <p:nvPr/>
          </p:nvSpPr>
          <p:spPr>
            <a:xfrm>
              <a:off x="1" y="5661248"/>
              <a:ext cx="4211959" cy="1169551"/>
            </a:xfrm>
            <a:prstGeom prst="rect">
              <a:avLst/>
            </a:prstGeom>
          </p:spPr>
          <p:txBody>
            <a:bodyPr wrap="square">
              <a:spAutoFit/>
            </a:bodyPr>
            <a:lstStyle/>
            <a:p>
              <a:pPr lvl="0" algn="just"/>
              <a:r>
                <a:rPr lang="pl-PL" sz="1000" b="1"/>
                <a:t>Fig. </a:t>
              </a:r>
              <a:r>
                <a:rPr lang="pl-PL" sz="1000" b="1" smtClean="0"/>
                <a:t>S5a</a:t>
              </a:r>
              <a:r>
                <a:rPr lang="pl-PL" sz="1000" smtClean="0"/>
                <a:t>. </a:t>
              </a:r>
              <a:r>
                <a:rPr lang="pl-PL" sz="1000" i="1" smtClean="0"/>
                <a:t>LlPG</a:t>
              </a:r>
              <a:r>
                <a:rPr lang="pl-PL" sz="1000" smtClean="0"/>
                <a:t>/</a:t>
              </a:r>
              <a:r>
                <a:rPr lang="pl-PL" sz="1000" i="1" smtClean="0"/>
                <a:t>LlQRT2 </a:t>
              </a:r>
              <a:r>
                <a:rPr lang="pl-PL" sz="1000"/>
                <a:t>cDNA (GenBank accession </a:t>
              </a:r>
              <a:r>
                <a:rPr lang="pl-PL" sz="1000" smtClean="0"/>
                <a:t>number MW240680, 1486 </a:t>
              </a:r>
              <a:r>
                <a:rPr lang="pl-PL" sz="1000"/>
                <a:t>bp) identified in</a:t>
              </a:r>
              <a:r>
                <a:rPr lang="en-US" sz="1000"/>
                <a:t> yellow lupine (</a:t>
              </a:r>
              <a:r>
                <a:rPr lang="en-US" sz="1000" i="1"/>
                <a:t>Lupinus luteus </a:t>
              </a:r>
              <a:r>
                <a:rPr lang="en-US" sz="1000"/>
                <a:t>L.)</a:t>
              </a:r>
              <a:r>
                <a:rPr lang="pl-PL" sz="1000"/>
                <a:t> and i</a:t>
              </a:r>
              <a:r>
                <a:rPr lang="en-US" sz="1000"/>
                <a:t>ts deduced amino acid sequence </a:t>
              </a:r>
              <a:r>
                <a:rPr lang="pl-PL" sz="1000" smtClean="0"/>
                <a:t>[428</a:t>
              </a:r>
              <a:r>
                <a:rPr lang="en-US" sz="1000" smtClean="0"/>
                <a:t> </a:t>
              </a:r>
              <a:r>
                <a:rPr lang="en-US" sz="1000"/>
                <a:t>aa</a:t>
              </a:r>
              <a:r>
                <a:rPr lang="pl-PL" sz="1000"/>
                <a:t> (</a:t>
              </a:r>
              <a:r>
                <a:rPr lang="en-US" sz="1000"/>
                <a:t>ExPASy, Translate tool)</a:t>
              </a:r>
              <a:r>
                <a:rPr lang="pl-PL" sz="1000"/>
                <a:t>,</a:t>
              </a:r>
              <a:r>
                <a:rPr lang="en-US" sz="1000"/>
                <a:t> m.w. =</a:t>
              </a:r>
              <a:r>
                <a:rPr lang="pl-PL" sz="1000"/>
                <a:t> </a:t>
              </a:r>
              <a:r>
                <a:rPr lang="en-US" sz="1000"/>
                <a:t>47</a:t>
              </a:r>
              <a:r>
                <a:rPr lang="pl-PL" sz="1000"/>
                <a:t>.</a:t>
              </a:r>
              <a:r>
                <a:rPr lang="en-US" sz="1000"/>
                <a:t>623 kD</a:t>
              </a:r>
              <a:r>
                <a:rPr lang="pl-PL" sz="1000"/>
                <a:t> and</a:t>
              </a:r>
              <a:r>
                <a:rPr lang="en-US" sz="1000"/>
                <a:t> pI =</a:t>
              </a:r>
              <a:r>
                <a:rPr lang="pl-PL" sz="1000"/>
                <a:t> 9.18</a:t>
              </a:r>
              <a:r>
                <a:rPr lang="en-US" sz="1000"/>
                <a:t> (ExPASy, ProtParam)</a:t>
              </a:r>
              <a:r>
                <a:rPr lang="pl-PL" sz="1000" smtClean="0"/>
                <a:t>]</a:t>
              </a:r>
              <a:r>
                <a:rPr lang="en-US" sz="1000" smtClean="0"/>
                <a:t>.</a:t>
              </a:r>
              <a:r>
                <a:rPr lang="pl-PL" sz="1000" smtClean="0"/>
                <a:t> </a:t>
              </a:r>
              <a:r>
                <a:rPr lang="en-US" sz="1000"/>
                <a:t>The nucleotides </a:t>
              </a:r>
              <a:r>
                <a:rPr lang="pl-PL" sz="1000"/>
                <a:t>are marked with small</a:t>
              </a:r>
              <a:r>
                <a:rPr lang="en-US" sz="1000"/>
                <a:t> letters and amino acids</a:t>
              </a:r>
              <a:r>
                <a:rPr lang="pl-PL" sz="1000"/>
                <a:t> with</a:t>
              </a:r>
              <a:r>
                <a:rPr lang="en-US" sz="1000"/>
                <a:t> capital letters</a:t>
              </a:r>
              <a:r>
                <a:rPr lang="pl-PL" sz="1000"/>
                <a:t>. </a:t>
              </a:r>
              <a:r>
                <a:rPr lang="en-US" sz="1000"/>
                <a:t>START and STOP codons (</a:t>
              </a:r>
              <a:r>
                <a:rPr lang="pl-PL" sz="1000"/>
                <a:t>yellow</a:t>
              </a:r>
              <a:r>
                <a:rPr lang="en-US" sz="1000"/>
                <a:t> background) were indicated. </a:t>
              </a:r>
              <a:r>
                <a:rPr lang="pl-PL" sz="1000"/>
                <a:t>5’ and 3’ </a:t>
              </a:r>
              <a:r>
                <a:rPr lang="en-US" sz="1000"/>
                <a:t>UTR regions </a:t>
              </a:r>
              <a:r>
                <a:rPr lang="pl-PL" sz="1000"/>
                <a:t>are</a:t>
              </a:r>
              <a:r>
                <a:rPr lang="en-US" sz="1000"/>
                <a:t> marked with small italic letters</a:t>
              </a:r>
              <a:r>
                <a:rPr lang="pl-PL" sz="1000"/>
                <a:t> </a:t>
              </a:r>
              <a:r>
                <a:rPr lang="en-US" sz="1000"/>
                <a:t>before ATG and after TGA codons. </a:t>
              </a:r>
              <a:r>
                <a:rPr lang="pl-PL" sz="1000"/>
                <a:t>ORF is marked with pink.</a:t>
              </a:r>
            </a:p>
          </p:txBody>
        </p:sp>
        <p:sp>
          <p:nvSpPr>
            <p:cNvPr id="18" name="pole tekstowe 17"/>
            <p:cNvSpPr txBox="1"/>
            <p:nvPr/>
          </p:nvSpPr>
          <p:spPr>
            <a:xfrm>
              <a:off x="0" y="0"/>
              <a:ext cx="1329702" cy="338554"/>
            </a:xfrm>
            <a:prstGeom prst="rect">
              <a:avLst/>
            </a:prstGeom>
            <a:noFill/>
          </p:spPr>
          <p:txBody>
            <a:bodyPr wrap="square" rtlCol="0">
              <a:spAutoFit/>
            </a:bodyPr>
            <a:lstStyle/>
            <a:p>
              <a:r>
                <a:rPr lang="pl-PL" sz="1600" b="1" u="sng" smtClean="0"/>
                <a:t>LlPG/LlQRT2</a:t>
              </a:r>
              <a:endParaRPr lang="pl-PL" sz="1600" b="1" u="sng"/>
            </a:p>
          </p:txBody>
        </p:sp>
        <p:sp>
          <p:nvSpPr>
            <p:cNvPr id="8" name="Prostokąt 7"/>
            <p:cNvSpPr/>
            <p:nvPr/>
          </p:nvSpPr>
          <p:spPr>
            <a:xfrm>
              <a:off x="7452320" y="2276923"/>
              <a:ext cx="936104"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1703037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29021" y="-1179512"/>
            <a:ext cx="9150475" cy="9735305"/>
            <a:chOff x="29021" y="-1179512"/>
            <a:chExt cx="9150475" cy="9735305"/>
          </a:xfrm>
        </p:grpSpPr>
        <p:sp>
          <p:nvSpPr>
            <p:cNvPr id="70" name="Prostokąt 69"/>
            <p:cNvSpPr/>
            <p:nvPr/>
          </p:nvSpPr>
          <p:spPr>
            <a:xfrm>
              <a:off x="35496" y="-1179512"/>
              <a:ext cx="9144000" cy="97353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58"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72" t="67914" r="5562" b="38"/>
            <a:stretch/>
          </p:blipFill>
          <p:spPr bwMode="auto">
            <a:xfrm>
              <a:off x="5004048" y="3220227"/>
              <a:ext cx="3959225" cy="212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9188"/>
            <a:stretch/>
          </p:blipFill>
          <p:spPr bwMode="auto">
            <a:xfrm>
              <a:off x="107504" y="-1168894"/>
              <a:ext cx="5184581" cy="2074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52" t="67354" r="6297" b="1227"/>
            <a:stretch/>
          </p:blipFill>
          <p:spPr bwMode="auto">
            <a:xfrm>
              <a:off x="48915" y="993457"/>
              <a:ext cx="4883125" cy="210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Prostokąt 18"/>
            <p:cNvSpPr/>
            <p:nvPr/>
          </p:nvSpPr>
          <p:spPr>
            <a:xfrm>
              <a:off x="35496" y="-364871"/>
              <a:ext cx="648073"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0"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011" t="33849" r="6297" b="35725"/>
            <a:stretch/>
          </p:blipFill>
          <p:spPr bwMode="auto">
            <a:xfrm>
              <a:off x="5018061" y="-1179512"/>
              <a:ext cx="3994357" cy="208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665" t="1" r="6101" b="65777"/>
            <a:stretch/>
          </p:blipFill>
          <p:spPr bwMode="auto">
            <a:xfrm>
              <a:off x="5063724" y="1015642"/>
              <a:ext cx="3899549" cy="2254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3" name="Łącznik prosty ze strzałką 22"/>
            <p:cNvCxnSpPr/>
            <p:nvPr/>
          </p:nvCxnSpPr>
          <p:spPr>
            <a:xfrm>
              <a:off x="8344690" y="3112505"/>
              <a:ext cx="453164" cy="0"/>
            </a:xfrm>
            <a:prstGeom prst="straightConnector1">
              <a:avLst/>
            </a:prstGeom>
            <a:ln w="25400">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24" name="pole tekstowe 23"/>
            <p:cNvSpPr txBox="1"/>
            <p:nvPr/>
          </p:nvSpPr>
          <p:spPr>
            <a:xfrm>
              <a:off x="8316442" y="3096224"/>
              <a:ext cx="576038" cy="215444"/>
            </a:xfrm>
            <a:prstGeom prst="rect">
              <a:avLst/>
            </a:prstGeom>
            <a:noFill/>
          </p:spPr>
          <p:txBody>
            <a:bodyPr wrap="square" rtlCol="0">
              <a:spAutoFit/>
            </a:bodyPr>
            <a:lstStyle/>
            <a:p>
              <a:r>
                <a:rPr lang="pl-PL" sz="800" b="1" smtClean="0"/>
                <a:t>I domain</a:t>
              </a:r>
              <a:endParaRPr lang="pl-PL" sz="800" b="1"/>
            </a:p>
          </p:txBody>
        </p:sp>
        <p:cxnSp>
          <p:nvCxnSpPr>
            <p:cNvPr id="28" name="Łącznik prosty ze strzałką 27"/>
            <p:cNvCxnSpPr/>
            <p:nvPr/>
          </p:nvCxnSpPr>
          <p:spPr>
            <a:xfrm flipH="1">
              <a:off x="8604448" y="934658"/>
              <a:ext cx="3172" cy="73255"/>
            </a:xfrm>
            <a:prstGeom prst="straightConnector1">
              <a:avLst/>
            </a:prstGeom>
            <a:ln w="25400">
              <a:solidFill>
                <a:schemeClr val="bg1">
                  <a:lumMod val="50000"/>
                </a:schemeClr>
              </a:solidFill>
              <a:headEnd type="none" w="med" len="sm"/>
              <a:tailEnd type="triangle" w="med" len="sm"/>
            </a:ln>
          </p:spPr>
          <p:style>
            <a:lnRef idx="1">
              <a:schemeClr val="accent1"/>
            </a:lnRef>
            <a:fillRef idx="0">
              <a:schemeClr val="accent1"/>
            </a:fillRef>
            <a:effectRef idx="0">
              <a:schemeClr val="accent1"/>
            </a:effectRef>
            <a:fontRef idx="minor">
              <a:schemeClr val="tx1"/>
            </a:fontRef>
          </p:style>
        </p:cxnSp>
        <p:pic>
          <p:nvPicPr>
            <p:cNvPr id="3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3950" r="5562" b="33760"/>
            <a:stretch/>
          </p:blipFill>
          <p:spPr bwMode="auto">
            <a:xfrm>
              <a:off x="107504" y="3241160"/>
              <a:ext cx="4896197" cy="2139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pole tekstowe 32"/>
            <p:cNvSpPr txBox="1"/>
            <p:nvPr/>
          </p:nvSpPr>
          <p:spPr>
            <a:xfrm>
              <a:off x="1691680" y="5384413"/>
              <a:ext cx="602608" cy="215444"/>
            </a:xfrm>
            <a:prstGeom prst="rect">
              <a:avLst/>
            </a:prstGeom>
            <a:noFill/>
          </p:spPr>
          <p:txBody>
            <a:bodyPr wrap="square" rtlCol="0">
              <a:spAutoFit/>
            </a:bodyPr>
            <a:lstStyle/>
            <a:p>
              <a:r>
                <a:rPr lang="pl-PL" sz="800" b="1" smtClean="0"/>
                <a:t>II domain</a:t>
              </a:r>
              <a:endParaRPr lang="pl-PL" sz="800" b="1"/>
            </a:p>
          </p:txBody>
        </p:sp>
        <p:cxnSp>
          <p:nvCxnSpPr>
            <p:cNvPr id="34" name="Łącznik prosty ze strzałką 33"/>
            <p:cNvCxnSpPr/>
            <p:nvPr/>
          </p:nvCxnSpPr>
          <p:spPr>
            <a:xfrm>
              <a:off x="1842212" y="5383833"/>
              <a:ext cx="281516" cy="580"/>
            </a:xfrm>
            <a:prstGeom prst="straightConnector1">
              <a:avLst/>
            </a:prstGeom>
            <a:ln w="25400">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5" name="Łącznik prosty ze strzałką 34"/>
            <p:cNvCxnSpPr/>
            <p:nvPr/>
          </p:nvCxnSpPr>
          <p:spPr>
            <a:xfrm>
              <a:off x="2915816" y="5381149"/>
              <a:ext cx="792088" cy="0"/>
            </a:xfrm>
            <a:prstGeom prst="straightConnector1">
              <a:avLst/>
            </a:prstGeom>
            <a:ln w="25400">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36" name="pole tekstowe 35"/>
            <p:cNvSpPr txBox="1"/>
            <p:nvPr/>
          </p:nvSpPr>
          <p:spPr>
            <a:xfrm>
              <a:off x="2915816" y="5384413"/>
              <a:ext cx="792088" cy="215444"/>
            </a:xfrm>
            <a:prstGeom prst="rect">
              <a:avLst/>
            </a:prstGeom>
            <a:noFill/>
          </p:spPr>
          <p:txBody>
            <a:bodyPr wrap="square" rtlCol="0">
              <a:spAutoFit/>
            </a:bodyPr>
            <a:lstStyle/>
            <a:p>
              <a:pPr algn="ctr"/>
              <a:r>
                <a:rPr lang="pl-PL" sz="800" b="1" smtClean="0"/>
                <a:t>III domain</a:t>
              </a:r>
              <a:endParaRPr lang="pl-PL" sz="800" b="1"/>
            </a:p>
          </p:txBody>
        </p:sp>
        <p:cxnSp>
          <p:nvCxnSpPr>
            <p:cNvPr id="39" name="Łącznik prosty ze strzałką 38"/>
            <p:cNvCxnSpPr/>
            <p:nvPr/>
          </p:nvCxnSpPr>
          <p:spPr>
            <a:xfrm>
              <a:off x="1992025" y="3191558"/>
              <a:ext cx="0" cy="67749"/>
            </a:xfrm>
            <a:prstGeom prst="straightConnector1">
              <a:avLst/>
            </a:prstGeom>
            <a:ln w="25400">
              <a:solidFill>
                <a:schemeClr val="bg1">
                  <a:lumMod val="50000"/>
                </a:schemeClr>
              </a:solidFill>
              <a:headEnd type="non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0" name="Łącznik prosty ze strzałką 39"/>
            <p:cNvCxnSpPr/>
            <p:nvPr/>
          </p:nvCxnSpPr>
          <p:spPr>
            <a:xfrm>
              <a:off x="3203848" y="3191558"/>
              <a:ext cx="0" cy="63456"/>
            </a:xfrm>
            <a:prstGeom prst="straightConnector1">
              <a:avLst/>
            </a:prstGeom>
            <a:ln w="25400">
              <a:solidFill>
                <a:srgbClr val="7030A0"/>
              </a:solidFill>
              <a:headEnd type="non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9" name="Łącznik prosty ze strzałką 58"/>
            <p:cNvCxnSpPr/>
            <p:nvPr/>
          </p:nvCxnSpPr>
          <p:spPr>
            <a:xfrm flipV="1">
              <a:off x="5139607" y="5379076"/>
              <a:ext cx="228161" cy="5337"/>
            </a:xfrm>
            <a:prstGeom prst="straightConnector1">
              <a:avLst/>
            </a:prstGeom>
            <a:ln w="25400">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60" name="pole tekstowe 59"/>
            <p:cNvSpPr txBox="1"/>
            <p:nvPr/>
          </p:nvSpPr>
          <p:spPr>
            <a:xfrm>
              <a:off x="4776589" y="5379076"/>
              <a:ext cx="792088" cy="215444"/>
            </a:xfrm>
            <a:prstGeom prst="rect">
              <a:avLst/>
            </a:prstGeom>
            <a:noFill/>
          </p:spPr>
          <p:txBody>
            <a:bodyPr wrap="square" rtlCol="0">
              <a:spAutoFit/>
            </a:bodyPr>
            <a:lstStyle/>
            <a:p>
              <a:pPr algn="ctr"/>
              <a:r>
                <a:rPr lang="pl-PL" sz="800" b="1" smtClean="0"/>
                <a:t>IV domain</a:t>
              </a:r>
              <a:endParaRPr lang="pl-PL" sz="800" b="1"/>
            </a:p>
          </p:txBody>
        </p:sp>
        <p:pic>
          <p:nvPicPr>
            <p:cNvPr id="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711" y="5671865"/>
              <a:ext cx="5146626" cy="2055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6" name="Prostokąt 75"/>
            <p:cNvSpPr/>
            <p:nvPr/>
          </p:nvSpPr>
          <p:spPr>
            <a:xfrm>
              <a:off x="44698" y="6483058"/>
              <a:ext cx="600689" cy="100614"/>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5" name="Prostokąt 84"/>
            <p:cNvSpPr/>
            <p:nvPr/>
          </p:nvSpPr>
          <p:spPr>
            <a:xfrm>
              <a:off x="64406" y="4087689"/>
              <a:ext cx="600689" cy="100614"/>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0" name="Prostokąt 89"/>
            <p:cNvSpPr/>
            <p:nvPr/>
          </p:nvSpPr>
          <p:spPr>
            <a:xfrm>
              <a:off x="29021" y="7786352"/>
              <a:ext cx="9097095" cy="769441"/>
            </a:xfrm>
            <a:prstGeom prst="rect">
              <a:avLst/>
            </a:prstGeom>
          </p:spPr>
          <p:txBody>
            <a:bodyPr wrap="square">
              <a:spAutoFit/>
            </a:bodyPr>
            <a:lstStyle/>
            <a:p>
              <a:pPr algn="just"/>
              <a:r>
                <a:rPr lang="pl-PL" sz="1100" b="1" smtClean="0"/>
                <a:t>Fig. S5c</a:t>
              </a:r>
              <a:r>
                <a:rPr lang="pl-PL" sz="1100" smtClean="0"/>
                <a:t>. Multiple </a:t>
              </a:r>
              <a:r>
                <a:rPr lang="pl-PL" sz="1100"/>
                <a:t>sequence </a:t>
              </a:r>
              <a:r>
                <a:rPr lang="pl-PL" sz="1100" smtClean="0"/>
                <a:t>alignment (ClustalW) of different </a:t>
              </a:r>
              <a:r>
                <a:rPr lang="pl-PL" sz="1100"/>
                <a:t>polygalacturonases</a:t>
              </a:r>
              <a:r>
                <a:rPr lang="pl-PL" sz="1100" smtClean="0"/>
                <a:t> (PGs, BlastP) </a:t>
              </a:r>
              <a:r>
                <a:rPr lang="en-US" sz="1100" smtClean="0"/>
                <a:t>showing </a:t>
              </a:r>
              <a:r>
                <a:rPr lang="en-US" sz="1100"/>
                <a:t>the highest similarity </a:t>
              </a:r>
              <a:r>
                <a:rPr lang="en-US" sz="1100" smtClean="0"/>
                <a:t>to</a:t>
              </a:r>
              <a:r>
                <a:rPr lang="pl-PL" sz="1100" smtClean="0"/>
                <a:t> LlPG/LlQRT2.</a:t>
              </a:r>
              <a:r>
                <a:rPr lang="pl-PL" sz="1100"/>
                <a:t> </a:t>
              </a:r>
              <a:r>
                <a:rPr lang="pl-PL" sz="1100" smtClean="0"/>
                <a:t>F</a:t>
              </a:r>
              <a:r>
                <a:rPr lang="en-US" sz="1100" smtClean="0"/>
                <a:t>our </a:t>
              </a:r>
              <a:r>
                <a:rPr lang="en-US" sz="1100"/>
                <a:t>typical conserved domains of PGs, referred to as domains I, II, III and </a:t>
              </a:r>
              <a:r>
                <a:rPr lang="en-US" sz="1100" smtClean="0"/>
                <a:t>IV</a:t>
              </a:r>
              <a:r>
                <a:rPr lang="pl-PL" sz="1100" smtClean="0"/>
                <a:t> (RIKT) </a:t>
              </a:r>
              <a:r>
                <a:rPr lang="pl-PL" sz="1100"/>
                <a:t>were indicatated in yellow, green, blue and </a:t>
              </a:r>
              <a:r>
                <a:rPr lang="pl-PL" sz="1100" smtClean="0"/>
                <a:t>red, respectively. </a:t>
              </a:r>
              <a:r>
                <a:rPr lang="en-US" sz="1100" smtClean="0"/>
                <a:t>A </a:t>
              </a:r>
              <a:r>
                <a:rPr lang="en-US" sz="1100"/>
                <a:t>tyrosine </a:t>
              </a:r>
              <a:r>
                <a:rPr lang="en-US" sz="1100" smtClean="0"/>
                <a:t>(Y)</a:t>
              </a:r>
              <a:r>
                <a:rPr lang="pl-PL" sz="1100" smtClean="0"/>
                <a:t> is marked</a:t>
              </a:r>
              <a:r>
                <a:rPr lang="pl-PL" sz="1100"/>
                <a:t> </a:t>
              </a:r>
              <a:r>
                <a:rPr lang="pl-PL" sz="1100" smtClean="0"/>
                <a:t>in </a:t>
              </a:r>
              <a:r>
                <a:rPr lang="en-US" sz="1100" smtClean="0"/>
                <a:t>pink</a:t>
              </a:r>
              <a:r>
                <a:rPr lang="pl-PL" sz="1100" smtClean="0"/>
                <a:t>.</a:t>
              </a:r>
              <a:r>
                <a:rPr lang="pl-PL" sz="1100"/>
                <a:t> </a:t>
              </a:r>
              <a:r>
                <a:rPr lang="pl-PL" sz="1100" smtClean="0"/>
                <a:t>12 c</a:t>
              </a:r>
              <a:r>
                <a:rPr lang="en-US" sz="1100" smtClean="0"/>
                <a:t>ysteine</a:t>
              </a:r>
              <a:r>
                <a:rPr lang="pl-PL" sz="1100" smtClean="0"/>
                <a:t> (C)</a:t>
              </a:r>
              <a:r>
                <a:rPr lang="en-US" sz="1100" smtClean="0"/>
                <a:t> residues</a:t>
              </a:r>
              <a:r>
                <a:rPr lang="pl-PL" sz="1100"/>
                <a:t> </a:t>
              </a:r>
              <a:r>
                <a:rPr lang="pl-PL" sz="1100" smtClean="0"/>
                <a:t>are marked in red letters.</a:t>
              </a:r>
              <a:r>
                <a:rPr lang="en-US" sz="1100" smtClean="0"/>
                <a:t> </a:t>
              </a:r>
              <a:r>
                <a:rPr lang="pl-PL" sz="1100" smtClean="0"/>
                <a:t>T</a:t>
              </a:r>
              <a:r>
                <a:rPr lang="en-US" sz="1100" smtClean="0"/>
                <a:t>hree </a:t>
              </a:r>
              <a:r>
                <a:rPr lang="en-US" sz="1100"/>
                <a:t>aspartic acids in NT</a:t>
              </a:r>
              <a:r>
                <a:rPr lang="en-US" sz="1100" b="1"/>
                <a:t>D</a:t>
              </a:r>
              <a:r>
                <a:rPr lang="en-US" sz="1100"/>
                <a:t> and </a:t>
              </a:r>
              <a:r>
                <a:rPr lang="en-US" sz="1100" b="1"/>
                <a:t>DD</a:t>
              </a:r>
              <a:r>
                <a:rPr lang="en-US" sz="1100"/>
                <a:t> structures (domains I and II, </a:t>
              </a:r>
              <a:r>
                <a:rPr lang="en-US" sz="1100" smtClean="0"/>
                <a:t>respectively</a:t>
              </a:r>
              <a:r>
                <a:rPr lang="pl-PL" sz="1100" smtClean="0"/>
                <a:t>) are </a:t>
              </a:r>
              <a:r>
                <a:rPr lang="en-US" sz="1100"/>
                <a:t>marked with </a:t>
              </a:r>
              <a:r>
                <a:rPr lang="en-US" sz="1100" smtClean="0"/>
                <a:t>gray arrows</a:t>
              </a:r>
              <a:r>
                <a:rPr lang="pl-PL" sz="1100" smtClean="0"/>
                <a:t>.</a:t>
              </a:r>
              <a:r>
                <a:rPr lang="en-US" sz="1100" smtClean="0"/>
                <a:t> </a:t>
              </a:r>
              <a:r>
                <a:rPr lang="pl-PL" sz="1100"/>
                <a:t>T</a:t>
              </a:r>
              <a:r>
                <a:rPr lang="en-US" sz="1100" smtClean="0"/>
                <a:t>he histidine</a:t>
              </a:r>
              <a:r>
                <a:rPr lang="pl-PL" sz="1100" smtClean="0"/>
                <a:t> </a:t>
              </a:r>
              <a:r>
                <a:rPr lang="en-US" sz="1100"/>
                <a:t>residue </a:t>
              </a:r>
              <a:r>
                <a:rPr lang="pl-PL" sz="1100" smtClean="0"/>
                <a:t>(H)</a:t>
              </a:r>
              <a:r>
                <a:rPr lang="en-US" sz="1100"/>
                <a:t> in domain III </a:t>
              </a:r>
              <a:r>
                <a:rPr lang="pl-PL" sz="1100" smtClean="0"/>
                <a:t>is </a:t>
              </a:r>
              <a:r>
                <a:rPr lang="en-US" sz="1100" smtClean="0"/>
                <a:t>marked </a:t>
              </a:r>
              <a:r>
                <a:rPr lang="en-US" sz="1100"/>
                <a:t>with </a:t>
              </a:r>
              <a:r>
                <a:rPr lang="en-US" sz="1100" smtClean="0"/>
                <a:t>purple</a:t>
              </a:r>
              <a:r>
                <a:rPr lang="pl-PL" sz="1100" smtClean="0"/>
                <a:t> </a:t>
              </a:r>
              <a:r>
                <a:rPr lang="en-US" sz="1100" smtClean="0"/>
                <a:t>arrow</a:t>
              </a:r>
              <a:r>
                <a:rPr lang="pl-PL" sz="1100" smtClean="0"/>
                <a:t>. </a:t>
              </a:r>
              <a:endParaRPr lang="en-US" sz="1100"/>
            </a:p>
          </p:txBody>
        </p:sp>
        <p:sp>
          <p:nvSpPr>
            <p:cNvPr id="84" name="Prostokąt 83"/>
            <p:cNvSpPr/>
            <p:nvPr/>
          </p:nvSpPr>
          <p:spPr>
            <a:xfrm>
              <a:off x="4644008" y="5611625"/>
              <a:ext cx="4368410" cy="2092881"/>
            </a:xfrm>
            <a:prstGeom prst="rect">
              <a:avLst/>
            </a:prstGeom>
          </p:spPr>
          <p:txBody>
            <a:bodyPr wrap="square">
              <a:spAutoFit/>
            </a:bodyPr>
            <a:lstStyle/>
            <a:p>
              <a:pPr algn="just"/>
              <a:r>
                <a:rPr lang="pl-PL" sz="1000" b="1" i="1"/>
                <a:t>Lang</a:t>
              </a:r>
              <a:r>
                <a:rPr lang="pl-PL" sz="1000"/>
                <a:t> - </a:t>
              </a:r>
              <a:r>
                <a:rPr lang="en-US" sz="1000" i="1"/>
                <a:t>Lupinus angustifolius</a:t>
              </a:r>
              <a:r>
                <a:rPr lang="pl-PL" sz="1000" i="1"/>
                <a:t> </a:t>
              </a:r>
              <a:r>
                <a:rPr lang="pl-PL" sz="1000"/>
                <a:t>(</a:t>
              </a:r>
              <a:r>
                <a:rPr lang="en-US" sz="1000" smtClean="0"/>
                <a:t>XP_019425177</a:t>
              </a:r>
              <a:r>
                <a:rPr lang="pl-PL" sz="1000" smtClean="0"/>
                <a:t>, </a:t>
              </a:r>
              <a:r>
                <a:rPr lang="pl-PL" sz="1000"/>
                <a:t>PG</a:t>
              </a:r>
              <a:r>
                <a:rPr lang="en-US" sz="1000"/>
                <a:t>-like</a:t>
              </a:r>
              <a:r>
                <a:rPr lang="pl-PL" sz="1000"/>
                <a:t>); </a:t>
              </a:r>
              <a:r>
                <a:rPr lang="pl-PL" sz="1000" b="1" i="1"/>
                <a:t>Lalb</a:t>
              </a:r>
              <a:r>
                <a:rPr lang="pl-PL" sz="1000"/>
                <a:t> - </a:t>
              </a:r>
              <a:r>
                <a:rPr lang="en-US" sz="1000" i="1"/>
                <a:t>Lupinus albu</a:t>
              </a:r>
              <a:r>
                <a:rPr lang="pl-PL" sz="1000" i="1"/>
                <a:t>s</a:t>
              </a:r>
              <a:r>
                <a:rPr lang="pl-PL" sz="1000"/>
                <a:t> (</a:t>
              </a:r>
              <a:r>
                <a:rPr lang="en-US" sz="1000" smtClean="0"/>
                <a:t>KAE9590458</a:t>
              </a:r>
              <a:r>
                <a:rPr lang="pl-PL" sz="1000" smtClean="0"/>
                <a:t>,</a:t>
              </a:r>
              <a:r>
                <a:rPr lang="en-US" sz="1000" smtClean="0"/>
                <a:t> </a:t>
              </a:r>
              <a:r>
                <a:rPr lang="en-US" sz="1000"/>
                <a:t>putative</a:t>
              </a:r>
              <a:r>
                <a:rPr lang="pl-PL" sz="1000"/>
                <a:t> PG); </a:t>
              </a:r>
              <a:r>
                <a:rPr lang="pl-PL" sz="1000" b="1" i="1"/>
                <a:t>Gm</a:t>
              </a:r>
              <a:r>
                <a:rPr lang="pl-PL" sz="1000"/>
                <a:t> - </a:t>
              </a:r>
              <a:r>
                <a:rPr lang="en-US" sz="1000" i="1"/>
                <a:t>Glycine max</a:t>
              </a:r>
              <a:r>
                <a:rPr lang="pl-PL" sz="1000" i="1"/>
                <a:t> </a:t>
              </a:r>
              <a:r>
                <a:rPr lang="pl-PL" sz="1000"/>
                <a:t>(</a:t>
              </a:r>
              <a:r>
                <a:rPr lang="en-US" sz="1000" smtClean="0"/>
                <a:t>XP_003545985</a:t>
              </a:r>
              <a:r>
                <a:rPr lang="pl-PL" sz="1000" smtClean="0"/>
                <a:t>, </a:t>
              </a:r>
              <a:r>
                <a:rPr lang="pl-PL" sz="1000"/>
                <a:t>PG); </a:t>
              </a:r>
              <a:r>
                <a:rPr lang="pl-PL" sz="1000" b="1" i="1"/>
                <a:t>Gs</a:t>
              </a:r>
              <a:r>
                <a:rPr lang="pl-PL" sz="1000"/>
                <a:t> - </a:t>
              </a:r>
              <a:r>
                <a:rPr lang="en-US" sz="1000" i="1"/>
                <a:t>Glycine soja</a:t>
              </a:r>
              <a:r>
                <a:rPr lang="pl-PL" sz="1000" i="1"/>
                <a:t> </a:t>
              </a:r>
              <a:r>
                <a:rPr lang="pl-PL" sz="1000"/>
                <a:t>(</a:t>
              </a:r>
              <a:r>
                <a:rPr lang="en-US" sz="1000" smtClean="0"/>
                <a:t>KHM99207</a:t>
              </a:r>
              <a:r>
                <a:rPr lang="pl-PL" sz="1000" smtClean="0"/>
                <a:t>,</a:t>
              </a:r>
              <a:r>
                <a:rPr lang="en-US" sz="1000" smtClean="0"/>
                <a:t> </a:t>
              </a:r>
              <a:r>
                <a:rPr lang="pl-PL" sz="1000"/>
                <a:t>PG); </a:t>
              </a:r>
              <a:r>
                <a:rPr lang="pl-PL" sz="1000" b="1" i="1"/>
                <a:t>Ca</a:t>
              </a:r>
              <a:r>
                <a:rPr lang="pl-PL" sz="1000"/>
                <a:t> - </a:t>
              </a:r>
              <a:r>
                <a:rPr lang="en-US" sz="1000" i="1"/>
                <a:t>Cicer arietinum</a:t>
              </a:r>
              <a:r>
                <a:rPr lang="pl-PL" sz="1000" i="1"/>
                <a:t> </a:t>
              </a:r>
              <a:r>
                <a:rPr lang="pl-PL" sz="1000"/>
                <a:t>(</a:t>
              </a:r>
              <a:r>
                <a:rPr lang="en-US" sz="1000" smtClean="0"/>
                <a:t>XP_004499889</a:t>
              </a:r>
              <a:r>
                <a:rPr lang="pl-PL" sz="1000" smtClean="0"/>
                <a:t>,</a:t>
              </a:r>
              <a:r>
                <a:rPr lang="en-US" sz="1000" smtClean="0"/>
                <a:t> </a:t>
              </a:r>
              <a:r>
                <a:rPr lang="pl-PL" sz="1000"/>
                <a:t>PG</a:t>
              </a:r>
              <a:r>
                <a:rPr lang="en-US" sz="1000"/>
                <a:t> QRT2</a:t>
              </a:r>
              <a:r>
                <a:rPr lang="pl-PL" sz="1000"/>
                <a:t>); </a:t>
              </a:r>
              <a:r>
                <a:rPr lang="pl-PL" sz="1000" b="1" i="1"/>
                <a:t>Ap</a:t>
              </a:r>
              <a:r>
                <a:rPr lang="pl-PL" sz="1000"/>
                <a:t> - </a:t>
              </a:r>
              <a:r>
                <a:rPr lang="en-US" sz="1000" i="1"/>
                <a:t>Abrus precatorius</a:t>
              </a:r>
              <a:r>
                <a:rPr lang="pl-PL" sz="1000" i="1"/>
                <a:t> </a:t>
              </a:r>
              <a:r>
                <a:rPr lang="pl-PL" sz="1000"/>
                <a:t>(</a:t>
              </a:r>
              <a:r>
                <a:rPr lang="en-US" sz="1000" smtClean="0"/>
                <a:t>XP_027343054</a:t>
              </a:r>
              <a:r>
                <a:rPr lang="pl-PL" sz="1000" smtClean="0"/>
                <a:t>,</a:t>
              </a:r>
              <a:r>
                <a:rPr lang="en-US" sz="1000" smtClean="0"/>
                <a:t> </a:t>
              </a:r>
              <a:r>
                <a:rPr lang="pl-PL" sz="1000"/>
                <a:t>PG); </a:t>
              </a:r>
              <a:r>
                <a:rPr lang="pl-PL" sz="1000" b="1" i="1"/>
                <a:t>Va</a:t>
              </a:r>
              <a:r>
                <a:rPr lang="pl-PL" sz="1000"/>
                <a:t> - </a:t>
              </a:r>
              <a:r>
                <a:rPr lang="en-US" sz="1000" i="1"/>
                <a:t>Vigna angularis</a:t>
              </a:r>
              <a:r>
                <a:rPr lang="pl-PL" sz="1000" i="1"/>
                <a:t> </a:t>
              </a:r>
              <a:r>
                <a:rPr lang="pl-PL" sz="1000"/>
                <a:t>(</a:t>
              </a:r>
              <a:r>
                <a:rPr lang="en-US" sz="1000" smtClean="0"/>
                <a:t>XP_017424613</a:t>
              </a:r>
              <a:r>
                <a:rPr lang="pl-PL" sz="1000" smtClean="0"/>
                <a:t>, </a:t>
              </a:r>
              <a:r>
                <a:rPr lang="pl-PL" sz="1000"/>
                <a:t>PG); </a:t>
              </a:r>
              <a:r>
                <a:rPr lang="pl-PL" sz="1000" b="1" i="1"/>
                <a:t>Ad</a:t>
              </a:r>
              <a:r>
                <a:rPr lang="pl-PL" sz="1000"/>
                <a:t> - </a:t>
              </a:r>
              <a:r>
                <a:rPr lang="en-US" sz="1000" i="1"/>
                <a:t>Arachis duranensis</a:t>
              </a:r>
              <a:r>
                <a:rPr lang="pl-PL" sz="1000" i="1"/>
                <a:t> </a:t>
              </a:r>
              <a:r>
                <a:rPr lang="pl-PL" sz="1000"/>
                <a:t>(</a:t>
              </a:r>
              <a:r>
                <a:rPr lang="en-US" sz="1000" smtClean="0"/>
                <a:t>XP_015952899</a:t>
              </a:r>
              <a:r>
                <a:rPr lang="pl-PL" sz="1000" smtClean="0"/>
                <a:t>,</a:t>
              </a:r>
              <a:r>
                <a:rPr lang="en-US" sz="1000" smtClean="0"/>
                <a:t> </a:t>
              </a:r>
              <a:r>
                <a:rPr lang="pl-PL" sz="1000"/>
                <a:t>PG </a:t>
              </a:r>
              <a:r>
                <a:rPr lang="en-US" sz="1000"/>
                <a:t>QRT2-like</a:t>
              </a:r>
              <a:r>
                <a:rPr lang="pl-PL" sz="1000"/>
                <a:t>); </a:t>
              </a:r>
              <a:r>
                <a:rPr lang="pl-PL" sz="1000" b="1" i="1"/>
                <a:t>Ah</a:t>
              </a:r>
              <a:r>
                <a:rPr lang="pl-PL" sz="1000"/>
                <a:t> - </a:t>
              </a:r>
              <a:r>
                <a:rPr lang="en-US" sz="1000" i="1"/>
                <a:t>Arachis hypogaea</a:t>
              </a:r>
              <a:r>
                <a:rPr lang="pl-PL" sz="1000" i="1"/>
                <a:t> </a:t>
              </a:r>
              <a:r>
                <a:rPr lang="pl-PL" sz="1000"/>
                <a:t>(</a:t>
              </a:r>
              <a:r>
                <a:rPr lang="en-US" sz="1000" smtClean="0"/>
                <a:t>XP_025642914</a:t>
              </a:r>
              <a:r>
                <a:rPr lang="pl-PL" sz="1000" smtClean="0"/>
                <a:t>, </a:t>
              </a:r>
              <a:r>
                <a:rPr lang="pl-PL" sz="1000"/>
                <a:t>PG </a:t>
              </a:r>
              <a:r>
                <a:rPr lang="en-US" sz="1000"/>
                <a:t>QRT2</a:t>
              </a:r>
              <a:r>
                <a:rPr lang="pl-PL" sz="1000"/>
                <a:t>); </a:t>
              </a:r>
              <a:r>
                <a:rPr lang="pl-PL" sz="1000" b="1" i="1"/>
                <a:t>Ai</a:t>
              </a:r>
              <a:r>
                <a:rPr lang="pl-PL" sz="1000"/>
                <a:t> - </a:t>
              </a:r>
              <a:r>
                <a:rPr lang="en-US" sz="1000" i="1"/>
                <a:t>Arachis ipaensis</a:t>
              </a:r>
              <a:r>
                <a:rPr lang="pl-PL" sz="1000" i="1"/>
                <a:t> </a:t>
              </a:r>
              <a:r>
                <a:rPr lang="pl-PL" sz="1000"/>
                <a:t>(</a:t>
              </a:r>
              <a:r>
                <a:rPr lang="en-US" sz="1000" smtClean="0"/>
                <a:t>XP_020965356</a:t>
              </a:r>
              <a:r>
                <a:rPr lang="pl-PL" sz="1000" smtClean="0"/>
                <a:t>,</a:t>
              </a:r>
              <a:r>
                <a:rPr lang="en-US" sz="1000" smtClean="0"/>
                <a:t> </a:t>
              </a:r>
              <a:r>
                <a:rPr lang="pl-PL" sz="1000"/>
                <a:t>PG); </a:t>
              </a:r>
              <a:r>
                <a:rPr lang="pl-PL" sz="1000" b="1" i="1"/>
                <a:t>Mt</a:t>
              </a:r>
              <a:r>
                <a:rPr lang="pl-PL" sz="1000"/>
                <a:t> - </a:t>
              </a:r>
              <a:r>
                <a:rPr lang="en-US" sz="1000" i="1"/>
                <a:t>Medicago truncatula</a:t>
              </a:r>
              <a:r>
                <a:rPr lang="pl-PL" sz="1000" i="1"/>
                <a:t> </a:t>
              </a:r>
              <a:r>
                <a:rPr lang="pl-PL" sz="1000"/>
                <a:t>(</a:t>
              </a:r>
              <a:r>
                <a:rPr lang="en-US" sz="1000" smtClean="0"/>
                <a:t>XP_003595746</a:t>
              </a:r>
              <a:r>
                <a:rPr lang="pl-PL" sz="1000" smtClean="0"/>
                <a:t>,</a:t>
              </a:r>
              <a:r>
                <a:rPr lang="en-US" sz="1000" smtClean="0"/>
                <a:t> </a:t>
              </a:r>
              <a:r>
                <a:rPr lang="pl-PL" sz="1000"/>
                <a:t>PG); </a:t>
              </a:r>
              <a:r>
                <a:rPr lang="pl-PL" sz="1000" b="1" i="1"/>
                <a:t>Cc</a:t>
              </a:r>
              <a:r>
                <a:rPr lang="pl-PL" sz="1000"/>
                <a:t> - </a:t>
              </a:r>
              <a:r>
                <a:rPr lang="en-US" sz="1000" i="1"/>
                <a:t>Cajanus cajan</a:t>
              </a:r>
              <a:r>
                <a:rPr lang="pl-PL" sz="1000" i="1"/>
                <a:t> </a:t>
              </a:r>
              <a:r>
                <a:rPr lang="pl-PL" sz="1000"/>
                <a:t>(</a:t>
              </a:r>
              <a:r>
                <a:rPr lang="en-US" sz="1000" smtClean="0"/>
                <a:t>XP_020214988</a:t>
              </a:r>
              <a:r>
                <a:rPr lang="pl-PL" sz="1000" smtClean="0"/>
                <a:t>,</a:t>
              </a:r>
              <a:r>
                <a:rPr lang="en-US" sz="1000" smtClean="0"/>
                <a:t> </a:t>
              </a:r>
              <a:r>
                <a:rPr lang="pl-PL" sz="1000"/>
                <a:t>PG); </a:t>
              </a:r>
              <a:r>
                <a:rPr lang="pl-PL" sz="1000" b="1" i="1"/>
                <a:t>Cm</a:t>
              </a:r>
              <a:r>
                <a:rPr lang="pl-PL" sz="1000"/>
                <a:t> - </a:t>
              </a:r>
              <a:r>
                <a:rPr lang="en-US" sz="1000" i="1"/>
                <a:t>Cucurbita maxima</a:t>
              </a:r>
              <a:r>
                <a:rPr lang="pl-PL" sz="1000" i="1"/>
                <a:t> </a:t>
              </a:r>
              <a:r>
                <a:rPr lang="pl-PL" sz="1000"/>
                <a:t>(</a:t>
              </a:r>
              <a:r>
                <a:rPr lang="en-US" sz="1000" smtClean="0"/>
                <a:t>XP_022982564</a:t>
              </a:r>
              <a:r>
                <a:rPr lang="pl-PL" sz="1000" smtClean="0"/>
                <a:t>,</a:t>
              </a:r>
              <a:r>
                <a:rPr lang="en-US" sz="1000" smtClean="0"/>
                <a:t> </a:t>
              </a:r>
              <a:r>
                <a:rPr lang="pl-PL" sz="1000"/>
                <a:t>PG); </a:t>
              </a:r>
              <a:r>
                <a:rPr lang="pl-PL" sz="1000" b="1" i="1"/>
                <a:t>Rc</a:t>
              </a:r>
              <a:r>
                <a:rPr lang="pl-PL" sz="1000"/>
                <a:t> - </a:t>
              </a:r>
              <a:r>
                <a:rPr lang="en-US" sz="1000" i="1"/>
                <a:t>Ricinus communis</a:t>
              </a:r>
              <a:r>
                <a:rPr lang="pl-PL" sz="1000" i="1"/>
                <a:t> </a:t>
              </a:r>
              <a:r>
                <a:rPr lang="pl-PL" sz="1000"/>
                <a:t>(</a:t>
              </a:r>
              <a:r>
                <a:rPr lang="en-US" sz="1000" smtClean="0"/>
                <a:t>XP_002517823</a:t>
              </a:r>
              <a:r>
                <a:rPr lang="pl-PL" sz="1000" smtClean="0"/>
                <a:t>,</a:t>
              </a:r>
              <a:r>
                <a:rPr lang="en-US" sz="1000" smtClean="0"/>
                <a:t> </a:t>
              </a:r>
              <a:r>
                <a:rPr lang="pl-PL" sz="1000"/>
                <a:t>PG </a:t>
              </a:r>
              <a:r>
                <a:rPr lang="en-US" sz="1000"/>
                <a:t>QRT2</a:t>
              </a:r>
              <a:r>
                <a:rPr lang="pl-PL" sz="1000"/>
                <a:t>); </a:t>
              </a:r>
              <a:r>
                <a:rPr lang="pl-PL" sz="1000" b="1" i="1"/>
                <a:t>Gh</a:t>
              </a:r>
              <a:r>
                <a:rPr lang="pl-PL" sz="1000"/>
                <a:t> - </a:t>
              </a:r>
              <a:r>
                <a:rPr lang="en-US" sz="1000" i="1"/>
                <a:t>Gossypium hirsutum</a:t>
              </a:r>
              <a:r>
                <a:rPr lang="pl-PL" sz="1000" i="1"/>
                <a:t> </a:t>
              </a:r>
              <a:r>
                <a:rPr lang="pl-PL" sz="1000"/>
                <a:t>(</a:t>
              </a:r>
              <a:r>
                <a:rPr lang="en-US" sz="1000" smtClean="0"/>
                <a:t>XP_016741024</a:t>
              </a:r>
              <a:r>
                <a:rPr lang="pl-PL" sz="1000" smtClean="0"/>
                <a:t>, </a:t>
              </a:r>
              <a:r>
                <a:rPr lang="pl-PL" sz="1000"/>
                <a:t>PG </a:t>
              </a:r>
              <a:r>
                <a:rPr lang="en-US" sz="1000"/>
                <a:t>QRT2-like</a:t>
              </a:r>
              <a:r>
                <a:rPr lang="pl-PL" sz="1000"/>
                <a:t>); </a:t>
              </a:r>
              <a:r>
                <a:rPr lang="pl-PL" sz="1000" b="1" i="1"/>
                <a:t>At</a:t>
              </a:r>
              <a:r>
                <a:rPr lang="pl-PL" sz="1000"/>
                <a:t> – </a:t>
              </a:r>
              <a:r>
                <a:rPr lang="pl-PL" sz="1000" i="1"/>
                <a:t>Arabidopsis thaliana </a:t>
              </a:r>
              <a:r>
                <a:rPr lang="pl-PL" sz="1000"/>
                <a:t>(</a:t>
              </a:r>
              <a:r>
                <a:rPr lang="en-US" sz="1000" smtClean="0"/>
                <a:t>O23147</a:t>
              </a:r>
              <a:r>
                <a:rPr lang="pl-PL" sz="1000" smtClean="0"/>
                <a:t>, </a:t>
              </a:r>
              <a:r>
                <a:rPr lang="en-US" sz="1000"/>
                <a:t>ARABIDOPSIS DEHISCENCE ZONE POLYGALACTURONASE 1</a:t>
              </a:r>
              <a:r>
                <a:rPr lang="pl-PL" sz="1000"/>
                <a:t>, ADPG1); </a:t>
              </a:r>
              <a:r>
                <a:rPr lang="pl-PL" sz="1000" i="1"/>
                <a:t>A. thaliana </a:t>
              </a:r>
              <a:r>
                <a:rPr lang="pl-PL" sz="1000"/>
                <a:t>(</a:t>
              </a:r>
              <a:r>
                <a:rPr lang="en-US" sz="1000" smtClean="0"/>
                <a:t>Q8RY29</a:t>
              </a:r>
              <a:r>
                <a:rPr lang="pl-PL" sz="1000" smtClean="0"/>
                <a:t>, </a:t>
              </a:r>
              <a:r>
                <a:rPr lang="en-US" sz="1000"/>
                <a:t>ADPG2</a:t>
              </a:r>
              <a:r>
                <a:rPr lang="pl-PL" sz="1000"/>
                <a:t>); </a:t>
              </a:r>
              <a:r>
                <a:rPr lang="pl-PL" sz="1000" i="1"/>
                <a:t>A. thaliana </a:t>
              </a:r>
              <a:r>
                <a:rPr lang="pl-PL" sz="1000"/>
                <a:t>(</a:t>
              </a:r>
              <a:r>
                <a:rPr lang="en-US" sz="1000" smtClean="0"/>
                <a:t>Q9SFB7</a:t>
              </a:r>
              <a:r>
                <a:rPr lang="pl-PL" sz="1000" smtClean="0"/>
                <a:t>, </a:t>
              </a:r>
              <a:r>
                <a:rPr lang="en-US" sz="1000"/>
                <a:t>QUARTET</a:t>
              </a:r>
              <a:r>
                <a:rPr lang="pl-PL" sz="1000"/>
                <a:t>2, </a:t>
              </a:r>
              <a:r>
                <a:rPr lang="en-US" sz="1000"/>
                <a:t>QRT2</a:t>
              </a:r>
              <a:r>
                <a:rPr lang="pl-PL" sz="1000"/>
                <a:t>); </a:t>
              </a:r>
              <a:r>
                <a:rPr lang="pl-PL" sz="1000" b="1" i="1"/>
                <a:t>Sl</a:t>
              </a:r>
              <a:r>
                <a:rPr lang="pl-PL" sz="1000"/>
                <a:t> - </a:t>
              </a:r>
              <a:r>
                <a:rPr lang="en-US" sz="1000" i="1"/>
                <a:t>Solanum lycopersicum</a:t>
              </a:r>
              <a:r>
                <a:rPr lang="pl-PL" sz="1000" i="1"/>
                <a:t> </a:t>
              </a:r>
              <a:r>
                <a:rPr lang="pl-PL" sz="1000"/>
                <a:t>(</a:t>
              </a:r>
              <a:r>
                <a:rPr lang="en-US" sz="1000" smtClean="0"/>
                <a:t>XP_004252072 </a:t>
              </a:r>
              <a:r>
                <a:rPr lang="pl-PL" sz="1000"/>
                <a:t>PG</a:t>
              </a:r>
              <a:r>
                <a:rPr lang="en-US" sz="1000"/>
                <a:t> QRT2</a:t>
              </a:r>
              <a:r>
                <a:rPr lang="pl-PL" sz="1000" smtClean="0"/>
                <a:t>).</a:t>
              </a:r>
              <a:endParaRPr lang="en-US" sz="1000"/>
            </a:p>
          </p:txBody>
        </p:sp>
        <p:cxnSp>
          <p:nvCxnSpPr>
            <p:cNvPr id="92" name="Łącznik prosty ze strzałką 91"/>
            <p:cNvCxnSpPr/>
            <p:nvPr/>
          </p:nvCxnSpPr>
          <p:spPr>
            <a:xfrm>
              <a:off x="1926283" y="3191558"/>
              <a:ext cx="0" cy="67749"/>
            </a:xfrm>
            <a:prstGeom prst="straightConnector1">
              <a:avLst/>
            </a:prstGeom>
            <a:ln w="25400">
              <a:solidFill>
                <a:schemeClr val="bg1">
                  <a:lumMod val="50000"/>
                </a:schemeClr>
              </a:solidFill>
              <a:headEnd type="none" w="med" len="sm"/>
              <a:tailEnd type="triangle" w="med" len="sm"/>
            </a:ln>
          </p:spPr>
          <p:style>
            <a:lnRef idx="1">
              <a:schemeClr val="accent1"/>
            </a:lnRef>
            <a:fillRef idx="0">
              <a:schemeClr val="accent1"/>
            </a:fillRef>
            <a:effectRef idx="0">
              <a:schemeClr val="accent1"/>
            </a:effectRef>
            <a:fontRef idx="minor">
              <a:schemeClr val="tx1"/>
            </a:fontRef>
          </p:style>
        </p:cxnSp>
        <p:sp>
          <p:nvSpPr>
            <p:cNvPr id="29" name="Prostokąt 28"/>
            <p:cNvSpPr/>
            <p:nvPr/>
          </p:nvSpPr>
          <p:spPr>
            <a:xfrm>
              <a:off x="48915" y="1823542"/>
              <a:ext cx="634653" cy="100614"/>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2918908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063102" cy="6603742"/>
            <a:chOff x="0" y="0"/>
            <a:chExt cx="9063102" cy="6603742"/>
          </a:xfrm>
        </p:grpSpPr>
        <p:pic>
          <p:nvPicPr>
            <p:cNvPr id="4" name="Obraz 3"/>
            <p:cNvPicPr/>
            <p:nvPr/>
          </p:nvPicPr>
          <p:blipFill rotWithShape="1">
            <a:blip r:embed="rId2"/>
            <a:srcRect l="2669" t="11068" r="8005" b="5578"/>
            <a:stretch/>
          </p:blipFill>
          <p:spPr bwMode="auto">
            <a:xfrm>
              <a:off x="26606" y="404664"/>
              <a:ext cx="9036496" cy="4752528"/>
            </a:xfrm>
            <a:prstGeom prst="rect">
              <a:avLst/>
            </a:prstGeom>
            <a:ln>
              <a:noFill/>
            </a:ln>
            <a:extLst>
              <a:ext uri="{53640926-AAD7-44D8-BBD7-CCE9431645EC}">
                <a14:shadowObscured xmlns:a14="http://schemas.microsoft.com/office/drawing/2010/main"/>
              </a:ext>
            </a:extLst>
          </p:spPr>
        </p:pic>
        <p:sp>
          <p:nvSpPr>
            <p:cNvPr id="5" name="pole tekstowe 4"/>
            <p:cNvSpPr txBox="1"/>
            <p:nvPr/>
          </p:nvSpPr>
          <p:spPr>
            <a:xfrm>
              <a:off x="0" y="0"/>
              <a:ext cx="1329702" cy="338554"/>
            </a:xfrm>
            <a:prstGeom prst="rect">
              <a:avLst/>
            </a:prstGeom>
            <a:noFill/>
          </p:spPr>
          <p:txBody>
            <a:bodyPr wrap="square" rtlCol="0">
              <a:spAutoFit/>
            </a:bodyPr>
            <a:lstStyle/>
            <a:p>
              <a:r>
                <a:rPr lang="pl-PL" sz="1600" b="1" u="sng" smtClean="0"/>
                <a:t>LlPG/LlQRT2</a:t>
              </a:r>
              <a:endParaRPr lang="pl-PL" sz="1600" b="1" u="sng"/>
            </a:p>
          </p:txBody>
        </p:sp>
        <p:sp>
          <p:nvSpPr>
            <p:cNvPr id="6" name="Prostokąt 5"/>
            <p:cNvSpPr/>
            <p:nvPr/>
          </p:nvSpPr>
          <p:spPr>
            <a:xfrm>
              <a:off x="107504" y="5157192"/>
              <a:ext cx="8955598" cy="1446550"/>
            </a:xfrm>
            <a:prstGeom prst="rect">
              <a:avLst/>
            </a:prstGeom>
          </p:spPr>
          <p:txBody>
            <a:bodyPr wrap="square">
              <a:spAutoFit/>
            </a:bodyPr>
            <a:lstStyle/>
            <a:p>
              <a:pPr lvl="0" algn="just"/>
              <a:r>
                <a:rPr lang="pl-PL" sz="1100" b="1" smtClean="0">
                  <a:cs typeface="Times New Roman" panose="02020603050405020304" pitchFamily="18" charset="0"/>
                </a:rPr>
                <a:t>Fig. S5d.</a:t>
              </a:r>
              <a:r>
                <a:rPr lang="pl-PL" sz="1100" smtClean="0">
                  <a:cs typeface="Times New Roman" panose="02020603050405020304" pitchFamily="18" charset="0"/>
                </a:rPr>
                <a:t> </a:t>
              </a:r>
              <a:r>
                <a:rPr lang="pl-PL" sz="1100">
                  <a:cs typeface="Times New Roman" panose="02020603050405020304" pitchFamily="18" charset="0"/>
                </a:rPr>
                <a:t>C</a:t>
              </a:r>
              <a:r>
                <a:rPr lang="en-US" sz="1100">
                  <a:cs typeface="Times New Roman" panose="02020603050405020304" pitchFamily="18" charset="0"/>
                </a:rPr>
                <a:t>omparison of </a:t>
              </a:r>
              <a:r>
                <a:rPr lang="pl-PL" sz="1100" smtClean="0">
                  <a:cs typeface="Times New Roman" panose="02020603050405020304" pitchFamily="18" charset="0"/>
                </a:rPr>
                <a:t>PG</a:t>
              </a:r>
              <a:r>
                <a:rPr lang="en-US" sz="1100" smtClean="0">
                  <a:cs typeface="Times New Roman" panose="02020603050405020304" pitchFamily="18" charset="0"/>
                </a:rPr>
                <a:t>s </a:t>
              </a:r>
              <a:r>
                <a:rPr lang="pl-PL" sz="1100">
                  <a:cs typeface="Times New Roman" panose="02020603050405020304" pitchFamily="18" charset="0"/>
                </a:rPr>
                <a:t>derived from</a:t>
              </a:r>
              <a:r>
                <a:rPr lang="en-US" sz="1100">
                  <a:cs typeface="Times New Roman" panose="02020603050405020304" pitchFamily="18" charset="0"/>
                </a:rPr>
                <a:t> </a:t>
              </a:r>
              <a:r>
                <a:rPr lang="pl-PL" sz="1100" smtClean="0">
                  <a:cs typeface="Times New Roman" panose="02020603050405020304" pitchFamily="18" charset="0"/>
                </a:rPr>
                <a:t>different plant species</a:t>
              </a:r>
              <a:r>
                <a:rPr lang="en-US" sz="1100" i="1" smtClean="0">
                  <a:cs typeface="Times New Roman" panose="02020603050405020304" pitchFamily="18" charset="0"/>
                </a:rPr>
                <a:t> </a:t>
              </a:r>
              <a:r>
                <a:rPr lang="en-US" sz="1100">
                  <a:cs typeface="Times New Roman" panose="02020603050405020304" pitchFamily="18" charset="0"/>
                </a:rPr>
                <a:t>using the DiAlign program (Genomatix</a:t>
              </a:r>
              <a:r>
                <a:rPr lang="en-US" sz="1100" smtClean="0">
                  <a:cs typeface="Times New Roman" panose="02020603050405020304" pitchFamily="18" charset="0"/>
                </a:rPr>
                <a:t>).</a:t>
              </a:r>
              <a:r>
                <a:rPr lang="pl-PL" sz="1100" smtClean="0">
                  <a:cs typeface="Times New Roman" panose="02020603050405020304" pitchFamily="18" charset="0"/>
                </a:rPr>
                <a:t> </a:t>
              </a:r>
              <a:r>
                <a:rPr lang="en-US" sz="1100" smtClean="0">
                  <a:cs typeface="Times New Roman" panose="02020603050405020304" pitchFamily="18" charset="0"/>
                </a:rPr>
                <a:t>For </a:t>
              </a:r>
              <a:r>
                <a:rPr lang="en-US" sz="1100">
                  <a:cs typeface="Times New Roman" panose="02020603050405020304" pitchFamily="18" charset="0"/>
                </a:rPr>
                <a:t>each pairwise alignment, the similarity (relative to the maximum similarity) and the number of identical </a:t>
              </a:r>
              <a:r>
                <a:rPr lang="pl-PL" sz="1100">
                  <a:cs typeface="Times New Roman" panose="02020603050405020304" pitchFamily="18" charset="0"/>
                </a:rPr>
                <a:t>amino</a:t>
              </a:r>
              <a:r>
                <a:rPr lang="en-US" sz="1100">
                  <a:cs typeface="Times New Roman" panose="02020603050405020304" pitchFamily="18" charset="0"/>
                </a:rPr>
                <a:t> acids (in % of shorter sequence) </a:t>
              </a:r>
              <a:r>
                <a:rPr lang="pl-PL" sz="1100">
                  <a:cs typeface="Times New Roman" panose="02020603050405020304" pitchFamily="18" charset="0"/>
                </a:rPr>
                <a:t>are</a:t>
              </a:r>
              <a:r>
                <a:rPr lang="en-US" sz="1100">
                  <a:cs typeface="Times New Roman" panose="02020603050405020304" pitchFamily="18" charset="0"/>
                </a:rPr>
                <a:t> given. Maximum values are underlined.</a:t>
              </a:r>
              <a:r>
                <a:rPr lang="pl-PL" sz="1100">
                  <a:cs typeface="Times New Roman" panose="02020603050405020304" pitchFamily="18" charset="0"/>
                </a:rPr>
                <a:t> T</a:t>
              </a:r>
              <a:r>
                <a:rPr lang="en-US" sz="1100">
                  <a:cs typeface="Times New Roman" panose="02020603050405020304" pitchFamily="18" charset="0"/>
                </a:rPr>
                <a:t>he similarity value</a:t>
              </a:r>
              <a:r>
                <a:rPr lang="pl-PL" sz="1100">
                  <a:cs typeface="Times New Roman" panose="02020603050405020304" pitchFamily="18" charset="0"/>
                </a:rPr>
                <a:t> of</a:t>
              </a:r>
              <a:r>
                <a:rPr lang="en-US" sz="1100">
                  <a:cs typeface="Times New Roman" panose="02020603050405020304" pitchFamily="18" charset="0"/>
                </a:rPr>
                <a:t> 1.000 marks only the two most similar sequences</a:t>
              </a:r>
              <a:r>
                <a:rPr lang="pl-PL" sz="1100">
                  <a:cs typeface="Times New Roman" panose="02020603050405020304" pitchFamily="18" charset="0"/>
                </a:rPr>
                <a:t>;</a:t>
              </a:r>
              <a:r>
                <a:rPr lang="en-US" sz="1100">
                  <a:cs typeface="Times New Roman" panose="02020603050405020304" pitchFamily="18" charset="0"/>
                </a:rPr>
                <a:t> it does not necessarily mean that these sequences are </a:t>
              </a:r>
              <a:r>
                <a:rPr lang="en-US" sz="1100" smtClean="0">
                  <a:cs typeface="Times New Roman" panose="02020603050405020304" pitchFamily="18" charset="0"/>
                </a:rPr>
                <a:t>identical</a:t>
              </a:r>
              <a:r>
                <a:rPr lang="pl-PL" sz="1100" smtClean="0">
                  <a:cs typeface="Times New Roman" panose="02020603050405020304" pitchFamily="18" charset="0"/>
                </a:rPr>
                <a:t>.</a:t>
              </a:r>
              <a:r>
                <a:rPr lang="pl-PL" sz="1100" b="1" i="1" smtClean="0">
                  <a:solidFill>
                    <a:schemeClr val="tx1">
                      <a:lumMod val="50000"/>
                      <a:lumOff val="50000"/>
                    </a:schemeClr>
                  </a:solidFill>
                </a:rPr>
                <a:t> </a:t>
              </a:r>
              <a:r>
                <a:rPr lang="pl-PL" sz="1100" b="1" i="1" smtClean="0"/>
                <a:t>Lang</a:t>
              </a:r>
              <a:r>
                <a:rPr lang="pl-PL" sz="1100" smtClean="0"/>
                <a:t> </a:t>
              </a:r>
              <a:r>
                <a:rPr lang="pl-PL" sz="1100"/>
                <a:t>- </a:t>
              </a:r>
              <a:r>
                <a:rPr lang="en-US" sz="1100" i="1"/>
                <a:t>Lupinus angustifolius</a:t>
              </a:r>
              <a:r>
                <a:rPr lang="pl-PL" sz="1100" i="1"/>
                <a:t> </a:t>
              </a:r>
              <a:r>
                <a:rPr lang="pl-PL" sz="1100"/>
                <a:t>(</a:t>
              </a:r>
              <a:r>
                <a:rPr lang="en-US" sz="1100"/>
                <a:t>XP_019425177</a:t>
              </a:r>
              <a:r>
                <a:rPr lang="pl-PL" sz="1100"/>
                <a:t>); </a:t>
              </a:r>
              <a:r>
                <a:rPr lang="pl-PL" sz="1100" b="1" i="1"/>
                <a:t>Lalb</a:t>
              </a:r>
              <a:r>
                <a:rPr lang="pl-PL" sz="1100"/>
                <a:t> - </a:t>
              </a:r>
              <a:r>
                <a:rPr lang="en-US" sz="1100" i="1"/>
                <a:t>Lupinus albu</a:t>
              </a:r>
              <a:r>
                <a:rPr lang="pl-PL" sz="1100" i="1"/>
                <a:t>s</a:t>
              </a:r>
              <a:r>
                <a:rPr lang="pl-PL" sz="1100"/>
                <a:t> (</a:t>
              </a:r>
              <a:r>
                <a:rPr lang="en-US" sz="1100"/>
                <a:t>KAE9590458</a:t>
              </a:r>
              <a:r>
                <a:rPr lang="pl-PL" sz="1100"/>
                <a:t>); </a:t>
              </a:r>
              <a:r>
                <a:rPr lang="pl-PL" sz="1100" b="1" i="1"/>
                <a:t>Gm</a:t>
              </a:r>
              <a:r>
                <a:rPr lang="pl-PL" sz="1100"/>
                <a:t> - </a:t>
              </a:r>
              <a:r>
                <a:rPr lang="en-US" sz="1100" i="1"/>
                <a:t>Glycine max</a:t>
              </a:r>
              <a:r>
                <a:rPr lang="pl-PL" sz="1100" i="1"/>
                <a:t> </a:t>
              </a:r>
              <a:r>
                <a:rPr lang="pl-PL" sz="1100"/>
                <a:t>(</a:t>
              </a:r>
              <a:r>
                <a:rPr lang="en-US" sz="1100"/>
                <a:t>XP_003545985</a:t>
              </a:r>
              <a:r>
                <a:rPr lang="pl-PL" sz="1100"/>
                <a:t>); </a:t>
              </a:r>
              <a:r>
                <a:rPr lang="pl-PL" sz="1100" b="1" i="1"/>
                <a:t>Gs</a:t>
              </a:r>
              <a:r>
                <a:rPr lang="pl-PL" sz="1100"/>
                <a:t> - </a:t>
              </a:r>
              <a:r>
                <a:rPr lang="en-US" sz="1100" i="1"/>
                <a:t>Glycine soja</a:t>
              </a:r>
              <a:r>
                <a:rPr lang="pl-PL" sz="1100" i="1"/>
                <a:t> </a:t>
              </a:r>
              <a:r>
                <a:rPr lang="pl-PL" sz="1100"/>
                <a:t>(</a:t>
              </a:r>
              <a:r>
                <a:rPr lang="en-US" sz="1100"/>
                <a:t>KHM99207</a:t>
              </a:r>
              <a:r>
                <a:rPr lang="pl-PL" sz="1100"/>
                <a:t>); </a:t>
              </a:r>
              <a:r>
                <a:rPr lang="pl-PL" sz="1100" b="1" i="1"/>
                <a:t>Ca</a:t>
              </a:r>
              <a:r>
                <a:rPr lang="pl-PL" sz="1100"/>
                <a:t> - </a:t>
              </a:r>
              <a:r>
                <a:rPr lang="en-US" sz="1100" i="1"/>
                <a:t>Cicer arietinum</a:t>
              </a:r>
              <a:r>
                <a:rPr lang="pl-PL" sz="1100" i="1"/>
                <a:t> </a:t>
              </a:r>
              <a:r>
                <a:rPr lang="pl-PL" sz="1100"/>
                <a:t>(</a:t>
              </a:r>
              <a:r>
                <a:rPr lang="en-US" sz="1100"/>
                <a:t>XP_004499889</a:t>
              </a:r>
              <a:r>
                <a:rPr lang="pl-PL" sz="1100"/>
                <a:t>); </a:t>
              </a:r>
              <a:r>
                <a:rPr lang="pl-PL" sz="1100" b="1" i="1"/>
                <a:t>Ap</a:t>
              </a:r>
              <a:r>
                <a:rPr lang="pl-PL" sz="1100"/>
                <a:t> - </a:t>
              </a:r>
              <a:r>
                <a:rPr lang="en-US" sz="1100" i="1"/>
                <a:t>Abrus precatorius</a:t>
              </a:r>
              <a:r>
                <a:rPr lang="pl-PL" sz="1100" i="1"/>
                <a:t> </a:t>
              </a:r>
              <a:r>
                <a:rPr lang="pl-PL" sz="1100"/>
                <a:t>(</a:t>
              </a:r>
              <a:r>
                <a:rPr lang="en-US" sz="1100"/>
                <a:t>XP_027343054</a:t>
              </a:r>
              <a:r>
                <a:rPr lang="pl-PL" sz="1100"/>
                <a:t>); </a:t>
              </a:r>
              <a:r>
                <a:rPr lang="pl-PL" sz="1100" b="1" i="1"/>
                <a:t>Va</a:t>
              </a:r>
              <a:r>
                <a:rPr lang="pl-PL" sz="1100"/>
                <a:t> - </a:t>
              </a:r>
              <a:r>
                <a:rPr lang="en-US" sz="1100" i="1"/>
                <a:t>Vigna angularis</a:t>
              </a:r>
              <a:r>
                <a:rPr lang="pl-PL" sz="1100" i="1"/>
                <a:t> </a:t>
              </a:r>
              <a:r>
                <a:rPr lang="pl-PL" sz="1100"/>
                <a:t>(</a:t>
              </a:r>
              <a:r>
                <a:rPr lang="en-US" sz="1100"/>
                <a:t>XP_017424613</a:t>
              </a:r>
              <a:r>
                <a:rPr lang="pl-PL" sz="1100"/>
                <a:t>); </a:t>
              </a:r>
              <a:r>
                <a:rPr lang="pl-PL" sz="1100" b="1" i="1"/>
                <a:t>Ad</a:t>
              </a:r>
              <a:r>
                <a:rPr lang="pl-PL" sz="1100"/>
                <a:t> - </a:t>
              </a:r>
              <a:r>
                <a:rPr lang="en-US" sz="1100" i="1"/>
                <a:t>Arachis duranensis</a:t>
              </a:r>
              <a:r>
                <a:rPr lang="pl-PL" sz="1100" i="1"/>
                <a:t> </a:t>
              </a:r>
              <a:r>
                <a:rPr lang="pl-PL" sz="1100"/>
                <a:t>(</a:t>
              </a:r>
              <a:r>
                <a:rPr lang="en-US" sz="1100"/>
                <a:t>XP_015952899</a:t>
              </a:r>
              <a:r>
                <a:rPr lang="pl-PL" sz="1100"/>
                <a:t>); </a:t>
              </a:r>
              <a:r>
                <a:rPr lang="pl-PL" sz="1100" b="1" i="1"/>
                <a:t>Ah</a:t>
              </a:r>
              <a:r>
                <a:rPr lang="pl-PL" sz="1100"/>
                <a:t> - </a:t>
              </a:r>
              <a:r>
                <a:rPr lang="en-US" sz="1100" i="1"/>
                <a:t>Arachis hypogaea</a:t>
              </a:r>
              <a:r>
                <a:rPr lang="pl-PL" sz="1100" i="1"/>
                <a:t> </a:t>
              </a:r>
              <a:r>
                <a:rPr lang="pl-PL" sz="1100"/>
                <a:t>(</a:t>
              </a:r>
              <a:r>
                <a:rPr lang="en-US" sz="1100"/>
                <a:t>XP_025642914</a:t>
              </a:r>
              <a:r>
                <a:rPr lang="pl-PL" sz="1100"/>
                <a:t>); </a:t>
              </a:r>
              <a:r>
                <a:rPr lang="pl-PL" sz="1100" b="1" i="1"/>
                <a:t>Ai</a:t>
              </a:r>
              <a:r>
                <a:rPr lang="pl-PL" sz="1100"/>
                <a:t> - </a:t>
              </a:r>
              <a:r>
                <a:rPr lang="en-US" sz="1100" i="1"/>
                <a:t>Arachis ipaensis</a:t>
              </a:r>
              <a:r>
                <a:rPr lang="pl-PL" sz="1100" i="1"/>
                <a:t> </a:t>
              </a:r>
              <a:r>
                <a:rPr lang="pl-PL" sz="1100"/>
                <a:t>(</a:t>
              </a:r>
              <a:r>
                <a:rPr lang="en-US" sz="1100"/>
                <a:t>XP_020965356</a:t>
              </a:r>
              <a:r>
                <a:rPr lang="pl-PL" sz="1100"/>
                <a:t>); </a:t>
              </a:r>
              <a:r>
                <a:rPr lang="pl-PL" sz="1100" b="1" i="1"/>
                <a:t>Mt</a:t>
              </a:r>
              <a:r>
                <a:rPr lang="pl-PL" sz="1100"/>
                <a:t> - </a:t>
              </a:r>
              <a:r>
                <a:rPr lang="en-US" sz="1100" i="1"/>
                <a:t>Medicago truncatula</a:t>
              </a:r>
              <a:r>
                <a:rPr lang="pl-PL" sz="1100" i="1"/>
                <a:t> </a:t>
              </a:r>
              <a:r>
                <a:rPr lang="pl-PL" sz="1100"/>
                <a:t>(</a:t>
              </a:r>
              <a:r>
                <a:rPr lang="en-US" sz="1100"/>
                <a:t>XP_003595746</a:t>
              </a:r>
              <a:r>
                <a:rPr lang="pl-PL" sz="1100"/>
                <a:t>); </a:t>
              </a:r>
              <a:r>
                <a:rPr lang="pl-PL" sz="1100" b="1" i="1"/>
                <a:t>Cc</a:t>
              </a:r>
              <a:r>
                <a:rPr lang="pl-PL" sz="1100"/>
                <a:t> - </a:t>
              </a:r>
              <a:r>
                <a:rPr lang="en-US" sz="1100" i="1"/>
                <a:t>Cajanus cajan</a:t>
              </a:r>
              <a:r>
                <a:rPr lang="pl-PL" sz="1100" i="1"/>
                <a:t> </a:t>
              </a:r>
              <a:r>
                <a:rPr lang="pl-PL" sz="1100"/>
                <a:t>(</a:t>
              </a:r>
              <a:r>
                <a:rPr lang="en-US" sz="1100"/>
                <a:t>XP_020214988</a:t>
              </a:r>
              <a:r>
                <a:rPr lang="pl-PL" sz="1100"/>
                <a:t>); </a:t>
              </a:r>
              <a:r>
                <a:rPr lang="pl-PL" sz="1100" b="1" i="1"/>
                <a:t>Cm</a:t>
              </a:r>
              <a:r>
                <a:rPr lang="pl-PL" sz="1100"/>
                <a:t> - </a:t>
              </a:r>
              <a:r>
                <a:rPr lang="en-US" sz="1100" i="1"/>
                <a:t>Cucurbita maxima</a:t>
              </a:r>
              <a:r>
                <a:rPr lang="pl-PL" sz="1100" i="1"/>
                <a:t> </a:t>
              </a:r>
              <a:r>
                <a:rPr lang="pl-PL" sz="1100"/>
                <a:t>(</a:t>
              </a:r>
              <a:r>
                <a:rPr lang="en-US" sz="1100"/>
                <a:t>XP_022982564</a:t>
              </a:r>
              <a:r>
                <a:rPr lang="pl-PL" sz="1100"/>
                <a:t>); </a:t>
              </a:r>
              <a:r>
                <a:rPr lang="pl-PL" sz="1100" b="1" i="1"/>
                <a:t>Rc</a:t>
              </a:r>
              <a:r>
                <a:rPr lang="pl-PL" sz="1100"/>
                <a:t> - </a:t>
              </a:r>
              <a:r>
                <a:rPr lang="en-US" sz="1100" i="1"/>
                <a:t>Ricinus communis</a:t>
              </a:r>
              <a:r>
                <a:rPr lang="pl-PL" sz="1100" i="1"/>
                <a:t> </a:t>
              </a:r>
              <a:r>
                <a:rPr lang="pl-PL" sz="1100"/>
                <a:t>(</a:t>
              </a:r>
              <a:r>
                <a:rPr lang="en-US" sz="1100"/>
                <a:t>XP_002517823</a:t>
              </a:r>
              <a:r>
                <a:rPr lang="pl-PL" sz="1100"/>
                <a:t>); </a:t>
              </a:r>
              <a:r>
                <a:rPr lang="pl-PL" sz="1100" b="1" i="1"/>
                <a:t>Gh</a:t>
              </a:r>
              <a:r>
                <a:rPr lang="pl-PL" sz="1100"/>
                <a:t> - </a:t>
              </a:r>
              <a:r>
                <a:rPr lang="en-US" sz="1100" i="1"/>
                <a:t>Gossypium hirsutum</a:t>
              </a:r>
              <a:r>
                <a:rPr lang="pl-PL" sz="1100" i="1"/>
                <a:t> </a:t>
              </a:r>
              <a:r>
                <a:rPr lang="pl-PL" sz="1100"/>
                <a:t>(</a:t>
              </a:r>
              <a:r>
                <a:rPr lang="en-US" sz="1100"/>
                <a:t>XP_016741024</a:t>
              </a:r>
              <a:r>
                <a:rPr lang="pl-PL" sz="1100"/>
                <a:t>); </a:t>
              </a:r>
              <a:r>
                <a:rPr lang="pl-PL" sz="1100" b="1" i="1"/>
                <a:t>At</a:t>
              </a:r>
              <a:r>
                <a:rPr lang="pl-PL" sz="1100"/>
                <a:t> </a:t>
              </a:r>
              <a:r>
                <a:rPr lang="pl-PL" sz="1100" smtClean="0"/>
                <a:t>- </a:t>
              </a:r>
              <a:r>
                <a:rPr lang="pl-PL" sz="1100" i="1"/>
                <a:t>Arabidopsis thaliana </a:t>
              </a:r>
              <a:r>
                <a:rPr lang="pl-PL" sz="1100"/>
                <a:t>(</a:t>
              </a:r>
              <a:r>
                <a:rPr lang="en-US" sz="1100"/>
                <a:t>O23147</a:t>
              </a:r>
              <a:r>
                <a:rPr lang="pl-PL" sz="1100"/>
                <a:t>, ADPG1); </a:t>
              </a:r>
              <a:r>
                <a:rPr lang="pl-PL" sz="1100" i="1"/>
                <a:t>A. thaliana </a:t>
              </a:r>
              <a:r>
                <a:rPr lang="pl-PL" sz="1100"/>
                <a:t>(</a:t>
              </a:r>
              <a:r>
                <a:rPr lang="en-US" sz="1100"/>
                <a:t>Q8RY29</a:t>
              </a:r>
              <a:r>
                <a:rPr lang="pl-PL" sz="1100"/>
                <a:t>, </a:t>
              </a:r>
              <a:r>
                <a:rPr lang="en-US" sz="1100"/>
                <a:t>ADPG2</a:t>
              </a:r>
              <a:r>
                <a:rPr lang="pl-PL" sz="1100"/>
                <a:t>); </a:t>
              </a:r>
              <a:r>
                <a:rPr lang="pl-PL" sz="1100" i="1"/>
                <a:t>A. thaliana </a:t>
              </a:r>
              <a:r>
                <a:rPr lang="pl-PL" sz="1100"/>
                <a:t>(</a:t>
              </a:r>
              <a:r>
                <a:rPr lang="en-US" sz="1100"/>
                <a:t>Q9SFB7</a:t>
              </a:r>
              <a:r>
                <a:rPr lang="pl-PL" sz="1100"/>
                <a:t>, </a:t>
              </a:r>
              <a:r>
                <a:rPr lang="en-US" sz="1100"/>
                <a:t>QRT2</a:t>
              </a:r>
              <a:r>
                <a:rPr lang="pl-PL" sz="1100"/>
                <a:t>); </a:t>
              </a:r>
              <a:r>
                <a:rPr lang="pl-PL" sz="1100" b="1" i="1"/>
                <a:t>Sl</a:t>
              </a:r>
              <a:r>
                <a:rPr lang="pl-PL" sz="1100"/>
                <a:t> - </a:t>
              </a:r>
              <a:r>
                <a:rPr lang="en-US" sz="1100" i="1"/>
                <a:t>Solanum lycopersicum</a:t>
              </a:r>
              <a:r>
                <a:rPr lang="pl-PL" sz="1100" i="1"/>
                <a:t> </a:t>
              </a:r>
              <a:r>
                <a:rPr lang="pl-PL" sz="1100"/>
                <a:t>(</a:t>
              </a:r>
              <a:r>
                <a:rPr lang="en-US" sz="1100"/>
                <a:t>XP_004252072</a:t>
              </a:r>
              <a:r>
                <a:rPr lang="pl-PL" sz="1100" smtClean="0"/>
                <a:t>).</a:t>
              </a:r>
              <a:endParaRPr lang="en-US" sz="1100"/>
            </a:p>
          </p:txBody>
        </p:sp>
      </p:grpSp>
    </p:spTree>
    <p:extLst>
      <p:ext uri="{BB962C8B-B14F-4D97-AF65-F5344CB8AC3E}">
        <p14:creationId xmlns:p14="http://schemas.microsoft.com/office/powerpoint/2010/main" val="1378769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a 2"/>
          <p:cNvGrpSpPr/>
          <p:nvPr/>
        </p:nvGrpSpPr>
        <p:grpSpPr>
          <a:xfrm>
            <a:off x="0" y="0"/>
            <a:ext cx="9144001" cy="6873190"/>
            <a:chOff x="0" y="0"/>
            <a:chExt cx="9144001" cy="6873190"/>
          </a:xfrm>
        </p:grpSpPr>
        <p:pic>
          <p:nvPicPr>
            <p:cNvPr id="5" name="Obraz 4"/>
            <p:cNvPicPr/>
            <p:nvPr/>
          </p:nvPicPr>
          <p:blipFill rotWithShape="1">
            <a:blip r:embed="rId2"/>
            <a:srcRect l="7602" t="11540" r="29047" b="4363"/>
            <a:stretch/>
          </p:blipFill>
          <p:spPr bwMode="auto">
            <a:xfrm>
              <a:off x="4576378" y="46580"/>
              <a:ext cx="4567622" cy="3715520"/>
            </a:xfrm>
            <a:prstGeom prst="rect">
              <a:avLst/>
            </a:prstGeom>
            <a:ln>
              <a:noFill/>
            </a:ln>
            <a:extLst>
              <a:ext uri="{53640926-AAD7-44D8-BBD7-CCE9431645EC}">
                <a14:shadowObscured xmlns:a14="http://schemas.microsoft.com/office/drawing/2010/main"/>
              </a:ext>
            </a:extLst>
          </p:spPr>
        </p:pic>
        <p:sp>
          <p:nvSpPr>
            <p:cNvPr id="2" name="pole tekstowe 1"/>
            <p:cNvSpPr txBox="1"/>
            <p:nvPr/>
          </p:nvSpPr>
          <p:spPr>
            <a:xfrm>
              <a:off x="0" y="0"/>
              <a:ext cx="1329702" cy="338554"/>
            </a:xfrm>
            <a:prstGeom prst="rect">
              <a:avLst/>
            </a:prstGeom>
            <a:noFill/>
          </p:spPr>
          <p:txBody>
            <a:bodyPr wrap="square" rtlCol="0">
              <a:spAutoFit/>
            </a:bodyPr>
            <a:lstStyle/>
            <a:p>
              <a:r>
                <a:rPr lang="pl-PL" sz="1600" b="1" u="sng" smtClean="0"/>
                <a:t>LlPCS1</a:t>
              </a:r>
              <a:endParaRPr lang="pl-PL" sz="1600" b="1" u="sng"/>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5635" t="15521" r="10318" b="7020"/>
            <a:stretch/>
          </p:blipFill>
          <p:spPr bwMode="auto">
            <a:xfrm>
              <a:off x="15891" y="260648"/>
              <a:ext cx="4560488" cy="583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rostokąt 3"/>
            <p:cNvSpPr/>
            <p:nvPr/>
          </p:nvSpPr>
          <p:spPr>
            <a:xfrm>
              <a:off x="8756" y="6165304"/>
              <a:ext cx="9135244" cy="707886"/>
            </a:xfrm>
            <a:prstGeom prst="rect">
              <a:avLst/>
            </a:prstGeom>
          </p:spPr>
          <p:txBody>
            <a:bodyPr wrap="square">
              <a:spAutoFit/>
            </a:bodyPr>
            <a:lstStyle/>
            <a:p>
              <a:pPr lvl="0" algn="just"/>
              <a:r>
                <a:rPr lang="pl-PL" sz="1000" b="1"/>
                <a:t>Fig. </a:t>
              </a:r>
              <a:r>
                <a:rPr lang="pl-PL" sz="1000" b="1" smtClean="0"/>
                <a:t>S6a</a:t>
              </a:r>
              <a:r>
                <a:rPr lang="pl-PL" sz="1000" smtClean="0"/>
                <a:t>. </a:t>
              </a:r>
              <a:r>
                <a:rPr lang="pl-PL" sz="1000" i="1" smtClean="0"/>
                <a:t>LlPCS1L </a:t>
              </a:r>
              <a:r>
                <a:rPr lang="pl-PL" sz="1000"/>
                <a:t>cDNA (GenBank accession </a:t>
              </a:r>
              <a:r>
                <a:rPr lang="pl-PL" sz="1000" smtClean="0"/>
                <a:t>number MW240681, 1773 bp</a:t>
              </a:r>
              <a:r>
                <a:rPr lang="pl-PL" sz="1000"/>
                <a:t>) identified in</a:t>
              </a:r>
              <a:r>
                <a:rPr lang="en-US" sz="1000"/>
                <a:t> yellow lupine (</a:t>
              </a:r>
              <a:r>
                <a:rPr lang="en-US" sz="1000" i="1"/>
                <a:t>Lupinus luteus </a:t>
              </a:r>
              <a:r>
                <a:rPr lang="en-US" sz="1000"/>
                <a:t>L.)</a:t>
              </a:r>
              <a:r>
                <a:rPr lang="pl-PL" sz="1000"/>
                <a:t> and i</a:t>
              </a:r>
              <a:r>
                <a:rPr lang="en-US" sz="1000"/>
                <a:t>ts deduced amino acid sequence </a:t>
              </a:r>
              <a:r>
                <a:rPr lang="pl-PL" sz="1000" smtClean="0"/>
                <a:t>[480</a:t>
              </a:r>
              <a:r>
                <a:rPr lang="en-US" sz="1000" smtClean="0"/>
                <a:t> </a:t>
              </a:r>
              <a:r>
                <a:rPr lang="en-US" sz="1000"/>
                <a:t>aa</a:t>
              </a:r>
              <a:r>
                <a:rPr lang="pl-PL" sz="1000"/>
                <a:t> (</a:t>
              </a:r>
              <a:r>
                <a:rPr lang="en-US" sz="1000"/>
                <a:t>ExPASy, Translate tool)</a:t>
              </a:r>
              <a:r>
                <a:rPr lang="pl-PL" sz="1000"/>
                <a:t>,</a:t>
              </a:r>
              <a:r>
                <a:rPr lang="en-US" sz="1000"/>
                <a:t> m.w</a:t>
              </a:r>
              <a:r>
                <a:rPr lang="en-US" sz="1000" smtClean="0"/>
                <a:t>.</a:t>
              </a:r>
              <a:r>
                <a:rPr lang="pl-PL" sz="1000" smtClean="0"/>
                <a:t> =</a:t>
              </a:r>
              <a:r>
                <a:rPr lang="en-US" sz="1000" smtClean="0"/>
                <a:t> 53</a:t>
              </a:r>
              <a:r>
                <a:rPr lang="pl-PL" sz="1000" smtClean="0"/>
                <a:t>.</a:t>
              </a:r>
              <a:r>
                <a:rPr lang="en-US" sz="1000" smtClean="0"/>
                <a:t>044</a:t>
              </a:r>
              <a:r>
                <a:rPr lang="pl-PL" sz="1000" smtClean="0"/>
                <a:t> </a:t>
              </a:r>
              <a:r>
                <a:rPr lang="en-US" sz="1000" smtClean="0"/>
                <a:t>kD</a:t>
              </a:r>
              <a:r>
                <a:rPr lang="pl-PL" sz="1000" smtClean="0"/>
                <a:t> </a:t>
              </a:r>
              <a:r>
                <a:rPr lang="pl-PL" sz="1000"/>
                <a:t>and</a:t>
              </a:r>
              <a:r>
                <a:rPr lang="en-US" sz="1000"/>
                <a:t> pI </a:t>
              </a:r>
              <a:r>
                <a:rPr lang="en-US" sz="1000" smtClean="0"/>
                <a:t>=</a:t>
              </a:r>
              <a:r>
                <a:rPr lang="pl-PL" sz="1000"/>
                <a:t> 5.42 </a:t>
              </a:r>
              <a:r>
                <a:rPr lang="en-US" sz="1000" smtClean="0"/>
                <a:t>(</a:t>
              </a:r>
              <a:r>
                <a:rPr lang="en-US" sz="1000"/>
                <a:t>ExPASy, ProtParam)</a:t>
              </a:r>
              <a:r>
                <a:rPr lang="pl-PL" sz="1000" smtClean="0"/>
                <a:t>]</a:t>
              </a:r>
              <a:r>
                <a:rPr lang="en-US" sz="1000" smtClean="0"/>
                <a:t>.</a:t>
              </a:r>
              <a:r>
                <a:rPr lang="pl-PL" sz="1000" smtClean="0"/>
                <a:t> </a:t>
              </a:r>
              <a:r>
                <a:rPr lang="en-US" sz="1000"/>
                <a:t>The nucleotides </a:t>
              </a:r>
              <a:r>
                <a:rPr lang="pl-PL" sz="1000"/>
                <a:t>are marked with small</a:t>
              </a:r>
              <a:r>
                <a:rPr lang="en-US" sz="1000"/>
                <a:t> letters and amino acids</a:t>
              </a:r>
              <a:r>
                <a:rPr lang="pl-PL" sz="1000"/>
                <a:t> with</a:t>
              </a:r>
              <a:r>
                <a:rPr lang="en-US" sz="1000"/>
                <a:t> capital letters</a:t>
              </a:r>
              <a:r>
                <a:rPr lang="pl-PL" sz="1000"/>
                <a:t>. </a:t>
              </a:r>
              <a:r>
                <a:rPr lang="en-US" sz="1000"/>
                <a:t>START and STOP codons (</a:t>
              </a:r>
              <a:r>
                <a:rPr lang="pl-PL" sz="1000"/>
                <a:t>yellow</a:t>
              </a:r>
              <a:r>
                <a:rPr lang="en-US" sz="1000"/>
                <a:t> background) were indicated. </a:t>
              </a:r>
              <a:r>
                <a:rPr lang="pl-PL" sz="1000"/>
                <a:t>5’ and 3’ </a:t>
              </a:r>
              <a:r>
                <a:rPr lang="en-US" sz="1000"/>
                <a:t>UTR regions </a:t>
              </a:r>
              <a:r>
                <a:rPr lang="pl-PL" sz="1000"/>
                <a:t>are</a:t>
              </a:r>
              <a:r>
                <a:rPr lang="en-US" sz="1000"/>
                <a:t> marked with small italic letters</a:t>
              </a:r>
              <a:r>
                <a:rPr lang="pl-PL" sz="1000"/>
                <a:t> </a:t>
              </a:r>
              <a:r>
                <a:rPr lang="en-US" sz="1000"/>
                <a:t>before ATG and after TGA </a:t>
              </a:r>
              <a:r>
                <a:rPr lang="en-US" sz="1000" smtClean="0"/>
                <a:t>codons</a:t>
              </a:r>
              <a:r>
                <a:rPr lang="pl-PL" sz="1000" smtClean="0"/>
                <a:t>, resceptively</a:t>
              </a:r>
              <a:r>
                <a:rPr lang="en-US" sz="1000" smtClean="0"/>
                <a:t>. </a:t>
              </a:r>
              <a:r>
                <a:rPr lang="pl-PL" sz="1000"/>
                <a:t>ORF is marked with pink.</a:t>
              </a:r>
            </a:p>
          </p:txBody>
        </p:sp>
        <p:sp>
          <p:nvSpPr>
            <p:cNvPr id="6" name="Prostokąt 5"/>
            <p:cNvSpPr/>
            <p:nvPr/>
          </p:nvSpPr>
          <p:spPr>
            <a:xfrm>
              <a:off x="8064169" y="1797852"/>
              <a:ext cx="792088"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p:cNvSpPr/>
            <p:nvPr/>
          </p:nvSpPr>
          <p:spPr>
            <a:xfrm>
              <a:off x="4576378" y="3836655"/>
              <a:ext cx="4567623" cy="1938992"/>
            </a:xfrm>
            <a:prstGeom prst="rect">
              <a:avLst/>
            </a:prstGeom>
          </p:spPr>
          <p:txBody>
            <a:bodyPr wrap="square">
              <a:spAutoFit/>
            </a:bodyPr>
            <a:lstStyle/>
            <a:p>
              <a:pPr lvl="0" algn="just"/>
              <a:r>
                <a:rPr lang="pl-PL" sz="1000" b="1"/>
                <a:t>Fig. </a:t>
              </a:r>
              <a:r>
                <a:rPr lang="pl-PL" sz="1000" b="1" smtClean="0"/>
                <a:t>S6b</a:t>
              </a:r>
              <a:r>
                <a:rPr lang="pl-PL" sz="1000" smtClean="0"/>
                <a:t>. </a:t>
              </a:r>
              <a:r>
                <a:rPr lang="en-US" sz="1000"/>
                <a:t>Maximum likelihood phylogenetic tree of </a:t>
              </a:r>
              <a:r>
                <a:rPr lang="pl-PL" sz="1000" smtClean="0"/>
                <a:t>15</a:t>
              </a:r>
              <a:r>
                <a:rPr lang="en-US" sz="1000" smtClean="0"/>
                <a:t> </a:t>
              </a:r>
              <a:r>
                <a:rPr lang="pl-PL" sz="1000" smtClean="0"/>
                <a:t>PCS1</a:t>
              </a:r>
              <a:r>
                <a:rPr lang="en-US" sz="1000" smtClean="0"/>
                <a:t> </a:t>
              </a:r>
              <a:r>
                <a:rPr lang="en-US" sz="1000"/>
                <a:t>proteins</a:t>
              </a:r>
              <a:r>
                <a:rPr lang="pl-PL" sz="1000"/>
                <a:t> (BlastP)</a:t>
              </a:r>
              <a:r>
                <a:rPr lang="en-US" sz="1000"/>
                <a:t> with the highest degree of similarity</a:t>
              </a:r>
              <a:r>
                <a:rPr lang="pl-PL" sz="1000"/>
                <a:t> to the </a:t>
              </a:r>
              <a:r>
                <a:rPr lang="pl-PL" sz="1000" smtClean="0"/>
                <a:t>LlPCS1</a:t>
              </a:r>
              <a:r>
                <a:rPr lang="en-US" sz="1000" smtClean="0"/>
                <a:t>.</a:t>
              </a:r>
              <a:r>
                <a:rPr lang="pl-PL" sz="1000" smtClean="0"/>
                <a:t> </a:t>
              </a:r>
              <a:r>
                <a:rPr lang="en-US" sz="1000" smtClean="0"/>
                <a:t>Alignment </a:t>
              </a:r>
              <a:r>
                <a:rPr lang="en-US" sz="1000"/>
                <a:t>and phylogenetic reconstructions were performed using</a:t>
              </a:r>
              <a:r>
                <a:rPr lang="pl-PL" sz="1000"/>
                <a:t> </a:t>
              </a:r>
              <a:r>
                <a:rPr lang="en-US" sz="1000"/>
                <a:t>ETE3 v3.1.1 </a:t>
              </a:r>
              <a:r>
                <a:rPr lang="en-US" sz="1000" smtClean="0"/>
                <a:t>program</a:t>
              </a:r>
              <a:r>
                <a:rPr lang="pl-PL" sz="1000" smtClean="0"/>
                <a:t> </a:t>
              </a:r>
              <a:r>
                <a:rPr lang="en-US" sz="1000"/>
                <a:t>as implemented on the GenomeNet.</a:t>
              </a:r>
              <a:r>
                <a:rPr lang="pl-PL" sz="1000"/>
                <a:t> </a:t>
              </a:r>
              <a:r>
                <a:rPr lang="en-US" sz="1000"/>
                <a:t>ML tree was inferred using PhyML </a:t>
              </a:r>
              <a:r>
                <a:rPr lang="en-US" sz="1000" smtClean="0"/>
                <a:t>v20160115.</a:t>
              </a:r>
              <a:r>
                <a:rPr lang="pl-PL" sz="1000" smtClean="0"/>
                <a:t> </a:t>
              </a:r>
              <a:r>
                <a:rPr lang="en-US" sz="1000"/>
                <a:t>Branch supports are the Chi</a:t>
              </a:r>
              <a:r>
                <a:rPr lang="en-US" sz="1000" baseline="30000"/>
                <a:t>2</a:t>
              </a:r>
              <a:r>
                <a:rPr lang="en-US" sz="1000"/>
                <a:t>-based parametric values return by the approximate likelihood ratio </a:t>
              </a:r>
              <a:r>
                <a:rPr lang="en-US" sz="1000" smtClean="0"/>
                <a:t>test.</a:t>
              </a:r>
              <a:r>
                <a:rPr lang="pl-PL" sz="1000" b="1" i="1" smtClean="0">
                  <a:solidFill>
                    <a:schemeClr val="tx1">
                      <a:lumMod val="50000"/>
                      <a:lumOff val="50000"/>
                    </a:schemeClr>
                  </a:solidFill>
                </a:rPr>
                <a:t> </a:t>
              </a:r>
              <a:r>
                <a:rPr lang="pl-PL" sz="1000" b="1" i="1" smtClean="0"/>
                <a:t>Lang</a:t>
              </a:r>
              <a:r>
                <a:rPr lang="pl-PL" sz="1000" smtClean="0"/>
                <a:t> </a:t>
              </a:r>
              <a:r>
                <a:rPr lang="pl-PL" sz="1000"/>
                <a:t>- </a:t>
              </a:r>
              <a:r>
                <a:rPr lang="pl-PL" sz="1000" i="1"/>
                <a:t>Lupinus angustifolius </a:t>
              </a:r>
              <a:r>
                <a:rPr lang="pl-PL" sz="1000"/>
                <a:t>(</a:t>
              </a:r>
              <a:r>
                <a:rPr lang="pl-PL" sz="1000" smtClean="0"/>
                <a:t>XP_019412745); </a:t>
              </a:r>
              <a:r>
                <a:rPr lang="pl-PL" sz="1000" b="1" i="1"/>
                <a:t>Vr</a:t>
              </a:r>
              <a:r>
                <a:rPr lang="pl-PL" sz="1000"/>
                <a:t> - </a:t>
              </a:r>
              <a:r>
                <a:rPr lang="pl-PL" sz="1000" i="1"/>
                <a:t>Vigna radiata </a:t>
              </a:r>
              <a:r>
                <a:rPr lang="pl-PL" sz="1000"/>
                <a:t>(</a:t>
              </a:r>
              <a:r>
                <a:rPr lang="pl-PL" sz="1000" smtClean="0"/>
                <a:t>XP_014497350); </a:t>
              </a:r>
              <a:r>
                <a:rPr lang="pl-PL" sz="1000" b="1" i="1"/>
                <a:t>Gm</a:t>
              </a:r>
              <a:r>
                <a:rPr lang="pl-PL" sz="1000"/>
                <a:t> - </a:t>
              </a:r>
              <a:r>
                <a:rPr lang="pl-PL" sz="1000" i="1"/>
                <a:t>Glycine max </a:t>
              </a:r>
              <a:r>
                <a:rPr lang="pl-PL" sz="1000"/>
                <a:t>(</a:t>
              </a:r>
              <a:r>
                <a:rPr lang="pl-PL" sz="1000" smtClean="0"/>
                <a:t>XP_003530215); </a:t>
              </a:r>
              <a:r>
                <a:rPr lang="pl-PL" sz="1000" b="1" i="1"/>
                <a:t>Mt</a:t>
              </a:r>
              <a:r>
                <a:rPr lang="pl-PL" sz="1000"/>
                <a:t> - </a:t>
              </a:r>
              <a:r>
                <a:rPr lang="pl-PL" sz="1000" i="1"/>
                <a:t>Medicago truncatula </a:t>
              </a:r>
              <a:r>
                <a:rPr lang="pl-PL" sz="1000"/>
                <a:t>(</a:t>
              </a:r>
              <a:r>
                <a:rPr lang="pl-PL" sz="1000" smtClean="0"/>
                <a:t>XP_013448893); </a:t>
              </a:r>
              <a:r>
                <a:rPr lang="pl-PL" sz="1000" b="1"/>
                <a:t>Ap</a:t>
              </a:r>
              <a:r>
                <a:rPr lang="pl-PL" sz="1000"/>
                <a:t> - </a:t>
              </a:r>
              <a:r>
                <a:rPr lang="pl-PL" sz="1000" i="1"/>
                <a:t>Abrus precatorius </a:t>
              </a:r>
              <a:r>
                <a:rPr lang="pl-PL" sz="1000"/>
                <a:t>(</a:t>
              </a:r>
              <a:r>
                <a:rPr lang="pl-PL" sz="1000" smtClean="0"/>
                <a:t>XP_027349738); </a:t>
              </a:r>
              <a:r>
                <a:rPr lang="pl-PL" sz="1000" b="1"/>
                <a:t>Cc</a:t>
              </a:r>
              <a:r>
                <a:rPr lang="pl-PL" sz="1000"/>
                <a:t> - </a:t>
              </a:r>
              <a:r>
                <a:rPr lang="pl-PL" sz="1000" i="1"/>
                <a:t>Cajanus cajan </a:t>
              </a:r>
              <a:r>
                <a:rPr lang="pl-PL" sz="1000"/>
                <a:t>(</a:t>
              </a:r>
              <a:r>
                <a:rPr lang="pl-PL" sz="1000" smtClean="0"/>
                <a:t>XP_020206919); </a:t>
              </a:r>
              <a:r>
                <a:rPr lang="pl-PL" sz="1000" b="1" i="1"/>
                <a:t>Vu</a:t>
              </a:r>
              <a:r>
                <a:rPr lang="pl-PL" sz="1000"/>
                <a:t> - </a:t>
              </a:r>
              <a:r>
                <a:rPr lang="pl-PL" sz="1000" i="1"/>
                <a:t>Vigna unguiculata </a:t>
              </a:r>
              <a:r>
                <a:rPr lang="pl-PL" sz="1000"/>
                <a:t>(</a:t>
              </a:r>
              <a:r>
                <a:rPr lang="pl-PL" sz="1000" smtClean="0"/>
                <a:t>XP_027927273); </a:t>
              </a:r>
              <a:r>
                <a:rPr lang="pl-PL" sz="1000" b="1" i="1"/>
                <a:t>Ca</a:t>
              </a:r>
              <a:r>
                <a:rPr lang="pl-PL" sz="1000"/>
                <a:t> - </a:t>
              </a:r>
              <a:r>
                <a:rPr lang="pl-PL" sz="1000" i="1"/>
                <a:t>Cicer arietinum </a:t>
              </a:r>
              <a:r>
                <a:rPr lang="pl-PL" sz="1000"/>
                <a:t>(</a:t>
              </a:r>
              <a:r>
                <a:rPr lang="pl-PL" sz="1000" smtClean="0"/>
                <a:t>XP_004514393); </a:t>
              </a:r>
              <a:r>
                <a:rPr lang="pl-PL" sz="1000" b="1" i="1"/>
                <a:t>Tp</a:t>
              </a:r>
              <a:r>
                <a:rPr lang="pl-PL" sz="1000"/>
                <a:t> - </a:t>
              </a:r>
              <a:r>
                <a:rPr lang="pl-PL" sz="1000" i="1"/>
                <a:t>Trifolium pratense </a:t>
              </a:r>
              <a:r>
                <a:rPr lang="pl-PL" sz="1000"/>
                <a:t>(</a:t>
              </a:r>
              <a:r>
                <a:rPr lang="pl-PL" sz="1000" smtClean="0"/>
                <a:t>PNX74271); </a:t>
              </a:r>
              <a:r>
                <a:rPr lang="pl-PL" sz="1000" b="1" i="1"/>
                <a:t>Ql</a:t>
              </a:r>
              <a:r>
                <a:rPr lang="pl-PL" sz="1000"/>
                <a:t> - </a:t>
              </a:r>
              <a:r>
                <a:rPr lang="pl-PL" sz="1000" i="1"/>
                <a:t>Quercus lobata </a:t>
              </a:r>
              <a:r>
                <a:rPr lang="pl-PL" sz="1000"/>
                <a:t>(</a:t>
              </a:r>
              <a:r>
                <a:rPr lang="pl-PL" sz="1000" smtClean="0"/>
                <a:t>XP_030925127); </a:t>
              </a:r>
              <a:r>
                <a:rPr lang="pl-PL" sz="1000" b="1" i="1"/>
                <a:t>Pa</a:t>
              </a:r>
              <a:r>
                <a:rPr lang="pl-PL" sz="1000"/>
                <a:t> - </a:t>
              </a:r>
              <a:r>
                <a:rPr lang="pl-PL" sz="1000" i="1"/>
                <a:t>Prosopis alba </a:t>
              </a:r>
              <a:r>
                <a:rPr lang="pl-PL" sz="1000"/>
                <a:t>(</a:t>
              </a:r>
              <a:r>
                <a:rPr lang="pl-PL" sz="1000" smtClean="0"/>
                <a:t>XP_028786489); </a:t>
              </a:r>
              <a:r>
                <a:rPr lang="pl-PL" sz="1000" b="1" i="1"/>
                <a:t>St</a:t>
              </a:r>
              <a:r>
                <a:rPr lang="pl-PL" sz="1000"/>
                <a:t> - </a:t>
              </a:r>
              <a:r>
                <a:rPr lang="pl-PL" sz="1000" i="1"/>
                <a:t>Senna tora </a:t>
              </a:r>
              <a:r>
                <a:rPr lang="pl-PL" sz="1000"/>
                <a:t>(</a:t>
              </a:r>
              <a:r>
                <a:rPr lang="pl-PL" sz="1000" smtClean="0"/>
                <a:t>KAF7825648); </a:t>
              </a:r>
              <a:r>
                <a:rPr lang="pl-PL" sz="1000" b="1" i="1"/>
                <a:t>Qs</a:t>
              </a:r>
              <a:r>
                <a:rPr lang="pl-PL" sz="1000"/>
                <a:t> - </a:t>
              </a:r>
              <a:r>
                <a:rPr lang="pl-PL" sz="1000" i="1"/>
                <a:t>Quercus suber </a:t>
              </a:r>
              <a:r>
                <a:rPr lang="pl-PL" sz="1000"/>
                <a:t>(</a:t>
              </a:r>
              <a:r>
                <a:rPr lang="pl-PL" sz="1000" smtClean="0"/>
                <a:t>XP_023913890); </a:t>
              </a:r>
              <a:r>
                <a:rPr lang="pl-PL" sz="1000" b="1" i="1"/>
                <a:t>Tw</a:t>
              </a:r>
              <a:r>
                <a:rPr lang="pl-PL" sz="1000"/>
                <a:t> - </a:t>
              </a:r>
              <a:r>
                <a:rPr lang="pl-PL" sz="1000" i="1"/>
                <a:t>Tripterygium wilfordii </a:t>
              </a:r>
              <a:r>
                <a:rPr lang="pl-PL" sz="1000"/>
                <a:t>(</a:t>
              </a:r>
              <a:r>
                <a:rPr lang="pl-PL" sz="1000" smtClean="0"/>
                <a:t>KAF5750924); </a:t>
              </a:r>
              <a:r>
                <a:rPr lang="pl-PL" sz="1000" b="1" i="1"/>
                <a:t>At</a:t>
              </a:r>
              <a:r>
                <a:rPr lang="pl-PL" sz="1000"/>
                <a:t> - </a:t>
              </a:r>
              <a:r>
                <a:rPr lang="pl-PL" sz="1000" i="1"/>
                <a:t>Arabidopsis thaliana </a:t>
              </a:r>
              <a:r>
                <a:rPr lang="pl-PL" sz="1000"/>
                <a:t>(</a:t>
              </a:r>
              <a:r>
                <a:rPr lang="pl-PL" sz="1000" smtClean="0"/>
                <a:t>OAO90380). </a:t>
              </a:r>
              <a:endParaRPr lang="pl-PL" sz="1000"/>
            </a:p>
          </p:txBody>
        </p:sp>
      </p:grpSp>
    </p:spTree>
    <p:extLst>
      <p:ext uri="{BB962C8B-B14F-4D97-AF65-F5344CB8AC3E}">
        <p14:creationId xmlns:p14="http://schemas.microsoft.com/office/powerpoint/2010/main" val="3254416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1" y="124070"/>
            <a:ext cx="8964487" cy="6730216"/>
            <a:chOff x="1" y="124070"/>
            <a:chExt cx="8964487" cy="6730216"/>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61" t="21597" r="19617" b="29395"/>
            <a:stretch/>
          </p:blipFill>
          <p:spPr bwMode="auto">
            <a:xfrm>
              <a:off x="28217" y="124070"/>
              <a:ext cx="5024894" cy="1941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5682" t="33781" r="19658" b="11755"/>
            <a:stretch/>
          </p:blipFill>
          <p:spPr bwMode="auto">
            <a:xfrm>
              <a:off x="5089624" y="124070"/>
              <a:ext cx="3874864" cy="2170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610" t="26785" r="19621" b="16407"/>
            <a:stretch/>
          </p:blipFill>
          <p:spPr bwMode="auto">
            <a:xfrm>
              <a:off x="28216" y="2315622"/>
              <a:ext cx="5045890" cy="2245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6016" t="25545" r="19546" b="19097"/>
            <a:stretch/>
          </p:blipFill>
          <p:spPr bwMode="auto">
            <a:xfrm>
              <a:off x="5117662" y="2315622"/>
              <a:ext cx="3846826" cy="2199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8949" t="29712" r="19770" b="14732"/>
            <a:stretch/>
          </p:blipFill>
          <p:spPr bwMode="auto">
            <a:xfrm>
              <a:off x="28217" y="4640169"/>
              <a:ext cx="5052932" cy="2214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25888" t="23760" r="19769" b="21082"/>
            <a:stretch/>
          </p:blipFill>
          <p:spPr bwMode="auto">
            <a:xfrm>
              <a:off x="5106110" y="4640170"/>
              <a:ext cx="3858378" cy="2201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Prostokąt 9"/>
            <p:cNvSpPr/>
            <p:nvPr/>
          </p:nvSpPr>
          <p:spPr>
            <a:xfrm>
              <a:off x="1" y="476672"/>
              <a:ext cx="467543"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10"/>
            <p:cNvSpPr/>
            <p:nvPr/>
          </p:nvSpPr>
          <p:spPr>
            <a:xfrm>
              <a:off x="28217" y="2708920"/>
              <a:ext cx="439327"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ostokąt 11"/>
            <p:cNvSpPr/>
            <p:nvPr/>
          </p:nvSpPr>
          <p:spPr>
            <a:xfrm>
              <a:off x="28217" y="5013176"/>
              <a:ext cx="439327"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10468952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a 2"/>
          <p:cNvGrpSpPr/>
          <p:nvPr/>
        </p:nvGrpSpPr>
        <p:grpSpPr>
          <a:xfrm>
            <a:off x="0" y="14199"/>
            <a:ext cx="9144000" cy="5894724"/>
            <a:chOff x="0" y="14199"/>
            <a:chExt cx="9144000" cy="5894724"/>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813" t="21825" r="19459" b="22421"/>
            <a:stretch/>
          </p:blipFill>
          <p:spPr bwMode="auto">
            <a:xfrm>
              <a:off x="107505" y="14199"/>
              <a:ext cx="5040559" cy="22027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5905" t="26538" r="19769" b="18106"/>
            <a:stretch/>
          </p:blipFill>
          <p:spPr bwMode="auto">
            <a:xfrm>
              <a:off x="5163999" y="30585"/>
              <a:ext cx="3816424" cy="2186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614" t="20982" r="49777" b="27033"/>
            <a:stretch/>
          </p:blipFill>
          <p:spPr bwMode="auto">
            <a:xfrm>
              <a:off x="107503" y="2242912"/>
              <a:ext cx="2880319" cy="2023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rostokąt 1"/>
            <p:cNvSpPr/>
            <p:nvPr/>
          </p:nvSpPr>
          <p:spPr>
            <a:xfrm>
              <a:off x="0" y="4293096"/>
              <a:ext cx="9144000" cy="1615827"/>
            </a:xfrm>
            <a:prstGeom prst="rect">
              <a:avLst/>
            </a:prstGeom>
          </p:spPr>
          <p:txBody>
            <a:bodyPr wrap="square">
              <a:spAutoFit/>
            </a:bodyPr>
            <a:lstStyle/>
            <a:p>
              <a:pPr lvl="0" algn="just"/>
              <a:r>
                <a:rPr lang="pl-PL" sz="1100" b="1" smtClean="0"/>
                <a:t>Fig. S6c. </a:t>
              </a:r>
              <a:r>
                <a:rPr lang="en-US" sz="1100" smtClean="0"/>
                <a:t>Multiple </a:t>
              </a:r>
              <a:r>
                <a:rPr lang="en-US" sz="1100"/>
                <a:t>alignment (ClustalW) of </a:t>
              </a:r>
              <a:r>
                <a:rPr lang="en-US" sz="1100" smtClean="0"/>
                <a:t>1</a:t>
              </a:r>
              <a:r>
                <a:rPr lang="pl-PL" sz="1100" smtClean="0"/>
                <a:t>5</a:t>
              </a:r>
              <a:r>
                <a:rPr lang="en-US" sz="1100" smtClean="0"/>
                <a:t> </a:t>
              </a:r>
              <a:r>
                <a:rPr lang="en-US" sz="1100"/>
                <a:t>PROMOTION OF CELL SURVIVAL1 (PCS1) amino acid sequences (</a:t>
              </a:r>
              <a:r>
                <a:rPr lang="en-US" sz="1100" smtClean="0"/>
                <a:t>BlastP)</a:t>
              </a:r>
              <a:r>
                <a:rPr lang="pl-PL" sz="1100" smtClean="0"/>
                <a:t> </a:t>
              </a:r>
              <a:r>
                <a:rPr lang="en-US" sz="1100" smtClean="0"/>
                <a:t>which </a:t>
              </a:r>
              <a:r>
                <a:rPr lang="en-US" sz="1100"/>
                <a:t>are closest related to </a:t>
              </a:r>
              <a:r>
                <a:rPr lang="en-US" sz="1100" smtClean="0"/>
                <a:t>LlPCS1.</a:t>
              </a:r>
              <a:r>
                <a:rPr lang="pl-PL" sz="1100" smtClean="0"/>
                <a:t> </a:t>
              </a:r>
              <a:r>
                <a:rPr lang="en-US" sz="1100" smtClean="0"/>
                <a:t>Two </a:t>
              </a:r>
              <a:r>
                <a:rPr lang="en-US" sz="1100"/>
                <a:t>motif in both N- (DTGS) and C (DS/LGT)-terminal ends characteristic for pepsin like aspartic proteases are marked in yellow and light grey, respectivelly. Additionally, two catalytic residues (D) (white letters on red background) have been indicated. Active site flap ATLS and SSSS are marked green and light blue, respectively. Pepsin A like plant domain are shaded dark blue with white letters. TAXi_N domain (Xylanase inhibitor N-terminal, sea color) and TAXi_C domain (violet</a:t>
              </a:r>
              <a:r>
                <a:rPr lang="en-US" sz="1100" smtClean="0"/>
                <a:t>) </a:t>
              </a:r>
              <a:r>
                <a:rPr lang="en-US" sz="1100"/>
                <a:t>are additionally </a:t>
              </a:r>
              <a:r>
                <a:rPr lang="en-US" sz="1100" smtClean="0"/>
                <a:t>underlined.</a:t>
              </a:r>
              <a:r>
                <a:rPr lang="pl-PL" sz="1100"/>
                <a:t> </a:t>
              </a:r>
              <a:r>
                <a:rPr lang="pl-PL" sz="1100" b="1" i="1" smtClean="0"/>
                <a:t>Lang</a:t>
              </a:r>
              <a:r>
                <a:rPr lang="pl-PL" sz="1100" smtClean="0"/>
                <a:t> </a:t>
              </a:r>
              <a:r>
                <a:rPr lang="pl-PL" sz="1100"/>
                <a:t>- </a:t>
              </a:r>
              <a:r>
                <a:rPr lang="pl-PL" sz="1100" i="1"/>
                <a:t>Lupinus angustifolius </a:t>
              </a:r>
              <a:r>
                <a:rPr lang="pl-PL" sz="1100"/>
                <a:t>(</a:t>
              </a:r>
              <a:r>
                <a:rPr lang="pl-PL" sz="1100" smtClean="0"/>
                <a:t>XP_019412745); </a:t>
              </a:r>
              <a:r>
                <a:rPr lang="pl-PL" sz="1100" b="1" i="1"/>
                <a:t>Vr</a:t>
              </a:r>
              <a:r>
                <a:rPr lang="pl-PL" sz="1100"/>
                <a:t> - </a:t>
              </a:r>
              <a:r>
                <a:rPr lang="pl-PL" sz="1100" i="1"/>
                <a:t>Vigna radiata </a:t>
              </a:r>
              <a:r>
                <a:rPr lang="pl-PL" sz="1100"/>
                <a:t>(</a:t>
              </a:r>
              <a:r>
                <a:rPr lang="pl-PL" sz="1100" smtClean="0"/>
                <a:t>XP_014497350); </a:t>
              </a:r>
              <a:r>
                <a:rPr lang="pl-PL" sz="1100" b="1" i="1"/>
                <a:t>Gm</a:t>
              </a:r>
              <a:r>
                <a:rPr lang="pl-PL" sz="1100"/>
                <a:t> - </a:t>
              </a:r>
              <a:r>
                <a:rPr lang="pl-PL" sz="1100" i="1"/>
                <a:t>Glycine </a:t>
              </a:r>
              <a:r>
                <a:rPr lang="pl-PL" sz="1100" i="1" smtClean="0"/>
                <a:t>max </a:t>
              </a:r>
              <a:r>
                <a:rPr lang="pl-PL" sz="1100" smtClean="0"/>
                <a:t>(XP_003530215); </a:t>
              </a:r>
              <a:r>
                <a:rPr lang="pl-PL" sz="1100" b="1" i="1"/>
                <a:t>Mt</a:t>
              </a:r>
              <a:r>
                <a:rPr lang="pl-PL" sz="1100"/>
                <a:t> - </a:t>
              </a:r>
              <a:r>
                <a:rPr lang="pl-PL" sz="1100" i="1"/>
                <a:t>Medicago truncatula </a:t>
              </a:r>
              <a:r>
                <a:rPr lang="pl-PL" sz="1100"/>
                <a:t>(</a:t>
              </a:r>
              <a:r>
                <a:rPr lang="pl-PL" sz="1100" smtClean="0"/>
                <a:t>XP_013448893); </a:t>
              </a:r>
              <a:r>
                <a:rPr lang="pl-PL" sz="1100" b="1"/>
                <a:t>Ap</a:t>
              </a:r>
              <a:r>
                <a:rPr lang="pl-PL" sz="1100"/>
                <a:t> - </a:t>
              </a:r>
              <a:r>
                <a:rPr lang="pl-PL" sz="1100" i="1"/>
                <a:t>Abrus precatorius </a:t>
              </a:r>
              <a:r>
                <a:rPr lang="pl-PL" sz="1100"/>
                <a:t>(</a:t>
              </a:r>
              <a:r>
                <a:rPr lang="pl-PL" sz="1100" smtClean="0"/>
                <a:t>XP_027349738); </a:t>
              </a:r>
              <a:r>
                <a:rPr lang="pl-PL" sz="1100" b="1"/>
                <a:t>Cc</a:t>
              </a:r>
              <a:r>
                <a:rPr lang="pl-PL" sz="1100"/>
                <a:t> - </a:t>
              </a:r>
              <a:r>
                <a:rPr lang="pl-PL" sz="1100" i="1"/>
                <a:t>Cajanus cajan </a:t>
              </a:r>
              <a:r>
                <a:rPr lang="pl-PL" sz="1100"/>
                <a:t>(</a:t>
              </a:r>
              <a:r>
                <a:rPr lang="pl-PL" sz="1100" smtClean="0"/>
                <a:t>XP_020206919); </a:t>
              </a:r>
              <a:r>
                <a:rPr lang="pl-PL" sz="1100" b="1" i="1"/>
                <a:t>Vu</a:t>
              </a:r>
              <a:r>
                <a:rPr lang="pl-PL" sz="1100"/>
                <a:t> - </a:t>
              </a:r>
              <a:r>
                <a:rPr lang="pl-PL" sz="1100" i="1"/>
                <a:t>Vigna unguiculata </a:t>
              </a:r>
              <a:r>
                <a:rPr lang="pl-PL" sz="1100"/>
                <a:t>(</a:t>
              </a:r>
              <a:r>
                <a:rPr lang="pl-PL" sz="1100" smtClean="0"/>
                <a:t>XP_027927273); </a:t>
              </a:r>
              <a:r>
                <a:rPr lang="pl-PL" sz="1100" b="1" i="1"/>
                <a:t>Ca</a:t>
              </a:r>
              <a:r>
                <a:rPr lang="pl-PL" sz="1100"/>
                <a:t> - </a:t>
              </a:r>
              <a:r>
                <a:rPr lang="pl-PL" sz="1100" i="1"/>
                <a:t>Cicer arietinum </a:t>
              </a:r>
              <a:r>
                <a:rPr lang="pl-PL" sz="1100"/>
                <a:t>(</a:t>
              </a:r>
              <a:r>
                <a:rPr lang="pl-PL" sz="1100" smtClean="0"/>
                <a:t>XP_004514393); </a:t>
              </a:r>
              <a:r>
                <a:rPr lang="pl-PL" sz="1100" b="1" i="1"/>
                <a:t>Tp</a:t>
              </a:r>
              <a:r>
                <a:rPr lang="pl-PL" sz="1100"/>
                <a:t> - </a:t>
              </a:r>
              <a:r>
                <a:rPr lang="pl-PL" sz="1100" i="1"/>
                <a:t>Trifolium pratense </a:t>
              </a:r>
              <a:r>
                <a:rPr lang="pl-PL" sz="1100"/>
                <a:t>(</a:t>
              </a:r>
              <a:r>
                <a:rPr lang="pl-PL" sz="1100" smtClean="0"/>
                <a:t>PNX74271); </a:t>
              </a:r>
              <a:r>
                <a:rPr lang="pl-PL" sz="1100" b="1" i="1"/>
                <a:t>Ql</a:t>
              </a:r>
              <a:r>
                <a:rPr lang="pl-PL" sz="1100"/>
                <a:t> - </a:t>
              </a:r>
              <a:r>
                <a:rPr lang="pl-PL" sz="1100" i="1"/>
                <a:t>Quercus lobata </a:t>
              </a:r>
              <a:r>
                <a:rPr lang="pl-PL" sz="1100"/>
                <a:t>(</a:t>
              </a:r>
              <a:r>
                <a:rPr lang="pl-PL" sz="1100" smtClean="0"/>
                <a:t>XP_030925127); </a:t>
              </a:r>
              <a:r>
                <a:rPr lang="pl-PL" sz="1100" b="1" i="1"/>
                <a:t>Pa</a:t>
              </a:r>
              <a:r>
                <a:rPr lang="pl-PL" sz="1100"/>
                <a:t> - </a:t>
              </a:r>
              <a:r>
                <a:rPr lang="pl-PL" sz="1100" i="1"/>
                <a:t>Prosopis alba </a:t>
              </a:r>
              <a:r>
                <a:rPr lang="pl-PL" sz="1100"/>
                <a:t>(</a:t>
              </a:r>
              <a:r>
                <a:rPr lang="pl-PL" sz="1100" smtClean="0"/>
                <a:t>XP_028786489); </a:t>
              </a:r>
              <a:r>
                <a:rPr lang="pl-PL" sz="1100" b="1" i="1"/>
                <a:t>St</a:t>
              </a:r>
              <a:r>
                <a:rPr lang="pl-PL" sz="1100"/>
                <a:t> - </a:t>
              </a:r>
              <a:r>
                <a:rPr lang="pl-PL" sz="1100" i="1"/>
                <a:t>Senna tora </a:t>
              </a:r>
              <a:r>
                <a:rPr lang="pl-PL" sz="1100"/>
                <a:t>(</a:t>
              </a:r>
              <a:r>
                <a:rPr lang="pl-PL" sz="1100" smtClean="0"/>
                <a:t>KAF7825648); </a:t>
              </a:r>
              <a:r>
                <a:rPr lang="pl-PL" sz="1100" b="1" i="1"/>
                <a:t>Qs</a:t>
              </a:r>
              <a:r>
                <a:rPr lang="pl-PL" sz="1100"/>
                <a:t> - </a:t>
              </a:r>
              <a:r>
                <a:rPr lang="pl-PL" sz="1100" i="1"/>
                <a:t>Quercus suber </a:t>
              </a:r>
              <a:r>
                <a:rPr lang="pl-PL" sz="1100"/>
                <a:t>(</a:t>
              </a:r>
              <a:r>
                <a:rPr lang="pl-PL" sz="1100" smtClean="0"/>
                <a:t>XP_023913890); </a:t>
              </a:r>
              <a:r>
                <a:rPr lang="pl-PL" sz="1100" b="1" i="1"/>
                <a:t>Tw</a:t>
              </a:r>
              <a:r>
                <a:rPr lang="pl-PL" sz="1100"/>
                <a:t> - </a:t>
              </a:r>
              <a:r>
                <a:rPr lang="pl-PL" sz="1100" i="1"/>
                <a:t>Tripterygium wilfordii </a:t>
              </a:r>
              <a:r>
                <a:rPr lang="pl-PL" sz="1100"/>
                <a:t>(</a:t>
              </a:r>
              <a:r>
                <a:rPr lang="pl-PL" sz="1100" smtClean="0"/>
                <a:t>KAF5750924); </a:t>
              </a:r>
              <a:r>
                <a:rPr lang="pl-PL" sz="1100" b="1" i="1"/>
                <a:t>At</a:t>
              </a:r>
              <a:r>
                <a:rPr lang="pl-PL" sz="1100"/>
                <a:t> - </a:t>
              </a:r>
              <a:r>
                <a:rPr lang="pl-PL" sz="1100" i="1"/>
                <a:t>Arabidopsis thaliana </a:t>
              </a:r>
              <a:r>
                <a:rPr lang="pl-PL" sz="1100"/>
                <a:t>(</a:t>
              </a:r>
              <a:r>
                <a:rPr lang="pl-PL" sz="1100" smtClean="0"/>
                <a:t>OAO90380). </a:t>
              </a:r>
              <a:endParaRPr lang="pl-PL" sz="1100"/>
            </a:p>
          </p:txBody>
        </p:sp>
        <p:sp>
          <p:nvSpPr>
            <p:cNvPr id="6" name="Prostokąt 5"/>
            <p:cNvSpPr/>
            <p:nvPr/>
          </p:nvSpPr>
          <p:spPr>
            <a:xfrm>
              <a:off x="107505" y="2567960"/>
              <a:ext cx="504055"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p:cNvSpPr/>
            <p:nvPr/>
          </p:nvSpPr>
          <p:spPr>
            <a:xfrm>
              <a:off x="107505" y="404664"/>
              <a:ext cx="504055"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885031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143999" cy="5796171"/>
            <a:chOff x="0" y="0"/>
            <a:chExt cx="9143999" cy="5796171"/>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501" t="12003" r="7957" b="17071"/>
            <a:stretch/>
          </p:blipFill>
          <p:spPr bwMode="auto">
            <a:xfrm>
              <a:off x="107504" y="404664"/>
              <a:ext cx="8949295"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rostokąt 5"/>
            <p:cNvSpPr/>
            <p:nvPr/>
          </p:nvSpPr>
          <p:spPr>
            <a:xfrm>
              <a:off x="0" y="4518898"/>
              <a:ext cx="9143999" cy="1277273"/>
            </a:xfrm>
            <a:prstGeom prst="rect">
              <a:avLst/>
            </a:prstGeom>
          </p:spPr>
          <p:txBody>
            <a:bodyPr wrap="square">
              <a:spAutoFit/>
            </a:bodyPr>
            <a:lstStyle/>
            <a:p>
              <a:pPr algn="just"/>
              <a:r>
                <a:rPr lang="pl-PL" sz="1100" b="1" smtClean="0">
                  <a:cs typeface="Times New Roman" panose="02020603050405020304" pitchFamily="18" charset="0"/>
                </a:rPr>
                <a:t>Fig. S6d.</a:t>
              </a:r>
              <a:r>
                <a:rPr lang="pl-PL" sz="1100" smtClean="0">
                  <a:cs typeface="Times New Roman" panose="02020603050405020304" pitchFamily="18" charset="0"/>
                </a:rPr>
                <a:t> </a:t>
              </a:r>
              <a:r>
                <a:rPr lang="pl-PL" sz="1100">
                  <a:cs typeface="Times New Roman" panose="02020603050405020304" pitchFamily="18" charset="0"/>
                </a:rPr>
                <a:t>C</a:t>
              </a:r>
              <a:r>
                <a:rPr lang="en-US" sz="1100">
                  <a:cs typeface="Times New Roman" panose="02020603050405020304" pitchFamily="18" charset="0"/>
                </a:rPr>
                <a:t>omparison </a:t>
              </a:r>
              <a:r>
                <a:rPr lang="en-US" sz="1100" smtClean="0">
                  <a:cs typeface="Times New Roman" panose="02020603050405020304" pitchFamily="18" charset="0"/>
                </a:rPr>
                <a:t>of</a:t>
              </a:r>
              <a:r>
                <a:rPr lang="pl-PL" sz="1100" smtClean="0">
                  <a:cs typeface="Times New Roman" panose="02020603050405020304" pitchFamily="18" charset="0"/>
                </a:rPr>
                <a:t> PCS1 proteins</a:t>
              </a:r>
              <a:r>
                <a:rPr lang="en-US" sz="1100" smtClean="0">
                  <a:cs typeface="Times New Roman" panose="02020603050405020304" pitchFamily="18" charset="0"/>
                </a:rPr>
                <a:t> </a:t>
              </a:r>
              <a:r>
                <a:rPr lang="pl-PL" sz="1100">
                  <a:cs typeface="Times New Roman" panose="02020603050405020304" pitchFamily="18" charset="0"/>
                </a:rPr>
                <a:t>derived from</a:t>
              </a:r>
              <a:r>
                <a:rPr lang="en-US" sz="1100">
                  <a:cs typeface="Times New Roman" panose="02020603050405020304" pitchFamily="18" charset="0"/>
                </a:rPr>
                <a:t> </a:t>
              </a:r>
              <a:r>
                <a:rPr lang="pl-PL" sz="1100">
                  <a:cs typeface="Times New Roman" panose="02020603050405020304" pitchFamily="18" charset="0"/>
                </a:rPr>
                <a:t>different plant species</a:t>
              </a:r>
              <a:r>
                <a:rPr lang="en-US" sz="1100" i="1">
                  <a:cs typeface="Times New Roman" panose="02020603050405020304" pitchFamily="18" charset="0"/>
                </a:rPr>
                <a:t> </a:t>
              </a:r>
              <a:r>
                <a:rPr lang="en-US" sz="1100">
                  <a:cs typeface="Times New Roman" panose="02020603050405020304" pitchFamily="18" charset="0"/>
                </a:rPr>
                <a:t>using the DiAlign program (Genomatix). For each pairwise alignment, the similarity (relative to the maximum similarity) and the number of identical </a:t>
              </a:r>
              <a:r>
                <a:rPr lang="pl-PL" sz="1100">
                  <a:cs typeface="Times New Roman" panose="02020603050405020304" pitchFamily="18" charset="0"/>
                </a:rPr>
                <a:t>amino</a:t>
              </a:r>
              <a:r>
                <a:rPr lang="en-US" sz="1100">
                  <a:cs typeface="Times New Roman" panose="02020603050405020304" pitchFamily="18" charset="0"/>
                </a:rPr>
                <a:t> acids (in % of shorter sequence) </a:t>
              </a:r>
              <a:r>
                <a:rPr lang="pl-PL" sz="1100">
                  <a:cs typeface="Times New Roman" panose="02020603050405020304" pitchFamily="18" charset="0"/>
                </a:rPr>
                <a:t>are</a:t>
              </a:r>
              <a:r>
                <a:rPr lang="en-US" sz="1100">
                  <a:cs typeface="Times New Roman" panose="02020603050405020304" pitchFamily="18" charset="0"/>
                </a:rPr>
                <a:t> given. Maximum values are underlined.</a:t>
              </a:r>
              <a:r>
                <a:rPr lang="pl-PL" sz="1100">
                  <a:cs typeface="Times New Roman" panose="02020603050405020304" pitchFamily="18" charset="0"/>
                </a:rPr>
                <a:t> T</a:t>
              </a:r>
              <a:r>
                <a:rPr lang="en-US" sz="1100">
                  <a:cs typeface="Times New Roman" panose="02020603050405020304" pitchFamily="18" charset="0"/>
                </a:rPr>
                <a:t>he similarity value</a:t>
              </a:r>
              <a:r>
                <a:rPr lang="pl-PL" sz="1100">
                  <a:cs typeface="Times New Roman" panose="02020603050405020304" pitchFamily="18" charset="0"/>
                </a:rPr>
                <a:t> of</a:t>
              </a:r>
              <a:r>
                <a:rPr lang="en-US" sz="1100">
                  <a:cs typeface="Times New Roman" panose="02020603050405020304" pitchFamily="18" charset="0"/>
                </a:rPr>
                <a:t> 1.000 marks only the two most similar sequences</a:t>
              </a:r>
              <a:r>
                <a:rPr lang="pl-PL" sz="1100">
                  <a:cs typeface="Times New Roman" panose="02020603050405020304" pitchFamily="18" charset="0"/>
                </a:rPr>
                <a:t>;</a:t>
              </a:r>
              <a:r>
                <a:rPr lang="en-US" sz="1100">
                  <a:cs typeface="Times New Roman" panose="02020603050405020304" pitchFamily="18" charset="0"/>
                </a:rPr>
                <a:t> it does not necessarily mean that these sequences are identical</a:t>
              </a:r>
              <a:r>
                <a:rPr lang="pl-PL" sz="1100" smtClean="0">
                  <a:cs typeface="Times New Roman" panose="02020603050405020304" pitchFamily="18" charset="0"/>
                </a:rPr>
                <a:t>. </a:t>
              </a:r>
              <a:r>
                <a:rPr lang="pl-PL" sz="1100" b="1" i="1"/>
                <a:t>Lang</a:t>
              </a:r>
              <a:r>
                <a:rPr lang="pl-PL" sz="1100"/>
                <a:t> - </a:t>
              </a:r>
              <a:r>
                <a:rPr lang="pl-PL" sz="1100" i="1"/>
                <a:t>Lupinus angustifolius </a:t>
              </a:r>
              <a:r>
                <a:rPr lang="pl-PL" sz="1100"/>
                <a:t>(</a:t>
              </a:r>
              <a:r>
                <a:rPr lang="pl-PL" sz="1100" smtClean="0"/>
                <a:t>XP_019412745); </a:t>
              </a:r>
              <a:r>
                <a:rPr lang="pl-PL" sz="1100" b="1" i="1"/>
                <a:t>Vr</a:t>
              </a:r>
              <a:r>
                <a:rPr lang="pl-PL" sz="1100"/>
                <a:t> - </a:t>
              </a:r>
              <a:r>
                <a:rPr lang="pl-PL" sz="1100" i="1"/>
                <a:t>Vigna radiata </a:t>
              </a:r>
              <a:r>
                <a:rPr lang="pl-PL" sz="1100"/>
                <a:t>(</a:t>
              </a:r>
              <a:r>
                <a:rPr lang="pl-PL" sz="1100" smtClean="0"/>
                <a:t>XP_014497350); </a:t>
              </a:r>
              <a:r>
                <a:rPr lang="pl-PL" sz="1100" b="1" i="1"/>
                <a:t>Gm</a:t>
              </a:r>
              <a:r>
                <a:rPr lang="pl-PL" sz="1100"/>
                <a:t> - </a:t>
              </a:r>
              <a:r>
                <a:rPr lang="pl-PL" sz="1100" i="1"/>
                <a:t>Glycine max </a:t>
              </a:r>
              <a:r>
                <a:rPr lang="pl-PL" sz="1100"/>
                <a:t>(</a:t>
              </a:r>
              <a:r>
                <a:rPr lang="pl-PL" sz="1100" smtClean="0"/>
                <a:t>XP_003530215); </a:t>
              </a:r>
              <a:r>
                <a:rPr lang="pl-PL" sz="1100" b="1" i="1"/>
                <a:t>Mt</a:t>
              </a:r>
              <a:r>
                <a:rPr lang="pl-PL" sz="1100"/>
                <a:t> - </a:t>
              </a:r>
              <a:r>
                <a:rPr lang="pl-PL" sz="1100" i="1"/>
                <a:t>Medicago truncatula </a:t>
              </a:r>
              <a:r>
                <a:rPr lang="pl-PL" sz="1100"/>
                <a:t>(</a:t>
              </a:r>
              <a:r>
                <a:rPr lang="pl-PL" sz="1100" smtClean="0"/>
                <a:t>XP_013448893); </a:t>
              </a:r>
              <a:r>
                <a:rPr lang="pl-PL" sz="1100" b="1"/>
                <a:t>Ap</a:t>
              </a:r>
              <a:r>
                <a:rPr lang="pl-PL" sz="1100"/>
                <a:t> - </a:t>
              </a:r>
              <a:r>
                <a:rPr lang="pl-PL" sz="1100" i="1"/>
                <a:t>Abrus precatorius </a:t>
              </a:r>
              <a:r>
                <a:rPr lang="pl-PL" sz="1100"/>
                <a:t>(</a:t>
              </a:r>
              <a:r>
                <a:rPr lang="pl-PL" sz="1100" smtClean="0"/>
                <a:t>XP_027349738); </a:t>
              </a:r>
              <a:r>
                <a:rPr lang="pl-PL" sz="1100" b="1"/>
                <a:t>Cc</a:t>
              </a:r>
              <a:r>
                <a:rPr lang="pl-PL" sz="1100"/>
                <a:t> - </a:t>
              </a:r>
              <a:r>
                <a:rPr lang="pl-PL" sz="1100" i="1"/>
                <a:t>Cajanus cajan </a:t>
              </a:r>
              <a:r>
                <a:rPr lang="pl-PL" sz="1100"/>
                <a:t>(</a:t>
              </a:r>
              <a:r>
                <a:rPr lang="pl-PL" sz="1100" smtClean="0"/>
                <a:t>XP_020206919); </a:t>
              </a:r>
              <a:r>
                <a:rPr lang="pl-PL" sz="1100" b="1" i="1"/>
                <a:t>Vu</a:t>
              </a:r>
              <a:r>
                <a:rPr lang="pl-PL" sz="1100"/>
                <a:t> - </a:t>
              </a:r>
              <a:r>
                <a:rPr lang="pl-PL" sz="1100" i="1"/>
                <a:t>Vigna unguiculata </a:t>
              </a:r>
              <a:r>
                <a:rPr lang="pl-PL" sz="1100"/>
                <a:t>(</a:t>
              </a:r>
              <a:r>
                <a:rPr lang="pl-PL" sz="1100" smtClean="0"/>
                <a:t>XP_027927273); </a:t>
              </a:r>
              <a:r>
                <a:rPr lang="pl-PL" sz="1100" b="1" i="1"/>
                <a:t>Ca</a:t>
              </a:r>
              <a:r>
                <a:rPr lang="pl-PL" sz="1100"/>
                <a:t> - </a:t>
              </a:r>
              <a:r>
                <a:rPr lang="pl-PL" sz="1100" i="1"/>
                <a:t>Cicer arietinum </a:t>
              </a:r>
              <a:r>
                <a:rPr lang="pl-PL" sz="1100"/>
                <a:t>(</a:t>
              </a:r>
              <a:r>
                <a:rPr lang="pl-PL" sz="1100" smtClean="0"/>
                <a:t>XP_004514393); </a:t>
              </a:r>
              <a:r>
                <a:rPr lang="pl-PL" sz="1100" b="1" i="1"/>
                <a:t>Tp</a:t>
              </a:r>
              <a:r>
                <a:rPr lang="pl-PL" sz="1100"/>
                <a:t> - </a:t>
              </a:r>
              <a:r>
                <a:rPr lang="pl-PL" sz="1100" i="1"/>
                <a:t>Trifolium pratense </a:t>
              </a:r>
              <a:r>
                <a:rPr lang="pl-PL" sz="1100"/>
                <a:t>(</a:t>
              </a:r>
              <a:r>
                <a:rPr lang="pl-PL" sz="1100" smtClean="0"/>
                <a:t>PNX74271); </a:t>
              </a:r>
              <a:r>
                <a:rPr lang="pl-PL" sz="1100" b="1" i="1"/>
                <a:t>Ql</a:t>
              </a:r>
              <a:r>
                <a:rPr lang="pl-PL" sz="1100"/>
                <a:t> - </a:t>
              </a:r>
              <a:r>
                <a:rPr lang="pl-PL" sz="1100" i="1"/>
                <a:t>Quercus lobata </a:t>
              </a:r>
              <a:r>
                <a:rPr lang="pl-PL" sz="1100"/>
                <a:t>(</a:t>
              </a:r>
              <a:r>
                <a:rPr lang="pl-PL" sz="1100" smtClean="0"/>
                <a:t>XP_030925127); </a:t>
              </a:r>
              <a:r>
                <a:rPr lang="pl-PL" sz="1100" b="1" i="1"/>
                <a:t>Pa</a:t>
              </a:r>
              <a:r>
                <a:rPr lang="pl-PL" sz="1100"/>
                <a:t> - </a:t>
              </a:r>
              <a:r>
                <a:rPr lang="pl-PL" sz="1100" i="1"/>
                <a:t>Prosopis alba </a:t>
              </a:r>
              <a:r>
                <a:rPr lang="pl-PL" sz="1100"/>
                <a:t>(</a:t>
              </a:r>
              <a:r>
                <a:rPr lang="pl-PL" sz="1100" smtClean="0"/>
                <a:t>XP_028786489); </a:t>
              </a:r>
              <a:r>
                <a:rPr lang="pl-PL" sz="1100" b="1" i="1"/>
                <a:t>St</a:t>
              </a:r>
              <a:r>
                <a:rPr lang="pl-PL" sz="1100"/>
                <a:t> - </a:t>
              </a:r>
              <a:r>
                <a:rPr lang="pl-PL" sz="1100" i="1"/>
                <a:t>Senna tora </a:t>
              </a:r>
              <a:r>
                <a:rPr lang="pl-PL" sz="1100"/>
                <a:t>(</a:t>
              </a:r>
              <a:r>
                <a:rPr lang="pl-PL" sz="1100" smtClean="0"/>
                <a:t>KAF7825648); </a:t>
              </a:r>
              <a:r>
                <a:rPr lang="pl-PL" sz="1100" b="1" i="1"/>
                <a:t>Qs</a:t>
              </a:r>
              <a:r>
                <a:rPr lang="pl-PL" sz="1100"/>
                <a:t> - </a:t>
              </a:r>
              <a:r>
                <a:rPr lang="pl-PL" sz="1100" i="1"/>
                <a:t>Quercus suber </a:t>
              </a:r>
              <a:r>
                <a:rPr lang="pl-PL" sz="1100"/>
                <a:t>(</a:t>
              </a:r>
              <a:r>
                <a:rPr lang="pl-PL" sz="1100" smtClean="0"/>
                <a:t>XP_023913890); </a:t>
              </a:r>
              <a:r>
                <a:rPr lang="pl-PL" sz="1100" b="1" i="1"/>
                <a:t>Tw</a:t>
              </a:r>
              <a:r>
                <a:rPr lang="pl-PL" sz="1100"/>
                <a:t> - </a:t>
              </a:r>
              <a:r>
                <a:rPr lang="pl-PL" sz="1100" i="1"/>
                <a:t>Tripterygium wilfordii </a:t>
              </a:r>
              <a:r>
                <a:rPr lang="pl-PL" sz="1100"/>
                <a:t>(</a:t>
              </a:r>
              <a:r>
                <a:rPr lang="pl-PL" sz="1100" smtClean="0"/>
                <a:t>KAF5750924); </a:t>
              </a:r>
              <a:r>
                <a:rPr lang="pl-PL" sz="1100" b="1" i="1"/>
                <a:t>At</a:t>
              </a:r>
              <a:r>
                <a:rPr lang="pl-PL" sz="1100"/>
                <a:t> - </a:t>
              </a:r>
              <a:r>
                <a:rPr lang="pl-PL" sz="1100" i="1"/>
                <a:t>Arabidopsis thaliana </a:t>
              </a:r>
              <a:r>
                <a:rPr lang="pl-PL" sz="1100"/>
                <a:t>(</a:t>
              </a:r>
              <a:r>
                <a:rPr lang="pl-PL" sz="1100" smtClean="0"/>
                <a:t>OAO90380).</a:t>
              </a:r>
              <a:endParaRPr lang="pl-PL" sz="1100"/>
            </a:p>
          </p:txBody>
        </p:sp>
        <p:sp>
          <p:nvSpPr>
            <p:cNvPr id="8" name="pole tekstowe 7"/>
            <p:cNvSpPr txBox="1"/>
            <p:nvPr/>
          </p:nvSpPr>
          <p:spPr>
            <a:xfrm>
              <a:off x="0" y="0"/>
              <a:ext cx="1329702" cy="338554"/>
            </a:xfrm>
            <a:prstGeom prst="rect">
              <a:avLst/>
            </a:prstGeom>
            <a:noFill/>
          </p:spPr>
          <p:txBody>
            <a:bodyPr wrap="square" rtlCol="0">
              <a:spAutoFit/>
            </a:bodyPr>
            <a:lstStyle/>
            <a:p>
              <a:r>
                <a:rPr lang="pl-PL" sz="1600" b="1" u="sng" smtClean="0"/>
                <a:t>LlPCS1</a:t>
              </a:r>
              <a:endParaRPr lang="pl-PL" sz="1600" b="1" u="sng"/>
            </a:p>
          </p:txBody>
        </p:sp>
      </p:grpSp>
    </p:spTree>
    <p:extLst>
      <p:ext uri="{BB962C8B-B14F-4D97-AF65-F5344CB8AC3E}">
        <p14:creationId xmlns:p14="http://schemas.microsoft.com/office/powerpoint/2010/main" val="133506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108505" cy="6627622"/>
            <a:chOff x="0" y="0"/>
            <a:chExt cx="9108505" cy="6627622"/>
          </a:xfrm>
        </p:grpSpPr>
        <p:pic>
          <p:nvPicPr>
            <p:cNvPr id="6" name="Obraz 5"/>
            <p:cNvPicPr/>
            <p:nvPr/>
          </p:nvPicPr>
          <p:blipFill rotWithShape="1">
            <a:blip r:embed="rId2"/>
            <a:srcRect l="11583" t="7229" r="30716" b="9956"/>
            <a:stretch/>
          </p:blipFill>
          <p:spPr bwMode="auto">
            <a:xfrm>
              <a:off x="3849578" y="338678"/>
              <a:ext cx="5258927" cy="4170442"/>
            </a:xfrm>
            <a:prstGeom prst="rect">
              <a:avLst/>
            </a:prstGeom>
            <a:ln>
              <a:noFill/>
            </a:ln>
            <a:extLst>
              <a:ext uri="{53640926-AAD7-44D8-BBD7-CCE9431645EC}">
                <a14:shadowObscured xmlns:a14="http://schemas.microsoft.com/office/drawing/2010/main"/>
              </a:ext>
            </a:extLst>
          </p:spPr>
        </p:pic>
        <p:sp>
          <p:nvSpPr>
            <p:cNvPr id="4" name="pole tekstowe 3"/>
            <p:cNvSpPr txBox="1"/>
            <p:nvPr/>
          </p:nvSpPr>
          <p:spPr>
            <a:xfrm>
              <a:off x="0" y="0"/>
              <a:ext cx="1329702" cy="338554"/>
            </a:xfrm>
            <a:prstGeom prst="rect">
              <a:avLst/>
            </a:prstGeom>
            <a:noFill/>
          </p:spPr>
          <p:txBody>
            <a:bodyPr wrap="square" rtlCol="0">
              <a:spAutoFit/>
            </a:bodyPr>
            <a:lstStyle/>
            <a:p>
              <a:r>
                <a:rPr lang="pl-PL" sz="1600" b="1" u="sng" smtClean="0"/>
                <a:t>LlGA3ox</a:t>
              </a:r>
              <a:endParaRPr lang="pl-PL" sz="1600" b="1" u="sng"/>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661" t="20437" r="40765" b="8929"/>
            <a:stretch/>
          </p:blipFill>
          <p:spPr bwMode="auto">
            <a:xfrm>
              <a:off x="8756" y="329150"/>
              <a:ext cx="3840822" cy="4682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rostokąt 4"/>
            <p:cNvSpPr/>
            <p:nvPr/>
          </p:nvSpPr>
          <p:spPr>
            <a:xfrm>
              <a:off x="0" y="5011795"/>
              <a:ext cx="3923928" cy="1615827"/>
            </a:xfrm>
            <a:prstGeom prst="rect">
              <a:avLst/>
            </a:prstGeom>
          </p:spPr>
          <p:txBody>
            <a:bodyPr wrap="square">
              <a:spAutoFit/>
            </a:bodyPr>
            <a:lstStyle/>
            <a:p>
              <a:pPr lvl="0" algn="just"/>
              <a:r>
                <a:rPr lang="pl-PL" sz="1100" b="1"/>
                <a:t>Fig. </a:t>
              </a:r>
              <a:r>
                <a:rPr lang="pl-PL" sz="1100" b="1" smtClean="0"/>
                <a:t>S7a</a:t>
              </a:r>
              <a:r>
                <a:rPr lang="pl-PL" sz="1100" smtClean="0"/>
                <a:t>. </a:t>
              </a:r>
              <a:r>
                <a:rPr lang="pl-PL" sz="1100" i="1" smtClean="0"/>
                <a:t>LlGA3ox </a:t>
              </a:r>
              <a:r>
                <a:rPr lang="pl-PL" sz="1100"/>
                <a:t>cDNA (GenBank accession </a:t>
              </a:r>
              <a:r>
                <a:rPr lang="pl-PL" sz="1100" smtClean="0"/>
                <a:t>number MW240682</a:t>
              </a:r>
              <a:r>
                <a:rPr lang="pl-PL" sz="1100"/>
                <a:t>, </a:t>
              </a:r>
              <a:r>
                <a:rPr lang="pl-PL" sz="1100" smtClean="0"/>
                <a:t>1311 bp</a:t>
              </a:r>
              <a:r>
                <a:rPr lang="pl-PL" sz="1100"/>
                <a:t>) identified in</a:t>
              </a:r>
              <a:r>
                <a:rPr lang="en-US" sz="1100"/>
                <a:t> yellow lupine (</a:t>
              </a:r>
              <a:r>
                <a:rPr lang="en-US" sz="1100" i="1"/>
                <a:t>Lupinus luteus </a:t>
              </a:r>
              <a:r>
                <a:rPr lang="en-US" sz="1100"/>
                <a:t>L.)</a:t>
              </a:r>
              <a:r>
                <a:rPr lang="pl-PL" sz="1100"/>
                <a:t> and i</a:t>
              </a:r>
              <a:r>
                <a:rPr lang="en-US" sz="1100"/>
                <a:t>ts deduced amino acid sequence </a:t>
              </a:r>
              <a:r>
                <a:rPr lang="pl-PL" sz="1100" smtClean="0"/>
                <a:t>[320 </a:t>
              </a:r>
              <a:r>
                <a:rPr lang="en-US" sz="1100" smtClean="0"/>
                <a:t>aa</a:t>
              </a:r>
              <a:r>
                <a:rPr lang="pl-PL" sz="1100" smtClean="0"/>
                <a:t> </a:t>
              </a:r>
              <a:r>
                <a:rPr lang="pl-PL" sz="1100"/>
                <a:t>(</a:t>
              </a:r>
              <a:r>
                <a:rPr lang="en-US" sz="1100"/>
                <a:t>ExPASy, Translate tool)</a:t>
              </a:r>
              <a:r>
                <a:rPr lang="pl-PL" sz="1100"/>
                <a:t>,</a:t>
              </a:r>
              <a:r>
                <a:rPr lang="en-US" sz="1100"/>
                <a:t> m.w</a:t>
              </a:r>
              <a:r>
                <a:rPr lang="en-US" sz="1100" smtClean="0"/>
                <a:t>.</a:t>
              </a:r>
              <a:r>
                <a:rPr lang="pl-PL" sz="1100" smtClean="0"/>
                <a:t> =</a:t>
              </a:r>
              <a:r>
                <a:rPr lang="en-US" sz="1100" smtClean="0"/>
                <a:t> </a:t>
              </a:r>
              <a:r>
                <a:rPr lang="pl-PL" sz="1100"/>
                <a:t>36.576</a:t>
              </a:r>
              <a:r>
                <a:rPr lang="pl-PL" sz="1100" smtClean="0"/>
                <a:t> </a:t>
              </a:r>
              <a:r>
                <a:rPr lang="en-US" sz="1100" smtClean="0"/>
                <a:t>kD</a:t>
              </a:r>
              <a:r>
                <a:rPr lang="pl-PL" sz="1100" smtClean="0"/>
                <a:t> </a:t>
              </a:r>
              <a:r>
                <a:rPr lang="pl-PL" sz="1100"/>
                <a:t>and</a:t>
              </a:r>
              <a:r>
                <a:rPr lang="en-US" sz="1100"/>
                <a:t> pI </a:t>
              </a:r>
              <a:r>
                <a:rPr lang="en-US" sz="1100" smtClean="0"/>
                <a:t>=</a:t>
              </a:r>
              <a:r>
                <a:rPr lang="pl-PL" sz="1100"/>
                <a:t> </a:t>
              </a:r>
              <a:r>
                <a:rPr lang="en-US" sz="1100"/>
                <a:t>5.67</a:t>
              </a:r>
              <a:r>
                <a:rPr lang="pl-PL" sz="1100" smtClean="0"/>
                <a:t> </a:t>
              </a:r>
              <a:r>
                <a:rPr lang="en-US" sz="1100" smtClean="0"/>
                <a:t>(</a:t>
              </a:r>
              <a:r>
                <a:rPr lang="en-US" sz="1100"/>
                <a:t>ExPASy, ProtParam)</a:t>
              </a:r>
              <a:r>
                <a:rPr lang="pl-PL" sz="1100" smtClean="0"/>
                <a:t>]</a:t>
              </a:r>
              <a:r>
                <a:rPr lang="en-US" sz="1100" smtClean="0"/>
                <a:t>.</a:t>
              </a:r>
              <a:r>
                <a:rPr lang="pl-PL" sz="1100" smtClean="0"/>
                <a:t> </a:t>
              </a:r>
              <a:r>
                <a:rPr lang="en-US" sz="1100"/>
                <a:t>The nucleotides </a:t>
              </a:r>
              <a:r>
                <a:rPr lang="pl-PL" sz="1100"/>
                <a:t>are marked with small</a:t>
              </a:r>
              <a:r>
                <a:rPr lang="en-US" sz="1100"/>
                <a:t> letters and amino acids</a:t>
              </a:r>
              <a:r>
                <a:rPr lang="pl-PL" sz="1100"/>
                <a:t> with</a:t>
              </a:r>
              <a:r>
                <a:rPr lang="en-US" sz="1100"/>
                <a:t> capital letters</a:t>
              </a:r>
              <a:r>
                <a:rPr lang="pl-PL" sz="1100"/>
                <a:t>. </a:t>
              </a:r>
              <a:r>
                <a:rPr lang="en-US" sz="1100"/>
                <a:t>START and STOP codons (</a:t>
              </a:r>
              <a:r>
                <a:rPr lang="pl-PL" sz="1100"/>
                <a:t>yellow</a:t>
              </a:r>
              <a:r>
                <a:rPr lang="en-US" sz="1100"/>
                <a:t> background) were indicated. </a:t>
              </a:r>
              <a:r>
                <a:rPr lang="pl-PL" sz="1100"/>
                <a:t>5’ and 3’ </a:t>
              </a:r>
              <a:r>
                <a:rPr lang="en-US" sz="1100"/>
                <a:t>UTR regions </a:t>
              </a:r>
              <a:r>
                <a:rPr lang="pl-PL" sz="1100"/>
                <a:t>are</a:t>
              </a:r>
              <a:r>
                <a:rPr lang="en-US" sz="1100"/>
                <a:t> marked with small italic letters</a:t>
              </a:r>
              <a:r>
                <a:rPr lang="pl-PL" sz="1100"/>
                <a:t> </a:t>
              </a:r>
              <a:r>
                <a:rPr lang="en-US" sz="1100"/>
                <a:t>before ATG and after TGA </a:t>
              </a:r>
              <a:r>
                <a:rPr lang="en-US" sz="1100" smtClean="0"/>
                <a:t>codons</a:t>
              </a:r>
              <a:r>
                <a:rPr lang="pl-PL" sz="1100" smtClean="0"/>
                <a:t>, resceptively</a:t>
              </a:r>
              <a:r>
                <a:rPr lang="en-US" sz="1100" smtClean="0"/>
                <a:t>. </a:t>
              </a:r>
              <a:r>
                <a:rPr lang="pl-PL" sz="1100"/>
                <a:t>ORF is marked with pink.</a:t>
              </a:r>
            </a:p>
          </p:txBody>
        </p:sp>
        <p:sp>
          <p:nvSpPr>
            <p:cNvPr id="7" name="Prostokąt 6"/>
            <p:cNvSpPr/>
            <p:nvPr/>
          </p:nvSpPr>
          <p:spPr>
            <a:xfrm>
              <a:off x="7524328" y="2852936"/>
              <a:ext cx="936104"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Prostokąt 7"/>
            <p:cNvSpPr/>
            <p:nvPr/>
          </p:nvSpPr>
          <p:spPr>
            <a:xfrm>
              <a:off x="3923929" y="4606096"/>
              <a:ext cx="5184576" cy="1785104"/>
            </a:xfrm>
            <a:prstGeom prst="rect">
              <a:avLst/>
            </a:prstGeom>
          </p:spPr>
          <p:txBody>
            <a:bodyPr wrap="square">
              <a:spAutoFit/>
            </a:bodyPr>
            <a:lstStyle/>
            <a:p>
              <a:pPr algn="just"/>
              <a:r>
                <a:rPr lang="pl-PL" sz="1100" b="1"/>
                <a:t>Fig. </a:t>
              </a:r>
              <a:r>
                <a:rPr lang="pl-PL" sz="1100" b="1" smtClean="0"/>
                <a:t>S7b</a:t>
              </a:r>
              <a:r>
                <a:rPr lang="pl-PL" sz="1100" smtClean="0"/>
                <a:t>. </a:t>
              </a:r>
              <a:r>
                <a:rPr lang="en-US" sz="1100"/>
                <a:t>Maximum likelihood phylogenetic tree of </a:t>
              </a:r>
              <a:r>
                <a:rPr lang="pl-PL" sz="1100" smtClean="0"/>
                <a:t>10</a:t>
              </a:r>
              <a:r>
                <a:rPr lang="en-US" sz="1100" smtClean="0"/>
                <a:t> </a:t>
              </a:r>
              <a:r>
                <a:rPr lang="pl-PL" sz="1100" smtClean="0"/>
                <a:t>GA3ox</a:t>
              </a:r>
              <a:r>
                <a:rPr lang="en-US" sz="1100" smtClean="0"/>
                <a:t> </a:t>
              </a:r>
              <a:r>
                <a:rPr lang="en-US" sz="1100"/>
                <a:t>proteins</a:t>
              </a:r>
              <a:r>
                <a:rPr lang="pl-PL" sz="1100"/>
                <a:t> (BlastP)</a:t>
              </a:r>
              <a:r>
                <a:rPr lang="en-US" sz="1100"/>
                <a:t> with the highest degree of similarity</a:t>
              </a:r>
              <a:r>
                <a:rPr lang="pl-PL" sz="1100"/>
                <a:t> to the </a:t>
              </a:r>
              <a:r>
                <a:rPr lang="pl-PL" sz="1100" smtClean="0"/>
                <a:t>LlGA3ox</a:t>
              </a:r>
              <a:r>
                <a:rPr lang="en-US" sz="1100" smtClean="0"/>
                <a:t>.</a:t>
              </a:r>
              <a:r>
                <a:rPr lang="pl-PL" sz="1100" smtClean="0"/>
                <a:t> </a:t>
              </a:r>
              <a:r>
                <a:rPr lang="en-US" sz="1100" smtClean="0"/>
                <a:t>Alignment </a:t>
              </a:r>
              <a:r>
                <a:rPr lang="en-US" sz="1100"/>
                <a:t>and phylogenetic reconstructions were performed using</a:t>
              </a:r>
              <a:r>
                <a:rPr lang="pl-PL" sz="1100"/>
                <a:t> </a:t>
              </a:r>
              <a:r>
                <a:rPr lang="en-US" sz="1100"/>
                <a:t>ETE3 v3.1.1 </a:t>
              </a:r>
              <a:r>
                <a:rPr lang="en-US" sz="1100" smtClean="0"/>
                <a:t>program</a:t>
              </a:r>
              <a:r>
                <a:rPr lang="pl-PL" sz="1100" smtClean="0"/>
                <a:t> </a:t>
              </a:r>
              <a:r>
                <a:rPr lang="en-US" sz="1100"/>
                <a:t>as implemented on the GenomeNet.</a:t>
              </a:r>
              <a:r>
                <a:rPr lang="pl-PL" sz="1100"/>
                <a:t> </a:t>
              </a:r>
              <a:r>
                <a:rPr lang="en-US" sz="1100"/>
                <a:t>ML tree was inferred using PhyML </a:t>
              </a:r>
              <a:r>
                <a:rPr lang="en-US" sz="1100" smtClean="0"/>
                <a:t>v20160115.</a:t>
              </a:r>
              <a:r>
                <a:rPr lang="pl-PL" sz="1100" smtClean="0"/>
                <a:t> </a:t>
              </a:r>
              <a:r>
                <a:rPr lang="en-US" sz="1100"/>
                <a:t>Branch supports are the Chi</a:t>
              </a:r>
              <a:r>
                <a:rPr lang="en-US" sz="1100" baseline="30000"/>
                <a:t>2</a:t>
              </a:r>
              <a:r>
                <a:rPr lang="en-US" sz="1100"/>
                <a:t>-based parametric values return by the approximate likelihood ratio </a:t>
              </a:r>
              <a:r>
                <a:rPr lang="en-US" sz="1100" smtClean="0"/>
                <a:t>test.</a:t>
              </a:r>
              <a:r>
                <a:rPr lang="pl-PL" sz="1100" b="1" i="1" smtClean="0">
                  <a:solidFill>
                    <a:schemeClr val="tx1">
                      <a:lumMod val="50000"/>
                      <a:lumOff val="50000"/>
                    </a:schemeClr>
                  </a:solidFill>
                </a:rPr>
                <a:t> </a:t>
              </a:r>
              <a:r>
                <a:rPr lang="pl-PL" sz="1100" b="1" i="1"/>
                <a:t>Lang</a:t>
              </a:r>
              <a:r>
                <a:rPr lang="pl-PL" sz="1100"/>
                <a:t> - </a:t>
              </a:r>
              <a:r>
                <a:rPr lang="en-US" sz="1100" i="1"/>
                <a:t>Lupinus angustifolius</a:t>
              </a:r>
              <a:r>
                <a:rPr lang="pl-PL" sz="1100" i="1"/>
                <a:t> </a:t>
              </a:r>
              <a:r>
                <a:rPr lang="pl-PL" sz="1100"/>
                <a:t>(</a:t>
              </a:r>
              <a:r>
                <a:rPr lang="en-US" sz="1100"/>
                <a:t>XP_019459798</a:t>
              </a:r>
              <a:r>
                <a:rPr lang="pl-PL" sz="1100"/>
                <a:t>); </a:t>
              </a:r>
              <a:r>
                <a:rPr lang="pl-PL" sz="1100" b="1" i="1"/>
                <a:t>Lalb</a:t>
              </a:r>
              <a:r>
                <a:rPr lang="pl-PL" sz="1100"/>
                <a:t> - </a:t>
              </a:r>
              <a:r>
                <a:rPr lang="en-US" sz="1100" i="1"/>
                <a:t>Lupinus albus</a:t>
              </a:r>
              <a:r>
                <a:rPr lang="pl-PL" sz="1100" i="1"/>
                <a:t> </a:t>
              </a:r>
              <a:r>
                <a:rPr lang="pl-PL" sz="1100"/>
                <a:t>(</a:t>
              </a:r>
              <a:r>
                <a:rPr lang="en-US" sz="1100"/>
                <a:t>KAE9605408</a:t>
              </a:r>
              <a:r>
                <a:rPr lang="pl-PL" sz="1100"/>
                <a:t>); </a:t>
              </a:r>
              <a:r>
                <a:rPr lang="pl-PL" sz="1100" b="1" i="1"/>
                <a:t>Va</a:t>
              </a:r>
              <a:r>
                <a:rPr lang="pl-PL" sz="1100"/>
                <a:t> - </a:t>
              </a:r>
              <a:r>
                <a:rPr lang="en-US" sz="1100" i="1"/>
                <a:t>Vigna angularis </a:t>
              </a:r>
              <a:r>
                <a:rPr lang="pl-PL" sz="1100" i="1"/>
                <a:t> </a:t>
              </a:r>
              <a:r>
                <a:rPr lang="pl-PL" sz="1100"/>
                <a:t>(</a:t>
              </a:r>
              <a:r>
                <a:rPr lang="en-US" sz="1100"/>
                <a:t>XP_017408358</a:t>
              </a:r>
              <a:r>
                <a:rPr lang="pl-PL" sz="1100"/>
                <a:t>); </a:t>
              </a:r>
              <a:r>
                <a:rPr lang="pl-PL" sz="1100" b="1" i="1"/>
                <a:t>Ss</a:t>
              </a:r>
              <a:r>
                <a:rPr lang="pl-PL" sz="1100"/>
                <a:t> - </a:t>
              </a:r>
              <a:r>
                <a:rPr lang="en-US" sz="1100" i="1"/>
                <a:t>Spatholobus suberectus</a:t>
              </a:r>
              <a:r>
                <a:rPr lang="pl-PL" sz="1100" i="1"/>
                <a:t> </a:t>
              </a:r>
              <a:r>
                <a:rPr lang="pl-PL" sz="1100"/>
                <a:t>(</a:t>
              </a:r>
              <a:r>
                <a:rPr lang="en-US" sz="1100"/>
                <a:t>TKY63915</a:t>
              </a:r>
              <a:r>
                <a:rPr lang="pl-PL" sz="1100"/>
                <a:t>); </a:t>
              </a:r>
              <a:r>
                <a:rPr lang="pl-PL" sz="1100" b="1" i="1"/>
                <a:t>Gs</a:t>
              </a:r>
              <a:r>
                <a:rPr lang="pl-PL" sz="1100"/>
                <a:t> - </a:t>
              </a:r>
              <a:r>
                <a:rPr lang="en-US" sz="1100" i="1"/>
                <a:t>Glycine soja</a:t>
              </a:r>
              <a:r>
                <a:rPr lang="pl-PL" sz="1100" i="1"/>
                <a:t> </a:t>
              </a:r>
              <a:r>
                <a:rPr lang="pl-PL" sz="1100"/>
                <a:t>(</a:t>
              </a:r>
              <a:r>
                <a:rPr lang="en-US" sz="1100"/>
                <a:t>KHN29357</a:t>
              </a:r>
              <a:r>
                <a:rPr lang="pl-PL" sz="1100"/>
                <a:t>); </a:t>
              </a:r>
              <a:r>
                <a:rPr lang="pl-PL" sz="1100" b="1" i="1"/>
                <a:t>Vv</a:t>
              </a:r>
              <a:r>
                <a:rPr lang="pl-PL" sz="1100"/>
                <a:t> - </a:t>
              </a:r>
              <a:r>
                <a:rPr lang="en-US" sz="1100" i="1"/>
                <a:t>Vitis vinifera</a:t>
              </a:r>
              <a:r>
                <a:rPr lang="pl-PL" sz="1100" i="1"/>
                <a:t> </a:t>
              </a:r>
              <a:r>
                <a:rPr lang="pl-PL" sz="1100"/>
                <a:t>(</a:t>
              </a:r>
              <a:r>
                <a:rPr lang="en-US" sz="1100"/>
                <a:t>XP_019072492</a:t>
              </a:r>
              <a:r>
                <a:rPr lang="pl-PL" sz="1100"/>
                <a:t>); </a:t>
              </a:r>
              <a:r>
                <a:rPr lang="pl-PL" sz="1100" b="1" i="1"/>
                <a:t>St</a:t>
              </a:r>
              <a:r>
                <a:rPr lang="pl-PL" sz="1100"/>
                <a:t> - </a:t>
              </a:r>
              <a:r>
                <a:rPr lang="en-US" sz="1100" i="1"/>
                <a:t>Solanum tuberosum</a:t>
              </a:r>
              <a:r>
                <a:rPr lang="pl-PL" sz="1100" i="1"/>
                <a:t> </a:t>
              </a:r>
              <a:r>
                <a:rPr lang="pl-PL" sz="1100"/>
                <a:t>(</a:t>
              </a:r>
              <a:r>
                <a:rPr lang="en-US" sz="1100"/>
                <a:t>XP_006339568</a:t>
              </a:r>
              <a:r>
                <a:rPr lang="pl-PL" sz="1100"/>
                <a:t>); </a:t>
              </a:r>
              <a:r>
                <a:rPr lang="pl-PL" sz="1100" b="1" i="1"/>
                <a:t>Ns</a:t>
              </a:r>
              <a:r>
                <a:rPr lang="pl-PL" sz="1100"/>
                <a:t> - </a:t>
              </a:r>
              <a:r>
                <a:rPr lang="en-US" sz="1100" i="1"/>
                <a:t>Nicotiana sylvestris</a:t>
              </a:r>
              <a:r>
                <a:rPr lang="pl-PL" sz="1100" i="1"/>
                <a:t> </a:t>
              </a:r>
              <a:r>
                <a:rPr lang="pl-PL" sz="1100"/>
                <a:t>(</a:t>
              </a:r>
              <a:r>
                <a:rPr lang="en-US" sz="1100"/>
                <a:t>XP_009779750</a:t>
              </a:r>
              <a:r>
                <a:rPr lang="pl-PL" sz="1100"/>
                <a:t>); </a:t>
              </a:r>
              <a:r>
                <a:rPr lang="pl-PL" sz="1100" b="1" i="1"/>
                <a:t>Na</a:t>
              </a:r>
              <a:r>
                <a:rPr lang="pl-PL" sz="1100"/>
                <a:t> - </a:t>
              </a:r>
              <a:r>
                <a:rPr lang="en-US" sz="1100" i="1"/>
                <a:t>Nicotiana attenuata</a:t>
              </a:r>
              <a:r>
                <a:rPr lang="pl-PL" sz="1100" i="1"/>
                <a:t> </a:t>
              </a:r>
              <a:r>
                <a:rPr lang="pl-PL" sz="1100"/>
                <a:t>(</a:t>
              </a:r>
              <a:r>
                <a:rPr lang="en-US" sz="1100"/>
                <a:t>XP_019262262</a:t>
              </a:r>
              <a:r>
                <a:rPr lang="pl-PL" sz="1100"/>
                <a:t>); </a:t>
              </a:r>
              <a:r>
                <a:rPr lang="pl-PL" sz="1100" b="1" i="1"/>
                <a:t>At</a:t>
              </a:r>
              <a:r>
                <a:rPr lang="pl-PL" sz="1100"/>
                <a:t> -</a:t>
              </a:r>
              <a:r>
                <a:rPr lang="en-US" sz="1100" i="1"/>
                <a:t>Arabidopsis thaliana</a:t>
              </a:r>
              <a:r>
                <a:rPr lang="pl-PL" sz="1100" i="1"/>
                <a:t>  </a:t>
              </a:r>
              <a:r>
                <a:rPr lang="pl-PL" sz="1100"/>
                <a:t>(</a:t>
              </a:r>
              <a:r>
                <a:rPr lang="en-US" sz="1100"/>
                <a:t>NP_178149</a:t>
              </a:r>
              <a:r>
                <a:rPr lang="pl-PL" sz="1100" smtClean="0"/>
                <a:t>).</a:t>
              </a:r>
              <a:endParaRPr lang="pl-PL" sz="1100"/>
            </a:p>
          </p:txBody>
        </p:sp>
      </p:grpSp>
    </p:spTree>
    <p:extLst>
      <p:ext uri="{BB962C8B-B14F-4D97-AF65-F5344CB8AC3E}">
        <p14:creationId xmlns:p14="http://schemas.microsoft.com/office/powerpoint/2010/main" val="4082646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1" y="106760"/>
            <a:ext cx="9108503" cy="5990844"/>
            <a:chOff x="1" y="106760"/>
            <a:chExt cx="9108503" cy="5990844"/>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701" t="30952" r="22359" b="34524"/>
            <a:stretch/>
          </p:blipFill>
          <p:spPr bwMode="auto">
            <a:xfrm>
              <a:off x="107504" y="106760"/>
              <a:ext cx="4968552" cy="1398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3003" t="24888" r="22336" b="37556"/>
            <a:stretch/>
          </p:blipFill>
          <p:spPr bwMode="auto">
            <a:xfrm>
              <a:off x="5145181" y="106760"/>
              <a:ext cx="3963323" cy="1530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949" t="32689" r="22335" b="30406"/>
            <a:stretch/>
          </p:blipFill>
          <p:spPr bwMode="auto">
            <a:xfrm>
              <a:off x="107504" y="1712731"/>
              <a:ext cx="4968552" cy="1500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3003" t="29712" r="22336" b="32788"/>
            <a:stretch/>
          </p:blipFill>
          <p:spPr bwMode="auto">
            <a:xfrm>
              <a:off x="5115724" y="1712731"/>
              <a:ext cx="3992780" cy="1540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8837" t="25648" r="22335" b="37176"/>
            <a:stretch/>
          </p:blipFill>
          <p:spPr bwMode="auto">
            <a:xfrm>
              <a:off x="107504" y="3341137"/>
              <a:ext cx="4824536" cy="1465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23227" t="33295" r="17761" b="31586"/>
            <a:stretch/>
          </p:blipFill>
          <p:spPr bwMode="auto">
            <a:xfrm>
              <a:off x="4972122" y="3345577"/>
              <a:ext cx="4136382" cy="1384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rostokąt 2"/>
            <p:cNvSpPr/>
            <p:nvPr/>
          </p:nvSpPr>
          <p:spPr>
            <a:xfrm>
              <a:off x="1" y="4820331"/>
              <a:ext cx="9095544" cy="1277273"/>
            </a:xfrm>
            <a:prstGeom prst="rect">
              <a:avLst/>
            </a:prstGeom>
          </p:spPr>
          <p:txBody>
            <a:bodyPr wrap="square">
              <a:spAutoFit/>
            </a:bodyPr>
            <a:lstStyle/>
            <a:p>
              <a:pPr algn="just"/>
              <a:r>
                <a:rPr lang="pl-PL" sz="1100" b="1"/>
                <a:t>Fig. </a:t>
              </a:r>
              <a:r>
                <a:rPr lang="pl-PL" sz="1100" b="1" smtClean="0"/>
                <a:t>S7c</a:t>
              </a:r>
              <a:r>
                <a:rPr lang="pl-PL" sz="1100" b="1"/>
                <a:t>. </a:t>
              </a:r>
              <a:r>
                <a:rPr lang="en-US" sz="1100"/>
                <a:t>Multiple alignment (ClustalW) of </a:t>
              </a:r>
              <a:r>
                <a:rPr lang="en-US" sz="1100" smtClean="0"/>
                <a:t>1</a:t>
              </a:r>
              <a:r>
                <a:rPr lang="pl-PL" sz="1100"/>
                <a:t>0</a:t>
              </a:r>
              <a:r>
                <a:rPr lang="pl-PL" sz="1100" smtClean="0"/>
                <a:t> GIBBERELLIN 3-OXIDASE</a:t>
              </a:r>
              <a:r>
                <a:rPr lang="pl-PL" sz="1100"/>
                <a:t> </a:t>
              </a:r>
              <a:r>
                <a:rPr lang="en-US" sz="1100" smtClean="0"/>
                <a:t>(</a:t>
              </a:r>
              <a:r>
                <a:rPr lang="pl-PL" sz="1100" smtClean="0"/>
                <a:t>GA3ox</a:t>
              </a:r>
              <a:r>
                <a:rPr lang="en-US" sz="1100" smtClean="0"/>
                <a:t>) </a:t>
              </a:r>
              <a:r>
                <a:rPr lang="en-US" sz="1100"/>
                <a:t>amino acid sequences (BlastP)</a:t>
              </a:r>
              <a:r>
                <a:rPr lang="pl-PL" sz="1100"/>
                <a:t> </a:t>
              </a:r>
              <a:r>
                <a:rPr lang="en-US" sz="1100"/>
                <a:t>which are closest related to </a:t>
              </a:r>
              <a:r>
                <a:rPr lang="en-US" sz="1100" smtClean="0"/>
                <a:t>Ll</a:t>
              </a:r>
              <a:r>
                <a:rPr lang="pl-PL" sz="1100" smtClean="0"/>
                <a:t>GA3ox</a:t>
              </a:r>
              <a:r>
                <a:rPr lang="en-US" sz="1100" smtClean="0"/>
                <a:t>.</a:t>
              </a:r>
              <a:r>
                <a:rPr lang="pl-PL" sz="1100" smtClean="0"/>
                <a:t> G</a:t>
              </a:r>
              <a:r>
                <a:rPr lang="en-US" sz="1100" smtClean="0"/>
                <a:t>ibberellin</a:t>
              </a:r>
              <a:r>
                <a:rPr lang="pl-PL" sz="1100" smtClean="0"/>
                <a:t> </a:t>
              </a:r>
              <a:r>
                <a:rPr lang="en-US" sz="1100" smtClean="0"/>
                <a:t>3-β-dioxygenase </a:t>
              </a:r>
              <a:r>
                <a:rPr lang="en-US" sz="1100"/>
                <a:t>domain </a:t>
              </a:r>
              <a:r>
                <a:rPr lang="en-US" sz="1100" smtClean="0"/>
                <a:t>(black </a:t>
              </a:r>
              <a:r>
                <a:rPr lang="en-US" sz="1100"/>
                <a:t>background) and domain characteristic for 2-oxoglutarate (2OG) and Fe(II)-dependent oxygenase (Oxy) superfamily </a:t>
              </a:r>
              <a:r>
                <a:rPr lang="pl-PL" sz="1100"/>
                <a:t>(</a:t>
              </a:r>
              <a:r>
                <a:rPr lang="en-US" sz="1100" smtClean="0"/>
                <a:t>blue background</a:t>
              </a:r>
              <a:r>
                <a:rPr lang="pl-PL" sz="1100" smtClean="0"/>
                <a:t>) were indicated</a:t>
              </a:r>
              <a:r>
                <a:rPr lang="en-US" sz="1100" smtClean="0"/>
                <a:t>. </a:t>
              </a:r>
              <a:r>
                <a:rPr lang="en-US" sz="1100"/>
                <a:t>The putative </a:t>
              </a:r>
              <a:r>
                <a:rPr lang="en-US" sz="1100" smtClean="0"/>
                <a:t>His-</a:t>
              </a:r>
              <a:r>
                <a:rPr lang="pl-PL" sz="1100" smtClean="0"/>
                <a:t>x</a:t>
              </a:r>
              <a:r>
                <a:rPr lang="en-US" sz="1100" smtClean="0"/>
                <a:t>-Asp-(</a:t>
              </a:r>
              <a:r>
                <a:rPr lang="pl-PL" sz="1100" smtClean="0"/>
                <a:t>x</a:t>
              </a:r>
              <a:r>
                <a:rPr lang="en-US" sz="1100" smtClean="0"/>
                <a:t>)n-His </a:t>
              </a:r>
              <a:r>
                <a:rPr lang="en-US" sz="1100"/>
                <a:t>(HxD…H) and </a:t>
              </a:r>
              <a:r>
                <a:rPr lang="en-US" sz="1100" smtClean="0"/>
                <a:t>Arg-</a:t>
              </a:r>
              <a:r>
                <a:rPr lang="pl-PL" sz="1100" smtClean="0"/>
                <a:t>x</a:t>
              </a:r>
              <a:r>
                <a:rPr lang="en-US" sz="1100" smtClean="0"/>
                <a:t>-Ser</a:t>
              </a:r>
              <a:r>
                <a:rPr lang="pl-PL" sz="1100" smtClean="0"/>
                <a:t> </a:t>
              </a:r>
              <a:r>
                <a:rPr lang="en-US" sz="1100" smtClean="0"/>
                <a:t>(RxS) </a:t>
              </a:r>
              <a:r>
                <a:rPr lang="en-US" sz="1100"/>
                <a:t>motif locations are highlighted in red and green, respectively.  </a:t>
              </a:r>
              <a:r>
                <a:rPr lang="en-US" sz="1100" smtClean="0"/>
                <a:t>Domains </a:t>
              </a:r>
              <a:r>
                <a:rPr lang="en-US" sz="1100"/>
                <a:t>and specific highly conserved motifs were delineated from the CDD (NCBI) and </a:t>
              </a:r>
              <a:r>
                <a:rPr lang="pl-PL" sz="1100" smtClean="0"/>
                <a:t>[53]</a:t>
              </a:r>
              <a:r>
                <a:rPr lang="en-US" sz="1100" smtClean="0"/>
                <a:t>.</a:t>
              </a:r>
              <a:r>
                <a:rPr lang="pl-PL" sz="1100"/>
                <a:t> </a:t>
              </a:r>
              <a:r>
                <a:rPr lang="pl-PL" sz="1100" b="1" i="1"/>
                <a:t>Lang</a:t>
              </a:r>
              <a:r>
                <a:rPr lang="pl-PL" sz="1100"/>
                <a:t> - </a:t>
              </a:r>
              <a:r>
                <a:rPr lang="en-US" sz="1100" i="1"/>
                <a:t>Lupinus angustifolius</a:t>
              </a:r>
              <a:r>
                <a:rPr lang="pl-PL" sz="1100" i="1"/>
                <a:t> </a:t>
              </a:r>
              <a:r>
                <a:rPr lang="pl-PL" sz="1100"/>
                <a:t>(</a:t>
              </a:r>
              <a:r>
                <a:rPr lang="en-US" sz="1100"/>
                <a:t>XP_019459798</a:t>
              </a:r>
              <a:r>
                <a:rPr lang="pl-PL" sz="1100"/>
                <a:t>); </a:t>
              </a:r>
              <a:r>
                <a:rPr lang="pl-PL" sz="1100" b="1" i="1"/>
                <a:t>Lalb</a:t>
              </a:r>
              <a:r>
                <a:rPr lang="pl-PL" sz="1100"/>
                <a:t> - </a:t>
              </a:r>
              <a:r>
                <a:rPr lang="en-US" sz="1100" i="1"/>
                <a:t>Lupinus albus</a:t>
              </a:r>
              <a:r>
                <a:rPr lang="pl-PL" sz="1100" i="1"/>
                <a:t> </a:t>
              </a:r>
              <a:r>
                <a:rPr lang="pl-PL" sz="1100"/>
                <a:t>(</a:t>
              </a:r>
              <a:r>
                <a:rPr lang="en-US" sz="1100"/>
                <a:t>KAE9605408</a:t>
              </a:r>
              <a:r>
                <a:rPr lang="pl-PL" sz="1100"/>
                <a:t>); </a:t>
              </a:r>
              <a:r>
                <a:rPr lang="pl-PL" sz="1100" b="1" i="1"/>
                <a:t>Va</a:t>
              </a:r>
              <a:r>
                <a:rPr lang="pl-PL" sz="1100"/>
                <a:t> - </a:t>
              </a:r>
              <a:r>
                <a:rPr lang="en-US" sz="1100" i="1"/>
                <a:t>Vigna angularis </a:t>
              </a:r>
              <a:r>
                <a:rPr lang="pl-PL" sz="1100" i="1"/>
                <a:t> </a:t>
              </a:r>
              <a:r>
                <a:rPr lang="pl-PL" sz="1100"/>
                <a:t>(</a:t>
              </a:r>
              <a:r>
                <a:rPr lang="en-US" sz="1100"/>
                <a:t>XP_017408358</a:t>
              </a:r>
              <a:r>
                <a:rPr lang="pl-PL" sz="1100"/>
                <a:t>); </a:t>
              </a:r>
              <a:r>
                <a:rPr lang="pl-PL" sz="1100" b="1" i="1"/>
                <a:t>Ss</a:t>
              </a:r>
              <a:r>
                <a:rPr lang="pl-PL" sz="1100"/>
                <a:t> - </a:t>
              </a:r>
              <a:r>
                <a:rPr lang="en-US" sz="1100" i="1"/>
                <a:t>Spatholobus suberectus</a:t>
              </a:r>
              <a:r>
                <a:rPr lang="pl-PL" sz="1100" i="1"/>
                <a:t> </a:t>
              </a:r>
              <a:r>
                <a:rPr lang="pl-PL" sz="1100"/>
                <a:t>(</a:t>
              </a:r>
              <a:r>
                <a:rPr lang="en-US" sz="1100"/>
                <a:t>TKY63915</a:t>
              </a:r>
              <a:r>
                <a:rPr lang="pl-PL" sz="1100"/>
                <a:t>); </a:t>
              </a:r>
              <a:r>
                <a:rPr lang="pl-PL" sz="1100" b="1" i="1"/>
                <a:t>Gs</a:t>
              </a:r>
              <a:r>
                <a:rPr lang="pl-PL" sz="1100"/>
                <a:t> - </a:t>
              </a:r>
              <a:r>
                <a:rPr lang="en-US" sz="1100" i="1"/>
                <a:t>Glycine soja</a:t>
              </a:r>
              <a:r>
                <a:rPr lang="pl-PL" sz="1100" i="1"/>
                <a:t> </a:t>
              </a:r>
              <a:r>
                <a:rPr lang="pl-PL" sz="1100"/>
                <a:t>(</a:t>
              </a:r>
              <a:r>
                <a:rPr lang="en-US" sz="1100"/>
                <a:t>KHN29357</a:t>
              </a:r>
              <a:r>
                <a:rPr lang="pl-PL" sz="1100"/>
                <a:t>); </a:t>
              </a:r>
              <a:r>
                <a:rPr lang="pl-PL" sz="1100" b="1" i="1"/>
                <a:t>Vv</a:t>
              </a:r>
              <a:r>
                <a:rPr lang="pl-PL" sz="1100"/>
                <a:t> - </a:t>
              </a:r>
              <a:r>
                <a:rPr lang="en-US" sz="1100" i="1"/>
                <a:t>Vitis vinifera</a:t>
              </a:r>
              <a:r>
                <a:rPr lang="pl-PL" sz="1100" i="1"/>
                <a:t> </a:t>
              </a:r>
              <a:r>
                <a:rPr lang="pl-PL" sz="1100"/>
                <a:t>(</a:t>
              </a:r>
              <a:r>
                <a:rPr lang="en-US" sz="1100"/>
                <a:t>XP_019072492</a:t>
              </a:r>
              <a:r>
                <a:rPr lang="pl-PL" sz="1100"/>
                <a:t>); </a:t>
              </a:r>
              <a:r>
                <a:rPr lang="pl-PL" sz="1100" b="1" i="1"/>
                <a:t>St</a:t>
              </a:r>
              <a:r>
                <a:rPr lang="pl-PL" sz="1100"/>
                <a:t> - </a:t>
              </a:r>
              <a:r>
                <a:rPr lang="en-US" sz="1100" i="1"/>
                <a:t>Solanum tuberosum</a:t>
              </a:r>
              <a:r>
                <a:rPr lang="pl-PL" sz="1100" i="1"/>
                <a:t> </a:t>
              </a:r>
              <a:r>
                <a:rPr lang="pl-PL" sz="1100"/>
                <a:t>(</a:t>
              </a:r>
              <a:r>
                <a:rPr lang="en-US" sz="1100"/>
                <a:t>XP_006339568</a:t>
              </a:r>
              <a:r>
                <a:rPr lang="pl-PL" sz="1100"/>
                <a:t>); </a:t>
              </a:r>
              <a:r>
                <a:rPr lang="pl-PL" sz="1100" b="1" i="1"/>
                <a:t>Ns</a:t>
              </a:r>
              <a:r>
                <a:rPr lang="pl-PL" sz="1100"/>
                <a:t> - </a:t>
              </a:r>
              <a:r>
                <a:rPr lang="en-US" sz="1100" i="1"/>
                <a:t>Nicotiana sylvestris</a:t>
              </a:r>
              <a:r>
                <a:rPr lang="pl-PL" sz="1100" i="1"/>
                <a:t> </a:t>
              </a:r>
              <a:r>
                <a:rPr lang="pl-PL" sz="1100"/>
                <a:t>(</a:t>
              </a:r>
              <a:r>
                <a:rPr lang="en-US" sz="1100"/>
                <a:t>XP_009779750</a:t>
              </a:r>
              <a:r>
                <a:rPr lang="pl-PL" sz="1100"/>
                <a:t>); </a:t>
              </a:r>
              <a:r>
                <a:rPr lang="pl-PL" sz="1100" b="1" i="1"/>
                <a:t>Na</a:t>
              </a:r>
              <a:r>
                <a:rPr lang="pl-PL" sz="1100"/>
                <a:t> - </a:t>
              </a:r>
              <a:r>
                <a:rPr lang="en-US" sz="1100" i="1"/>
                <a:t>Nicotiana attenuata</a:t>
              </a:r>
              <a:r>
                <a:rPr lang="pl-PL" sz="1100" i="1"/>
                <a:t> </a:t>
              </a:r>
              <a:r>
                <a:rPr lang="pl-PL" sz="1100"/>
                <a:t>(</a:t>
              </a:r>
              <a:r>
                <a:rPr lang="en-US" sz="1100"/>
                <a:t>XP_019262262</a:t>
              </a:r>
              <a:r>
                <a:rPr lang="pl-PL" sz="1100"/>
                <a:t>); </a:t>
              </a:r>
              <a:r>
                <a:rPr lang="pl-PL" sz="1100" b="1" i="1"/>
                <a:t>At</a:t>
              </a:r>
              <a:r>
                <a:rPr lang="pl-PL" sz="1100"/>
                <a:t> -</a:t>
              </a:r>
              <a:r>
                <a:rPr lang="en-US" sz="1100" i="1"/>
                <a:t>Arabidopsis thaliana</a:t>
              </a:r>
              <a:r>
                <a:rPr lang="pl-PL" sz="1100" i="1"/>
                <a:t>  </a:t>
              </a:r>
              <a:r>
                <a:rPr lang="pl-PL" sz="1100"/>
                <a:t>(</a:t>
              </a:r>
              <a:r>
                <a:rPr lang="en-US" sz="1100"/>
                <a:t>NP_178149</a:t>
              </a:r>
              <a:r>
                <a:rPr lang="pl-PL" sz="1100" smtClean="0"/>
                <a:t>).</a:t>
              </a:r>
              <a:endParaRPr lang="pl-PL" sz="1100"/>
            </a:p>
          </p:txBody>
        </p:sp>
        <p:sp>
          <p:nvSpPr>
            <p:cNvPr id="9" name="Prostokąt 8"/>
            <p:cNvSpPr/>
            <p:nvPr/>
          </p:nvSpPr>
          <p:spPr>
            <a:xfrm>
              <a:off x="107505" y="128936"/>
              <a:ext cx="504055"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rostokąt 9"/>
            <p:cNvSpPr/>
            <p:nvPr/>
          </p:nvSpPr>
          <p:spPr>
            <a:xfrm>
              <a:off x="107505" y="1718466"/>
              <a:ext cx="504055"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10"/>
            <p:cNvSpPr/>
            <p:nvPr/>
          </p:nvSpPr>
          <p:spPr>
            <a:xfrm>
              <a:off x="108324" y="3351312"/>
              <a:ext cx="504055"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3892349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a 4"/>
          <p:cNvGrpSpPr/>
          <p:nvPr/>
        </p:nvGrpSpPr>
        <p:grpSpPr>
          <a:xfrm>
            <a:off x="0" y="0"/>
            <a:ext cx="9036495" cy="5229200"/>
            <a:chOff x="0" y="0"/>
            <a:chExt cx="9036495" cy="5229200"/>
          </a:xfrm>
        </p:grpSpPr>
        <p:sp>
          <p:nvSpPr>
            <p:cNvPr id="4" name="pole tekstowe 3"/>
            <p:cNvSpPr txBox="1"/>
            <p:nvPr/>
          </p:nvSpPr>
          <p:spPr>
            <a:xfrm>
              <a:off x="0" y="0"/>
              <a:ext cx="1329702" cy="338554"/>
            </a:xfrm>
            <a:prstGeom prst="rect">
              <a:avLst/>
            </a:prstGeom>
            <a:noFill/>
          </p:spPr>
          <p:txBody>
            <a:bodyPr wrap="square" rtlCol="0">
              <a:spAutoFit/>
            </a:bodyPr>
            <a:lstStyle/>
            <a:p>
              <a:r>
                <a:rPr lang="pl-PL" sz="1600" b="1" u="sng" smtClean="0"/>
                <a:t>LlGA3ox</a:t>
              </a:r>
              <a:endParaRPr lang="pl-PL" sz="1600" b="1" u="sng"/>
            </a:p>
          </p:txBody>
        </p:sp>
        <p:pic>
          <p:nvPicPr>
            <p:cNvPr id="3" name="Obraz 2"/>
            <p:cNvPicPr/>
            <p:nvPr/>
          </p:nvPicPr>
          <p:blipFill rotWithShape="1">
            <a:blip r:embed="rId2"/>
            <a:srcRect l="5210" t="13779" r="4320" b="14163"/>
            <a:stretch/>
          </p:blipFill>
          <p:spPr bwMode="auto">
            <a:xfrm>
              <a:off x="395536" y="404664"/>
              <a:ext cx="8280920" cy="3600400"/>
            </a:xfrm>
            <a:prstGeom prst="rect">
              <a:avLst/>
            </a:prstGeom>
            <a:ln>
              <a:noFill/>
            </a:ln>
            <a:extLst>
              <a:ext uri="{53640926-AAD7-44D8-BBD7-CCE9431645EC}">
                <a14:shadowObscured xmlns:a14="http://schemas.microsoft.com/office/drawing/2010/main"/>
              </a:ext>
            </a:extLst>
          </p:spPr>
        </p:pic>
        <p:sp>
          <p:nvSpPr>
            <p:cNvPr id="2" name="Prostokąt 1"/>
            <p:cNvSpPr/>
            <p:nvPr/>
          </p:nvSpPr>
          <p:spPr>
            <a:xfrm>
              <a:off x="107504" y="4121204"/>
              <a:ext cx="8928991" cy="1107996"/>
            </a:xfrm>
            <a:prstGeom prst="rect">
              <a:avLst/>
            </a:prstGeom>
          </p:spPr>
          <p:txBody>
            <a:bodyPr wrap="square">
              <a:spAutoFit/>
            </a:bodyPr>
            <a:lstStyle/>
            <a:p>
              <a:pPr algn="just"/>
              <a:r>
                <a:rPr lang="pl-PL" sz="1100" b="1">
                  <a:cs typeface="Times New Roman" panose="02020603050405020304" pitchFamily="18" charset="0"/>
                </a:rPr>
                <a:t>Fig. </a:t>
              </a:r>
              <a:r>
                <a:rPr lang="pl-PL" sz="1100" b="1" smtClean="0">
                  <a:cs typeface="Times New Roman" panose="02020603050405020304" pitchFamily="18" charset="0"/>
                </a:rPr>
                <a:t>S7d</a:t>
              </a:r>
              <a:r>
                <a:rPr lang="pl-PL" sz="1100" b="1">
                  <a:cs typeface="Times New Roman" panose="02020603050405020304" pitchFamily="18" charset="0"/>
                </a:rPr>
                <a:t>.</a:t>
              </a:r>
              <a:r>
                <a:rPr lang="pl-PL" sz="1100">
                  <a:cs typeface="Times New Roman" panose="02020603050405020304" pitchFamily="18" charset="0"/>
                </a:rPr>
                <a:t> C</a:t>
              </a:r>
              <a:r>
                <a:rPr lang="en-US" sz="1100">
                  <a:cs typeface="Times New Roman" panose="02020603050405020304" pitchFamily="18" charset="0"/>
                </a:rPr>
                <a:t>omparison of</a:t>
              </a:r>
              <a:r>
                <a:rPr lang="pl-PL" sz="1100">
                  <a:cs typeface="Times New Roman" panose="02020603050405020304" pitchFamily="18" charset="0"/>
                </a:rPr>
                <a:t> GIBBERELLIN </a:t>
              </a:r>
              <a:r>
                <a:rPr lang="pl-PL" sz="1100" smtClean="0">
                  <a:cs typeface="Times New Roman" panose="02020603050405020304" pitchFamily="18" charset="0"/>
                </a:rPr>
                <a:t>3-OXIDASES (GA3oxs)</a:t>
              </a:r>
              <a:r>
                <a:rPr lang="en-US" sz="1100" smtClean="0">
                  <a:cs typeface="Times New Roman" panose="02020603050405020304" pitchFamily="18" charset="0"/>
                </a:rPr>
                <a:t> </a:t>
              </a:r>
              <a:r>
                <a:rPr lang="pl-PL" sz="1100">
                  <a:cs typeface="Times New Roman" panose="02020603050405020304" pitchFamily="18" charset="0"/>
                </a:rPr>
                <a:t>derived from</a:t>
              </a:r>
              <a:r>
                <a:rPr lang="en-US" sz="1100">
                  <a:cs typeface="Times New Roman" panose="02020603050405020304" pitchFamily="18" charset="0"/>
                </a:rPr>
                <a:t> </a:t>
              </a:r>
              <a:r>
                <a:rPr lang="pl-PL" sz="1100">
                  <a:cs typeface="Times New Roman" panose="02020603050405020304" pitchFamily="18" charset="0"/>
                </a:rPr>
                <a:t>different plant species</a:t>
              </a:r>
              <a:r>
                <a:rPr lang="en-US" sz="1100" i="1">
                  <a:cs typeface="Times New Roman" panose="02020603050405020304" pitchFamily="18" charset="0"/>
                </a:rPr>
                <a:t> </a:t>
              </a:r>
              <a:r>
                <a:rPr lang="en-US" sz="1100">
                  <a:cs typeface="Times New Roman" panose="02020603050405020304" pitchFamily="18" charset="0"/>
                </a:rPr>
                <a:t>using the DiAlign program (Genomatix). For each pairwise alignment, the similarity (relative to the maximum similarity) and the number of identical </a:t>
              </a:r>
              <a:r>
                <a:rPr lang="pl-PL" sz="1100">
                  <a:cs typeface="Times New Roman" panose="02020603050405020304" pitchFamily="18" charset="0"/>
                </a:rPr>
                <a:t>amino</a:t>
              </a:r>
              <a:r>
                <a:rPr lang="en-US" sz="1100">
                  <a:cs typeface="Times New Roman" panose="02020603050405020304" pitchFamily="18" charset="0"/>
                </a:rPr>
                <a:t> acids (in % of shorter sequence) </a:t>
              </a:r>
              <a:r>
                <a:rPr lang="pl-PL" sz="1100">
                  <a:cs typeface="Times New Roman" panose="02020603050405020304" pitchFamily="18" charset="0"/>
                </a:rPr>
                <a:t>are</a:t>
              </a:r>
              <a:r>
                <a:rPr lang="en-US" sz="1100">
                  <a:cs typeface="Times New Roman" panose="02020603050405020304" pitchFamily="18" charset="0"/>
                </a:rPr>
                <a:t> given. Maximum values are underlined.</a:t>
              </a:r>
              <a:r>
                <a:rPr lang="pl-PL" sz="1100">
                  <a:cs typeface="Times New Roman" panose="02020603050405020304" pitchFamily="18" charset="0"/>
                </a:rPr>
                <a:t> T</a:t>
              </a:r>
              <a:r>
                <a:rPr lang="en-US" sz="1100">
                  <a:cs typeface="Times New Roman" panose="02020603050405020304" pitchFamily="18" charset="0"/>
                </a:rPr>
                <a:t>he similarity value</a:t>
              </a:r>
              <a:r>
                <a:rPr lang="pl-PL" sz="1100">
                  <a:cs typeface="Times New Roman" panose="02020603050405020304" pitchFamily="18" charset="0"/>
                </a:rPr>
                <a:t> of</a:t>
              </a:r>
              <a:r>
                <a:rPr lang="en-US" sz="1100">
                  <a:cs typeface="Times New Roman" panose="02020603050405020304" pitchFamily="18" charset="0"/>
                </a:rPr>
                <a:t> 1.000 marks only the two most similar sequences</a:t>
              </a:r>
              <a:r>
                <a:rPr lang="pl-PL" sz="1100">
                  <a:cs typeface="Times New Roman" panose="02020603050405020304" pitchFamily="18" charset="0"/>
                </a:rPr>
                <a:t>;</a:t>
              </a:r>
              <a:r>
                <a:rPr lang="en-US" sz="1100">
                  <a:cs typeface="Times New Roman" panose="02020603050405020304" pitchFamily="18" charset="0"/>
                </a:rPr>
                <a:t> it does not necessarily mean that these sequences are identical</a:t>
              </a:r>
              <a:r>
                <a:rPr lang="pl-PL" sz="1100">
                  <a:cs typeface="Times New Roman" panose="02020603050405020304" pitchFamily="18" charset="0"/>
                </a:rPr>
                <a:t>. </a:t>
              </a:r>
              <a:r>
                <a:rPr lang="pl-PL" sz="1100" b="1" i="1"/>
                <a:t>Lang</a:t>
              </a:r>
              <a:r>
                <a:rPr lang="pl-PL" sz="1100"/>
                <a:t> - </a:t>
              </a:r>
              <a:r>
                <a:rPr lang="en-US" sz="1100" i="1"/>
                <a:t>Lupinus angustifolius</a:t>
              </a:r>
              <a:r>
                <a:rPr lang="pl-PL" sz="1100" i="1"/>
                <a:t> </a:t>
              </a:r>
              <a:r>
                <a:rPr lang="pl-PL" sz="1100"/>
                <a:t>(</a:t>
              </a:r>
              <a:r>
                <a:rPr lang="en-US" sz="1100"/>
                <a:t>XP_019459798</a:t>
              </a:r>
              <a:r>
                <a:rPr lang="pl-PL" sz="1100"/>
                <a:t>); </a:t>
              </a:r>
              <a:r>
                <a:rPr lang="pl-PL" sz="1100" b="1" i="1"/>
                <a:t>Lalb</a:t>
              </a:r>
              <a:r>
                <a:rPr lang="pl-PL" sz="1100"/>
                <a:t> - </a:t>
              </a:r>
              <a:r>
                <a:rPr lang="en-US" sz="1100" i="1"/>
                <a:t>Lupinus albus</a:t>
              </a:r>
              <a:r>
                <a:rPr lang="pl-PL" sz="1100" i="1"/>
                <a:t> </a:t>
              </a:r>
              <a:r>
                <a:rPr lang="pl-PL" sz="1100"/>
                <a:t>(</a:t>
              </a:r>
              <a:r>
                <a:rPr lang="en-US" sz="1100"/>
                <a:t>KAE9605408</a:t>
              </a:r>
              <a:r>
                <a:rPr lang="pl-PL" sz="1100"/>
                <a:t>); </a:t>
              </a:r>
              <a:r>
                <a:rPr lang="pl-PL" sz="1100" b="1" i="1"/>
                <a:t>Va</a:t>
              </a:r>
              <a:r>
                <a:rPr lang="pl-PL" sz="1100"/>
                <a:t> - </a:t>
              </a:r>
              <a:r>
                <a:rPr lang="en-US" sz="1100" i="1"/>
                <a:t>Vigna angularis </a:t>
              </a:r>
              <a:r>
                <a:rPr lang="pl-PL" sz="1100" i="1"/>
                <a:t> </a:t>
              </a:r>
              <a:r>
                <a:rPr lang="pl-PL" sz="1100"/>
                <a:t>(</a:t>
              </a:r>
              <a:r>
                <a:rPr lang="en-US" sz="1100"/>
                <a:t>XP_017408358</a:t>
              </a:r>
              <a:r>
                <a:rPr lang="pl-PL" sz="1100"/>
                <a:t>); </a:t>
              </a:r>
              <a:r>
                <a:rPr lang="pl-PL" sz="1100" b="1" i="1"/>
                <a:t>Ss</a:t>
              </a:r>
              <a:r>
                <a:rPr lang="pl-PL" sz="1100"/>
                <a:t> - </a:t>
              </a:r>
              <a:r>
                <a:rPr lang="en-US" sz="1100" i="1"/>
                <a:t>Spatholobus suberectus</a:t>
              </a:r>
              <a:r>
                <a:rPr lang="pl-PL" sz="1100" i="1"/>
                <a:t> </a:t>
              </a:r>
              <a:r>
                <a:rPr lang="pl-PL" sz="1100"/>
                <a:t>(</a:t>
              </a:r>
              <a:r>
                <a:rPr lang="en-US" sz="1100"/>
                <a:t>TKY63915</a:t>
              </a:r>
              <a:r>
                <a:rPr lang="pl-PL" sz="1100"/>
                <a:t>); </a:t>
              </a:r>
              <a:r>
                <a:rPr lang="pl-PL" sz="1100" b="1" i="1"/>
                <a:t>Gs</a:t>
              </a:r>
              <a:r>
                <a:rPr lang="pl-PL" sz="1100"/>
                <a:t> - </a:t>
              </a:r>
              <a:r>
                <a:rPr lang="en-US" sz="1100" i="1"/>
                <a:t>Glycine soja</a:t>
              </a:r>
              <a:r>
                <a:rPr lang="pl-PL" sz="1100" i="1"/>
                <a:t> </a:t>
              </a:r>
              <a:r>
                <a:rPr lang="pl-PL" sz="1100"/>
                <a:t>(</a:t>
              </a:r>
              <a:r>
                <a:rPr lang="en-US" sz="1100"/>
                <a:t>KHN29357</a:t>
              </a:r>
              <a:r>
                <a:rPr lang="pl-PL" sz="1100"/>
                <a:t>); </a:t>
              </a:r>
              <a:r>
                <a:rPr lang="pl-PL" sz="1100" b="1" i="1"/>
                <a:t>Vv</a:t>
              </a:r>
              <a:r>
                <a:rPr lang="pl-PL" sz="1100"/>
                <a:t> - </a:t>
              </a:r>
              <a:r>
                <a:rPr lang="en-US" sz="1100" i="1"/>
                <a:t>Vitis vinifera</a:t>
              </a:r>
              <a:r>
                <a:rPr lang="pl-PL" sz="1100" i="1"/>
                <a:t> </a:t>
              </a:r>
              <a:r>
                <a:rPr lang="pl-PL" sz="1100"/>
                <a:t>(</a:t>
              </a:r>
              <a:r>
                <a:rPr lang="en-US" sz="1100"/>
                <a:t>XP_019072492</a:t>
              </a:r>
              <a:r>
                <a:rPr lang="pl-PL" sz="1100"/>
                <a:t>); </a:t>
              </a:r>
              <a:r>
                <a:rPr lang="pl-PL" sz="1100" b="1" i="1"/>
                <a:t>St</a:t>
              </a:r>
              <a:r>
                <a:rPr lang="pl-PL" sz="1100"/>
                <a:t> - </a:t>
              </a:r>
              <a:r>
                <a:rPr lang="en-US" sz="1100" i="1"/>
                <a:t>Solanum tuberosum</a:t>
              </a:r>
              <a:r>
                <a:rPr lang="pl-PL" sz="1100" i="1"/>
                <a:t> </a:t>
              </a:r>
              <a:r>
                <a:rPr lang="pl-PL" sz="1100"/>
                <a:t>(</a:t>
              </a:r>
              <a:r>
                <a:rPr lang="en-US" sz="1100"/>
                <a:t>XP_006339568</a:t>
              </a:r>
              <a:r>
                <a:rPr lang="pl-PL" sz="1100"/>
                <a:t>); </a:t>
              </a:r>
              <a:r>
                <a:rPr lang="pl-PL" sz="1100" b="1" i="1"/>
                <a:t>Ns</a:t>
              </a:r>
              <a:r>
                <a:rPr lang="pl-PL" sz="1100"/>
                <a:t> - </a:t>
              </a:r>
              <a:r>
                <a:rPr lang="en-US" sz="1100" i="1"/>
                <a:t>Nicotiana sylvestris</a:t>
              </a:r>
              <a:r>
                <a:rPr lang="pl-PL" sz="1100" i="1"/>
                <a:t> </a:t>
              </a:r>
              <a:r>
                <a:rPr lang="pl-PL" sz="1100"/>
                <a:t>(</a:t>
              </a:r>
              <a:r>
                <a:rPr lang="en-US" sz="1100"/>
                <a:t>XP_009779750</a:t>
              </a:r>
              <a:r>
                <a:rPr lang="pl-PL" sz="1100"/>
                <a:t>); </a:t>
              </a:r>
              <a:r>
                <a:rPr lang="pl-PL" sz="1100" b="1" i="1"/>
                <a:t>Na</a:t>
              </a:r>
              <a:r>
                <a:rPr lang="pl-PL" sz="1100"/>
                <a:t> - </a:t>
              </a:r>
              <a:r>
                <a:rPr lang="en-US" sz="1100" i="1"/>
                <a:t>Nicotiana attenuata</a:t>
              </a:r>
              <a:r>
                <a:rPr lang="pl-PL" sz="1100" i="1"/>
                <a:t> </a:t>
              </a:r>
              <a:r>
                <a:rPr lang="pl-PL" sz="1100"/>
                <a:t>(</a:t>
              </a:r>
              <a:r>
                <a:rPr lang="en-US" sz="1100"/>
                <a:t>XP_019262262</a:t>
              </a:r>
              <a:r>
                <a:rPr lang="pl-PL" sz="1100"/>
                <a:t>); </a:t>
              </a:r>
              <a:r>
                <a:rPr lang="pl-PL" sz="1100" b="1" i="1"/>
                <a:t>At</a:t>
              </a:r>
              <a:r>
                <a:rPr lang="pl-PL" sz="1100"/>
                <a:t> -</a:t>
              </a:r>
              <a:r>
                <a:rPr lang="en-US" sz="1100" i="1"/>
                <a:t>Arabidopsis thaliana</a:t>
              </a:r>
              <a:r>
                <a:rPr lang="pl-PL" sz="1100" i="1"/>
                <a:t>  </a:t>
              </a:r>
              <a:r>
                <a:rPr lang="pl-PL" sz="1100"/>
                <a:t>(</a:t>
              </a:r>
              <a:r>
                <a:rPr lang="en-US" sz="1100"/>
                <a:t>NP_178149</a:t>
              </a:r>
              <a:r>
                <a:rPr lang="pl-PL" sz="1100" smtClean="0"/>
                <a:t>).</a:t>
              </a:r>
              <a:endParaRPr lang="pl-PL" sz="1100"/>
            </a:p>
          </p:txBody>
        </p:sp>
      </p:grpSp>
    </p:spTree>
    <p:extLst>
      <p:ext uri="{BB962C8B-B14F-4D97-AF65-F5344CB8AC3E}">
        <p14:creationId xmlns:p14="http://schemas.microsoft.com/office/powerpoint/2010/main" val="1899627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a 2"/>
          <p:cNvGrpSpPr/>
          <p:nvPr/>
        </p:nvGrpSpPr>
        <p:grpSpPr>
          <a:xfrm>
            <a:off x="0" y="0"/>
            <a:ext cx="9135872" cy="6885384"/>
            <a:chOff x="0" y="0"/>
            <a:chExt cx="9135872" cy="6885384"/>
          </a:xfrm>
        </p:grpSpPr>
        <p:sp>
          <p:nvSpPr>
            <p:cNvPr id="4" name="pole tekstowe 3"/>
            <p:cNvSpPr txBox="1"/>
            <p:nvPr/>
          </p:nvSpPr>
          <p:spPr>
            <a:xfrm>
              <a:off x="0" y="0"/>
              <a:ext cx="1329702" cy="338554"/>
            </a:xfrm>
            <a:prstGeom prst="rect">
              <a:avLst/>
            </a:prstGeom>
            <a:noFill/>
          </p:spPr>
          <p:txBody>
            <a:bodyPr wrap="square" rtlCol="0">
              <a:spAutoFit/>
            </a:bodyPr>
            <a:lstStyle/>
            <a:p>
              <a:r>
                <a:rPr lang="pl-PL" sz="1600" b="1" u="sng" smtClean="0"/>
                <a:t>LlGA2ox1</a:t>
              </a:r>
              <a:endParaRPr lang="pl-PL" sz="1600" b="1" u="sng"/>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450" t="20040" r="41100" b="11310"/>
            <a:stretch/>
          </p:blipFill>
          <p:spPr bwMode="auto">
            <a:xfrm>
              <a:off x="39688" y="260648"/>
              <a:ext cx="3972669" cy="5206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rostokąt 4"/>
            <p:cNvSpPr/>
            <p:nvPr/>
          </p:nvSpPr>
          <p:spPr>
            <a:xfrm>
              <a:off x="0" y="5438834"/>
              <a:ext cx="4139952" cy="1446550"/>
            </a:xfrm>
            <a:prstGeom prst="rect">
              <a:avLst/>
            </a:prstGeom>
          </p:spPr>
          <p:txBody>
            <a:bodyPr wrap="square">
              <a:spAutoFit/>
            </a:bodyPr>
            <a:lstStyle/>
            <a:p>
              <a:pPr lvl="0" algn="just"/>
              <a:r>
                <a:rPr lang="pl-PL" sz="1100" b="1"/>
                <a:t>Fig. </a:t>
              </a:r>
              <a:r>
                <a:rPr lang="pl-PL" sz="1100" b="1" smtClean="0"/>
                <a:t>S8a</a:t>
              </a:r>
              <a:r>
                <a:rPr lang="pl-PL" sz="1100" smtClean="0"/>
                <a:t>. </a:t>
              </a:r>
              <a:r>
                <a:rPr lang="pl-PL" sz="1100" i="1" smtClean="0"/>
                <a:t>LlGA2ox1 </a:t>
              </a:r>
              <a:r>
                <a:rPr lang="pl-PL" sz="1100" smtClean="0"/>
                <a:t>cDNA </a:t>
              </a:r>
              <a:r>
                <a:rPr lang="pl-PL" sz="1100"/>
                <a:t>(GenBank accession </a:t>
              </a:r>
              <a:r>
                <a:rPr lang="pl-PL" sz="1100" smtClean="0"/>
                <a:t>number MG181996, 1458 bp</a:t>
              </a:r>
              <a:r>
                <a:rPr lang="pl-PL" sz="1100"/>
                <a:t>) identified in</a:t>
              </a:r>
              <a:r>
                <a:rPr lang="en-US" sz="1100"/>
                <a:t> yellow lupine (</a:t>
              </a:r>
              <a:r>
                <a:rPr lang="en-US" sz="1100" i="1"/>
                <a:t>Lupinus luteus </a:t>
              </a:r>
              <a:r>
                <a:rPr lang="en-US" sz="1100"/>
                <a:t>L.)</a:t>
              </a:r>
              <a:r>
                <a:rPr lang="pl-PL" sz="1100"/>
                <a:t> and i</a:t>
              </a:r>
              <a:r>
                <a:rPr lang="en-US" sz="1100"/>
                <a:t>ts deduced amino acid sequence </a:t>
              </a:r>
              <a:r>
                <a:rPr lang="pl-PL" sz="1100" smtClean="0"/>
                <a:t>[330 </a:t>
              </a:r>
              <a:r>
                <a:rPr lang="en-US" sz="1100" smtClean="0"/>
                <a:t>aa</a:t>
              </a:r>
              <a:r>
                <a:rPr lang="pl-PL" sz="1100" smtClean="0"/>
                <a:t> </a:t>
              </a:r>
              <a:r>
                <a:rPr lang="pl-PL" sz="1100"/>
                <a:t>(</a:t>
              </a:r>
              <a:r>
                <a:rPr lang="en-US" sz="1100"/>
                <a:t>ExPASy, Translate tool)</a:t>
              </a:r>
              <a:r>
                <a:rPr lang="pl-PL" sz="1100"/>
                <a:t>,</a:t>
              </a:r>
              <a:r>
                <a:rPr lang="en-US" sz="1100"/>
                <a:t> m.w</a:t>
              </a:r>
              <a:r>
                <a:rPr lang="en-US" sz="1100" smtClean="0"/>
                <a:t>.</a:t>
              </a:r>
              <a:r>
                <a:rPr lang="pl-PL" sz="1100" smtClean="0"/>
                <a:t> =</a:t>
              </a:r>
              <a:r>
                <a:rPr lang="en-US" sz="1100" smtClean="0"/>
                <a:t> </a:t>
              </a:r>
              <a:r>
                <a:rPr lang="en-US" sz="1100"/>
                <a:t>37.005</a:t>
              </a:r>
              <a:r>
                <a:rPr lang="pl-PL" sz="1100" smtClean="0"/>
                <a:t> </a:t>
              </a:r>
              <a:r>
                <a:rPr lang="en-US" sz="1100" smtClean="0"/>
                <a:t>kD</a:t>
              </a:r>
              <a:r>
                <a:rPr lang="pl-PL" sz="1100" smtClean="0"/>
                <a:t> </a:t>
              </a:r>
              <a:r>
                <a:rPr lang="pl-PL" sz="1100"/>
                <a:t>and</a:t>
              </a:r>
              <a:r>
                <a:rPr lang="en-US" sz="1100"/>
                <a:t> pI </a:t>
              </a:r>
              <a:r>
                <a:rPr lang="en-US" sz="1100" smtClean="0"/>
                <a:t>=</a:t>
              </a:r>
              <a:r>
                <a:rPr lang="pl-PL" sz="1100"/>
                <a:t> 8.14 </a:t>
              </a:r>
              <a:r>
                <a:rPr lang="en-US" sz="1100" smtClean="0"/>
                <a:t>(</a:t>
              </a:r>
              <a:r>
                <a:rPr lang="en-US" sz="1100"/>
                <a:t>ExPASy, ProtParam)</a:t>
              </a:r>
              <a:r>
                <a:rPr lang="pl-PL" sz="1100" smtClean="0"/>
                <a:t>]</a:t>
              </a:r>
              <a:r>
                <a:rPr lang="en-US" sz="1100" smtClean="0"/>
                <a:t>.</a:t>
              </a:r>
              <a:r>
                <a:rPr lang="pl-PL" sz="1100" smtClean="0"/>
                <a:t> </a:t>
              </a:r>
              <a:r>
                <a:rPr lang="en-US" sz="1100"/>
                <a:t>The nucleotides </a:t>
              </a:r>
              <a:r>
                <a:rPr lang="pl-PL" sz="1100"/>
                <a:t>are marked with small</a:t>
              </a:r>
              <a:r>
                <a:rPr lang="en-US" sz="1100"/>
                <a:t> letters and amino acids</a:t>
              </a:r>
              <a:r>
                <a:rPr lang="pl-PL" sz="1100"/>
                <a:t> with</a:t>
              </a:r>
              <a:r>
                <a:rPr lang="en-US" sz="1100"/>
                <a:t> capital letters</a:t>
              </a:r>
              <a:r>
                <a:rPr lang="pl-PL" sz="1100"/>
                <a:t>. </a:t>
              </a:r>
              <a:r>
                <a:rPr lang="en-US" sz="1100"/>
                <a:t>START and STOP codons (</a:t>
              </a:r>
              <a:r>
                <a:rPr lang="pl-PL" sz="1100"/>
                <a:t>yellow</a:t>
              </a:r>
              <a:r>
                <a:rPr lang="en-US" sz="1100"/>
                <a:t> background) were indicated. </a:t>
              </a:r>
              <a:r>
                <a:rPr lang="pl-PL" sz="1100"/>
                <a:t>5’ and 3’ </a:t>
              </a:r>
              <a:r>
                <a:rPr lang="en-US" sz="1100"/>
                <a:t>UTR regions </a:t>
              </a:r>
              <a:r>
                <a:rPr lang="pl-PL" sz="1100"/>
                <a:t>are</a:t>
              </a:r>
              <a:r>
                <a:rPr lang="en-US" sz="1100"/>
                <a:t> marked with small italic letters</a:t>
              </a:r>
              <a:r>
                <a:rPr lang="pl-PL" sz="1100"/>
                <a:t> </a:t>
              </a:r>
              <a:r>
                <a:rPr lang="en-US" sz="1100"/>
                <a:t>before ATG and after TGA </a:t>
              </a:r>
              <a:r>
                <a:rPr lang="en-US" sz="1100" smtClean="0"/>
                <a:t>codons</a:t>
              </a:r>
              <a:r>
                <a:rPr lang="pl-PL" sz="1100" smtClean="0"/>
                <a:t>, resceptively</a:t>
              </a:r>
              <a:r>
                <a:rPr lang="en-US" sz="1100" smtClean="0"/>
                <a:t>. </a:t>
              </a:r>
              <a:r>
                <a:rPr lang="pl-PL" sz="1100"/>
                <a:t>ORF is marked with pink.</a:t>
              </a:r>
            </a:p>
          </p:txBody>
        </p:sp>
        <p:pic>
          <p:nvPicPr>
            <p:cNvPr id="6" name="Obraz 5"/>
            <p:cNvPicPr/>
            <p:nvPr/>
          </p:nvPicPr>
          <p:blipFill rotWithShape="1">
            <a:blip r:embed="rId3"/>
            <a:srcRect l="11690" t="7003" r="29860" b="9871"/>
            <a:stretch/>
          </p:blipFill>
          <p:spPr bwMode="auto">
            <a:xfrm>
              <a:off x="4004228" y="323037"/>
              <a:ext cx="5131644" cy="4032448"/>
            </a:xfrm>
            <a:prstGeom prst="rect">
              <a:avLst/>
            </a:prstGeom>
            <a:ln>
              <a:noFill/>
            </a:ln>
            <a:extLst>
              <a:ext uri="{53640926-AAD7-44D8-BBD7-CCE9431645EC}">
                <a14:shadowObscured xmlns:a14="http://schemas.microsoft.com/office/drawing/2010/main"/>
              </a:ext>
            </a:extLst>
          </p:spPr>
        </p:pic>
        <p:sp>
          <p:nvSpPr>
            <p:cNvPr id="2" name="Prostokąt 1"/>
            <p:cNvSpPr/>
            <p:nvPr/>
          </p:nvSpPr>
          <p:spPr>
            <a:xfrm>
              <a:off x="4235468" y="4365104"/>
              <a:ext cx="4896544" cy="2292935"/>
            </a:xfrm>
            <a:prstGeom prst="rect">
              <a:avLst/>
            </a:prstGeom>
          </p:spPr>
          <p:txBody>
            <a:bodyPr wrap="square">
              <a:spAutoFit/>
            </a:bodyPr>
            <a:lstStyle/>
            <a:p>
              <a:pPr algn="just"/>
              <a:r>
                <a:rPr lang="pl-PL" sz="1100" b="1"/>
                <a:t>Fig. </a:t>
              </a:r>
              <a:r>
                <a:rPr lang="pl-PL" sz="1100" b="1" smtClean="0"/>
                <a:t>S8b</a:t>
              </a:r>
              <a:r>
                <a:rPr lang="pl-PL" sz="1100"/>
                <a:t>. </a:t>
              </a:r>
              <a:r>
                <a:rPr lang="en-US" sz="1100"/>
                <a:t>Maximum likelihood phylogenetic tree of </a:t>
              </a:r>
              <a:r>
                <a:rPr lang="pl-PL" sz="1100" smtClean="0"/>
                <a:t>15</a:t>
              </a:r>
              <a:r>
                <a:rPr lang="en-US" sz="1100"/>
                <a:t> GIBBERELLIN </a:t>
              </a:r>
              <a:r>
                <a:rPr lang="pl-PL" sz="1100" smtClean="0"/>
                <a:t>2</a:t>
              </a:r>
              <a:r>
                <a:rPr lang="en-US" sz="1100" smtClean="0"/>
                <a:t>-OXIDASE</a:t>
              </a:r>
              <a:r>
                <a:rPr lang="pl-PL" sz="1100" smtClean="0"/>
                <a:t>S</a:t>
              </a:r>
              <a:r>
                <a:rPr lang="en-US" sz="1100" smtClean="0"/>
                <a:t> </a:t>
              </a:r>
              <a:r>
                <a:rPr lang="pl-PL" sz="1100" smtClean="0"/>
                <a:t>(GA2oxs, BlastP</a:t>
              </a:r>
              <a:r>
                <a:rPr lang="pl-PL" sz="1100"/>
                <a:t>)</a:t>
              </a:r>
              <a:r>
                <a:rPr lang="en-US" sz="1100"/>
                <a:t> with the highest degree of similarity</a:t>
              </a:r>
              <a:r>
                <a:rPr lang="pl-PL" sz="1100"/>
                <a:t> to the </a:t>
              </a:r>
              <a:r>
                <a:rPr lang="pl-PL" sz="1100" smtClean="0"/>
                <a:t>LlGA2ox1</a:t>
              </a:r>
              <a:r>
                <a:rPr lang="en-US" sz="1100" smtClean="0"/>
                <a:t>.</a:t>
              </a:r>
              <a:r>
                <a:rPr lang="pl-PL" sz="1100" smtClean="0"/>
                <a:t> </a:t>
              </a:r>
              <a:r>
                <a:rPr lang="en-US" sz="1100"/>
                <a:t>Alignment and phylogenetic reconstructions were performed using</a:t>
              </a:r>
              <a:r>
                <a:rPr lang="pl-PL" sz="1100"/>
                <a:t> </a:t>
              </a:r>
              <a:r>
                <a:rPr lang="en-US" sz="1100"/>
                <a:t>ETE3 </a:t>
              </a:r>
              <a:r>
                <a:rPr lang="en-US" sz="1100" smtClean="0"/>
                <a:t>v3.1.1</a:t>
              </a:r>
              <a:r>
                <a:rPr lang="pl-PL" sz="1100" smtClean="0"/>
                <a:t> </a:t>
              </a:r>
              <a:r>
                <a:rPr lang="en-US" sz="1100"/>
                <a:t>as implemented on the GenomeNet.</a:t>
              </a:r>
              <a:r>
                <a:rPr lang="pl-PL" sz="1100"/>
                <a:t> </a:t>
              </a:r>
              <a:r>
                <a:rPr lang="en-US" sz="1100"/>
                <a:t>ML tree was inferred using PhyML </a:t>
              </a:r>
              <a:r>
                <a:rPr lang="en-US" sz="1100" smtClean="0"/>
                <a:t>v20160115.</a:t>
              </a:r>
              <a:r>
                <a:rPr lang="pl-PL" sz="1100" smtClean="0"/>
                <a:t> </a:t>
              </a:r>
              <a:r>
                <a:rPr lang="en-US" sz="1100"/>
                <a:t>Branch supports are the Chi</a:t>
              </a:r>
              <a:r>
                <a:rPr lang="en-US" sz="1100" baseline="30000"/>
                <a:t>2</a:t>
              </a:r>
              <a:r>
                <a:rPr lang="en-US" sz="1100"/>
                <a:t>-based parametric values return by the approximate likelihood ratio test.</a:t>
              </a:r>
              <a:r>
                <a:rPr lang="pl-PL" sz="1100" b="1" i="1">
                  <a:solidFill>
                    <a:schemeClr val="tx1">
                      <a:lumMod val="50000"/>
                      <a:lumOff val="50000"/>
                    </a:schemeClr>
                  </a:solidFill>
                </a:rPr>
                <a:t> </a:t>
              </a:r>
              <a:r>
                <a:rPr lang="pl-PL" sz="1100" b="1" i="1"/>
                <a:t>Lang</a:t>
              </a:r>
              <a:r>
                <a:rPr lang="pl-PL" sz="1100"/>
                <a:t> - </a:t>
              </a:r>
              <a:r>
                <a:rPr lang="en-US" sz="1100" i="1"/>
                <a:t>Lupinus angustifolius</a:t>
              </a:r>
              <a:r>
                <a:rPr lang="pl-PL" sz="1100" i="1"/>
                <a:t> </a:t>
              </a:r>
              <a:r>
                <a:rPr lang="pl-PL" sz="1100"/>
                <a:t>(</a:t>
              </a:r>
              <a:r>
                <a:rPr lang="en-US" sz="1100"/>
                <a:t>XP_019424643</a:t>
              </a:r>
              <a:r>
                <a:rPr lang="pl-PL" sz="1100"/>
                <a:t>); </a:t>
              </a:r>
              <a:r>
                <a:rPr lang="pl-PL" sz="1100" b="1" i="1"/>
                <a:t>Lalb</a:t>
              </a:r>
              <a:r>
                <a:rPr lang="pl-PL" sz="1100"/>
                <a:t> - </a:t>
              </a:r>
              <a:r>
                <a:rPr lang="en-US" sz="1100" i="1"/>
                <a:t>Lupinus albus</a:t>
              </a:r>
              <a:r>
                <a:rPr lang="pl-PL" sz="1100" i="1"/>
                <a:t> </a:t>
              </a:r>
              <a:r>
                <a:rPr lang="pl-PL" sz="1100"/>
                <a:t>(</a:t>
              </a:r>
              <a:r>
                <a:rPr lang="en-US" sz="1100"/>
                <a:t>KAE9590556</a:t>
              </a:r>
              <a:r>
                <a:rPr lang="pl-PL" sz="1100"/>
                <a:t>); </a:t>
              </a:r>
              <a:r>
                <a:rPr lang="pl-PL" sz="1100" b="1" i="1"/>
                <a:t>Mp</a:t>
              </a:r>
              <a:r>
                <a:rPr lang="pl-PL" sz="1100"/>
                <a:t> - </a:t>
              </a:r>
              <a:r>
                <a:rPr lang="en-US" sz="1100" i="1"/>
                <a:t>Mucuna pruriens</a:t>
              </a:r>
              <a:r>
                <a:rPr lang="pl-PL" sz="1100" i="1"/>
                <a:t> </a:t>
              </a:r>
              <a:r>
                <a:rPr lang="pl-PL" sz="1100"/>
                <a:t>(</a:t>
              </a:r>
              <a:r>
                <a:rPr lang="en-US" sz="1100"/>
                <a:t>RDX87676</a:t>
              </a:r>
              <a:r>
                <a:rPr lang="pl-PL" sz="1100"/>
                <a:t>); </a:t>
              </a:r>
              <a:r>
                <a:rPr lang="pl-PL" sz="1100" b="1" i="1"/>
                <a:t>Ss</a:t>
              </a:r>
              <a:r>
                <a:rPr lang="pl-PL" sz="1100"/>
                <a:t> - </a:t>
              </a:r>
              <a:r>
                <a:rPr lang="en-US" sz="1100" i="1"/>
                <a:t>Spatholobus suberectus</a:t>
              </a:r>
              <a:r>
                <a:rPr lang="pl-PL" sz="1100"/>
                <a:t> (</a:t>
              </a:r>
              <a:r>
                <a:rPr lang="en-US" sz="1100"/>
                <a:t>TKY49301</a:t>
              </a:r>
              <a:r>
                <a:rPr lang="pl-PL" sz="1100"/>
                <a:t>); </a:t>
              </a:r>
              <a:r>
                <a:rPr lang="pl-PL" sz="1100" b="1" i="1"/>
                <a:t>Ap</a:t>
              </a:r>
              <a:r>
                <a:rPr lang="pl-PL" sz="1100"/>
                <a:t> - </a:t>
              </a:r>
              <a:r>
                <a:rPr lang="en-US" sz="1100" i="1"/>
                <a:t>Abrus precatorius</a:t>
              </a:r>
              <a:r>
                <a:rPr lang="pl-PL" sz="1100" i="1"/>
                <a:t> </a:t>
              </a:r>
              <a:r>
                <a:rPr lang="pl-PL" sz="1100"/>
                <a:t>(</a:t>
              </a:r>
              <a:r>
                <a:rPr lang="en-US" sz="1100"/>
                <a:t>XP_027342450</a:t>
              </a:r>
              <a:r>
                <a:rPr lang="pl-PL" sz="1100"/>
                <a:t>); </a:t>
              </a:r>
              <a:r>
                <a:rPr lang="pl-PL" sz="1100" b="1" i="1"/>
                <a:t>Va</a:t>
              </a:r>
              <a:r>
                <a:rPr lang="pl-PL" sz="1100"/>
                <a:t> - </a:t>
              </a:r>
              <a:r>
                <a:rPr lang="en-US" sz="1100" i="1"/>
                <a:t>Vigna angularis</a:t>
              </a:r>
              <a:r>
                <a:rPr lang="pl-PL" sz="1100" i="1"/>
                <a:t> </a:t>
              </a:r>
              <a:r>
                <a:rPr lang="pl-PL" sz="1100"/>
                <a:t>(</a:t>
              </a:r>
              <a:r>
                <a:rPr lang="en-US" sz="1100"/>
                <a:t>NP_001316752</a:t>
              </a:r>
              <a:r>
                <a:rPr lang="pl-PL" sz="1100"/>
                <a:t>); </a:t>
              </a:r>
              <a:r>
                <a:rPr lang="pl-PL" sz="1100" b="1" i="1"/>
                <a:t>Cc</a:t>
              </a:r>
              <a:r>
                <a:rPr lang="pl-PL" sz="1100"/>
                <a:t> - </a:t>
              </a:r>
              <a:r>
                <a:rPr lang="en-US" sz="1100" i="1"/>
                <a:t>Cajanus cajan</a:t>
              </a:r>
              <a:r>
                <a:rPr lang="pl-PL" sz="1100" i="1"/>
                <a:t> </a:t>
              </a:r>
              <a:r>
                <a:rPr lang="pl-PL" sz="1100"/>
                <a:t>(</a:t>
              </a:r>
              <a:r>
                <a:rPr lang="en-US" sz="1100"/>
                <a:t>XP_020204195</a:t>
              </a:r>
              <a:r>
                <a:rPr lang="pl-PL" sz="1100"/>
                <a:t>); </a:t>
              </a:r>
              <a:r>
                <a:rPr lang="pl-PL" sz="1100" b="1" i="1"/>
                <a:t>Vu</a:t>
              </a:r>
              <a:r>
                <a:rPr lang="pl-PL" sz="1100"/>
                <a:t> - </a:t>
              </a:r>
              <a:r>
                <a:rPr lang="en-US" sz="1100" i="1"/>
                <a:t>Vigna unguiculata</a:t>
              </a:r>
              <a:r>
                <a:rPr lang="pl-PL" sz="1100" i="1"/>
                <a:t> </a:t>
              </a:r>
              <a:r>
                <a:rPr lang="pl-PL" sz="1100"/>
                <a:t>(</a:t>
              </a:r>
              <a:r>
                <a:rPr lang="en-US" sz="1100"/>
                <a:t>XP_027926310</a:t>
              </a:r>
              <a:r>
                <a:rPr lang="pl-PL" sz="1100"/>
                <a:t>); </a:t>
              </a:r>
              <a:r>
                <a:rPr lang="pl-PL" sz="1100" b="1" i="1"/>
                <a:t>Gm</a:t>
              </a:r>
              <a:r>
                <a:rPr lang="pl-PL" sz="1100"/>
                <a:t> - </a:t>
              </a:r>
              <a:r>
                <a:rPr lang="en-US" sz="1100" i="1"/>
                <a:t>Glycine max</a:t>
              </a:r>
              <a:r>
                <a:rPr lang="pl-PL" sz="1100" i="1"/>
                <a:t> </a:t>
              </a:r>
              <a:r>
                <a:rPr lang="pl-PL" sz="1100"/>
                <a:t>(</a:t>
              </a:r>
              <a:r>
                <a:rPr lang="en-US" sz="1100"/>
                <a:t>XP_003543155</a:t>
              </a:r>
              <a:r>
                <a:rPr lang="pl-PL" sz="1100"/>
                <a:t>); </a:t>
              </a:r>
              <a:r>
                <a:rPr lang="pl-PL" sz="1100" b="1" i="1"/>
                <a:t>Ps</a:t>
              </a:r>
              <a:r>
                <a:rPr lang="pl-PL" sz="1100"/>
                <a:t> - </a:t>
              </a:r>
              <a:r>
                <a:rPr lang="en-US" sz="1100" i="1"/>
                <a:t>Pisum sativum</a:t>
              </a:r>
              <a:r>
                <a:rPr lang="pl-PL" sz="1100" i="1"/>
                <a:t> </a:t>
              </a:r>
              <a:r>
                <a:rPr lang="pl-PL" sz="1100"/>
                <a:t>(</a:t>
              </a:r>
              <a:r>
                <a:rPr lang="en-US" sz="1100"/>
                <a:t>AAD45425</a:t>
              </a:r>
              <a:r>
                <a:rPr lang="pl-PL" sz="1100"/>
                <a:t>); </a:t>
              </a:r>
              <a:r>
                <a:rPr lang="pl-PL" sz="1100" b="1" i="1"/>
                <a:t>Gs</a:t>
              </a:r>
              <a:r>
                <a:rPr lang="pl-PL" sz="1100"/>
                <a:t> - </a:t>
              </a:r>
              <a:r>
                <a:rPr lang="en-US" sz="1100" i="1"/>
                <a:t>Glycine soja</a:t>
              </a:r>
              <a:r>
                <a:rPr lang="pl-PL" sz="1100" i="1"/>
                <a:t> </a:t>
              </a:r>
              <a:r>
                <a:rPr lang="pl-PL" sz="1100"/>
                <a:t>(</a:t>
              </a:r>
              <a:r>
                <a:rPr lang="en-US" sz="1100"/>
                <a:t>XP_028201454</a:t>
              </a:r>
              <a:r>
                <a:rPr lang="pl-PL" sz="1100"/>
                <a:t>); </a:t>
              </a:r>
              <a:r>
                <a:rPr lang="pl-PL" sz="1100" b="1" i="1"/>
                <a:t>Ca</a:t>
              </a:r>
              <a:r>
                <a:rPr lang="pl-PL" sz="1100"/>
                <a:t> - </a:t>
              </a:r>
              <a:r>
                <a:rPr lang="en-US" sz="1100" i="1"/>
                <a:t>Cicer arietinum</a:t>
              </a:r>
              <a:r>
                <a:rPr lang="pl-PL" sz="1100" i="1"/>
                <a:t> </a:t>
              </a:r>
              <a:r>
                <a:rPr lang="pl-PL" sz="1100"/>
                <a:t>(</a:t>
              </a:r>
              <a:r>
                <a:rPr lang="en-US" sz="1100"/>
                <a:t>XP_004488652</a:t>
              </a:r>
              <a:r>
                <a:rPr lang="pl-PL" sz="1100"/>
                <a:t>); </a:t>
              </a:r>
              <a:r>
                <a:rPr lang="pl-PL" sz="1100" b="1" i="1"/>
                <a:t>Jr</a:t>
              </a:r>
              <a:r>
                <a:rPr lang="pl-PL" sz="1100"/>
                <a:t> - </a:t>
              </a:r>
              <a:r>
                <a:rPr lang="en-US" sz="1100" i="1"/>
                <a:t>Juglans regia</a:t>
              </a:r>
              <a:r>
                <a:rPr lang="pl-PL" sz="1100" i="1"/>
                <a:t> </a:t>
              </a:r>
              <a:r>
                <a:rPr lang="pl-PL" sz="1100"/>
                <a:t>(</a:t>
              </a:r>
              <a:r>
                <a:rPr lang="en-US" sz="1100"/>
                <a:t>XP_018824979</a:t>
              </a:r>
              <a:r>
                <a:rPr lang="pl-PL" sz="1100"/>
                <a:t>); </a:t>
              </a:r>
              <a:r>
                <a:rPr lang="pl-PL" sz="1100" b="1" i="1"/>
                <a:t>Nt</a:t>
              </a:r>
              <a:r>
                <a:rPr lang="pl-PL" sz="1100"/>
                <a:t> - </a:t>
              </a:r>
              <a:r>
                <a:rPr lang="en-US" sz="1100" i="1"/>
                <a:t>Nicotiana tabacum</a:t>
              </a:r>
              <a:r>
                <a:rPr lang="pl-PL" sz="1100" i="1"/>
                <a:t> </a:t>
              </a:r>
              <a:r>
                <a:rPr lang="pl-PL" sz="1100"/>
                <a:t>(</a:t>
              </a:r>
              <a:r>
                <a:rPr lang="en-US" sz="1100"/>
                <a:t>XP_016500243</a:t>
              </a:r>
              <a:r>
                <a:rPr lang="pl-PL" sz="1100"/>
                <a:t>); </a:t>
              </a:r>
              <a:r>
                <a:rPr lang="pl-PL" sz="1100" b="1" i="1"/>
                <a:t>At</a:t>
              </a:r>
              <a:r>
                <a:rPr lang="pl-PL" sz="1100"/>
                <a:t> - </a:t>
              </a:r>
              <a:r>
                <a:rPr lang="en-US" sz="1100" i="1"/>
                <a:t>Arabidopsis thaliana </a:t>
              </a:r>
              <a:r>
                <a:rPr lang="pl-PL" sz="1100"/>
                <a:t>(Q8LEA2</a:t>
              </a:r>
              <a:r>
                <a:rPr lang="pl-PL" sz="1100" smtClean="0"/>
                <a:t>). </a:t>
              </a:r>
              <a:endParaRPr lang="pl-PL" sz="1100"/>
            </a:p>
          </p:txBody>
        </p:sp>
        <p:sp>
          <p:nvSpPr>
            <p:cNvPr id="7" name="Prostokąt 6"/>
            <p:cNvSpPr/>
            <p:nvPr/>
          </p:nvSpPr>
          <p:spPr>
            <a:xfrm>
              <a:off x="7738172" y="4149899"/>
              <a:ext cx="1008112" cy="20558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3342042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a 2"/>
          <p:cNvGrpSpPr/>
          <p:nvPr/>
        </p:nvGrpSpPr>
        <p:grpSpPr>
          <a:xfrm>
            <a:off x="27739" y="-1912"/>
            <a:ext cx="9152773" cy="6859912"/>
            <a:chOff x="27739" y="-1912"/>
            <a:chExt cx="9152773" cy="6859912"/>
          </a:xfrm>
        </p:grpSpPr>
        <p:sp>
          <p:nvSpPr>
            <p:cNvPr id="9" name="Prostokąt 8"/>
            <p:cNvSpPr/>
            <p:nvPr/>
          </p:nvSpPr>
          <p:spPr>
            <a:xfrm>
              <a:off x="36512" y="-1911"/>
              <a:ext cx="9144000" cy="6859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974" t="25384" r="17937" b="22885"/>
            <a:stretch/>
          </p:blipFill>
          <p:spPr bwMode="auto">
            <a:xfrm>
              <a:off x="153114" y="-1912"/>
              <a:ext cx="5060566" cy="2013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578" t="26736" r="17984" b="21081"/>
            <a:stretch/>
          </p:blipFill>
          <p:spPr bwMode="auto">
            <a:xfrm>
              <a:off x="5248456" y="-1912"/>
              <a:ext cx="3785320" cy="2040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726" t="32607" r="17873" b="14732"/>
            <a:stretch/>
          </p:blipFill>
          <p:spPr bwMode="auto">
            <a:xfrm>
              <a:off x="106266" y="2014313"/>
              <a:ext cx="5154263" cy="2079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7578" t="23958" r="17761" b="20883"/>
            <a:stretch/>
          </p:blipFill>
          <p:spPr bwMode="auto">
            <a:xfrm>
              <a:off x="5282391" y="2037997"/>
              <a:ext cx="3827129" cy="2171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8726" t="28522" r="17649" b="17113"/>
            <a:stretch/>
          </p:blipFill>
          <p:spPr bwMode="auto">
            <a:xfrm>
              <a:off x="65351" y="4113127"/>
              <a:ext cx="5178194" cy="2149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27355" t="31118" r="31705" b="16122"/>
            <a:stretch/>
          </p:blipFill>
          <p:spPr bwMode="auto">
            <a:xfrm>
              <a:off x="5248457" y="4093333"/>
              <a:ext cx="2852952" cy="2067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rostokąt 1"/>
            <p:cNvSpPr/>
            <p:nvPr/>
          </p:nvSpPr>
          <p:spPr>
            <a:xfrm>
              <a:off x="27739" y="6323976"/>
              <a:ext cx="9116261" cy="507831"/>
            </a:xfrm>
            <a:prstGeom prst="rect">
              <a:avLst/>
            </a:prstGeom>
          </p:spPr>
          <p:txBody>
            <a:bodyPr wrap="square">
              <a:spAutoFit/>
            </a:bodyPr>
            <a:lstStyle/>
            <a:p>
              <a:pPr algn="just"/>
              <a:r>
                <a:rPr lang="pl-PL" sz="900" b="1"/>
                <a:t>Fig. </a:t>
              </a:r>
              <a:r>
                <a:rPr lang="pl-PL" sz="900" b="1" smtClean="0"/>
                <a:t>S8c</a:t>
              </a:r>
              <a:r>
                <a:rPr lang="pl-PL" sz="900"/>
                <a:t>. </a:t>
              </a:r>
              <a:r>
                <a:rPr lang="en-US" sz="900"/>
                <a:t>Multiple alignment (ClustalW) of </a:t>
              </a:r>
              <a:r>
                <a:rPr lang="en-US" sz="900" smtClean="0"/>
                <a:t>1</a:t>
              </a:r>
              <a:r>
                <a:rPr lang="pl-PL" sz="900"/>
                <a:t>5</a:t>
              </a:r>
              <a:r>
                <a:rPr lang="pl-PL" sz="900" smtClean="0"/>
                <a:t> </a:t>
              </a:r>
              <a:r>
                <a:rPr lang="pl-PL" sz="900"/>
                <a:t>GIBBERELLIN </a:t>
              </a:r>
              <a:r>
                <a:rPr lang="pl-PL" sz="900" smtClean="0"/>
                <a:t>2-OXIDASE </a:t>
              </a:r>
              <a:r>
                <a:rPr lang="en-US" sz="900"/>
                <a:t>(</a:t>
              </a:r>
              <a:r>
                <a:rPr lang="pl-PL" sz="900" smtClean="0"/>
                <a:t>GA2ox</a:t>
              </a:r>
              <a:r>
                <a:rPr lang="en-US" sz="900" smtClean="0"/>
                <a:t>) </a:t>
              </a:r>
              <a:r>
                <a:rPr lang="en-US" sz="900"/>
                <a:t>amino acid sequences (BlastP)</a:t>
              </a:r>
              <a:r>
                <a:rPr lang="pl-PL" sz="900"/>
                <a:t> </a:t>
              </a:r>
              <a:r>
                <a:rPr lang="en-US" sz="900"/>
                <a:t>which are closest related to Ll</a:t>
              </a:r>
              <a:r>
                <a:rPr lang="pl-PL" sz="900" smtClean="0"/>
                <a:t>GA2ox1</a:t>
              </a:r>
              <a:r>
                <a:rPr lang="en-US" sz="900" smtClean="0"/>
                <a:t>.</a:t>
              </a:r>
              <a:r>
                <a:rPr lang="pl-PL" sz="900"/>
                <a:t> </a:t>
              </a:r>
              <a:r>
                <a:rPr lang="pl-PL" sz="900" smtClean="0"/>
                <a:t>G</a:t>
              </a:r>
              <a:r>
                <a:rPr lang="en-US" sz="900" smtClean="0"/>
                <a:t>ibberellin </a:t>
              </a:r>
              <a:r>
                <a:rPr lang="en-US" sz="900"/>
                <a:t>2-β-dioxygenase domain </a:t>
              </a:r>
              <a:r>
                <a:rPr lang="en-US" sz="900" smtClean="0"/>
                <a:t>(black </a:t>
              </a:r>
              <a:r>
                <a:rPr lang="en-US" sz="900"/>
                <a:t>background) and domain characteristic for 2-oxoglutarate (2OG)-Fe(II)-dependent oxygenase superfamily </a:t>
              </a:r>
              <a:r>
                <a:rPr lang="en-US" sz="900" smtClean="0"/>
                <a:t>(blue </a:t>
              </a:r>
              <a:r>
                <a:rPr lang="en-US" sz="900"/>
                <a:t>background</a:t>
              </a:r>
              <a:r>
                <a:rPr lang="en-US" sz="900" smtClean="0"/>
                <a:t>)</a:t>
              </a:r>
              <a:r>
                <a:rPr lang="pl-PL" sz="900" smtClean="0"/>
                <a:t> were indicated</a:t>
              </a:r>
              <a:r>
                <a:rPr lang="en-US" sz="900" smtClean="0"/>
                <a:t>. </a:t>
              </a:r>
              <a:r>
                <a:rPr lang="en-US" sz="900"/>
                <a:t>Both domains designated using CDD (NCBI). </a:t>
              </a:r>
              <a:r>
                <a:rPr lang="en-US" sz="900" smtClean="0"/>
                <a:t>Additionally</a:t>
              </a:r>
              <a:r>
                <a:rPr lang="en-US" sz="900"/>
                <a:t>, amino acid residues presumed to bind Fe</a:t>
              </a:r>
              <a:r>
                <a:rPr lang="en-US" sz="900" baseline="30000"/>
                <a:t>2+</a:t>
              </a:r>
              <a:r>
                <a:rPr lang="en-US" sz="900"/>
                <a:t> at the active site of protein were designated in red (HxD…H) and green (RxS</a:t>
              </a:r>
              <a:r>
                <a:rPr lang="en-US" sz="900" smtClean="0"/>
                <a:t>). </a:t>
              </a:r>
              <a:endParaRPr lang="pl-PL" sz="900"/>
            </a:p>
          </p:txBody>
        </p:sp>
        <p:sp>
          <p:nvSpPr>
            <p:cNvPr id="11" name="Prostokąt 10"/>
            <p:cNvSpPr/>
            <p:nvPr/>
          </p:nvSpPr>
          <p:spPr>
            <a:xfrm>
              <a:off x="126499" y="260648"/>
              <a:ext cx="602462"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ostokąt 11"/>
            <p:cNvSpPr/>
            <p:nvPr/>
          </p:nvSpPr>
          <p:spPr>
            <a:xfrm>
              <a:off x="106266" y="2276872"/>
              <a:ext cx="577302"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Prostokąt 12"/>
            <p:cNvSpPr/>
            <p:nvPr/>
          </p:nvSpPr>
          <p:spPr>
            <a:xfrm>
              <a:off x="70262" y="4365104"/>
              <a:ext cx="613306"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2636676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015188" cy="6506473"/>
            <a:chOff x="0" y="0"/>
            <a:chExt cx="9015188" cy="6506473"/>
          </a:xfrm>
        </p:grpSpPr>
        <p:sp>
          <p:nvSpPr>
            <p:cNvPr id="4" name="pole tekstowe 3"/>
            <p:cNvSpPr txBox="1"/>
            <p:nvPr/>
          </p:nvSpPr>
          <p:spPr>
            <a:xfrm>
              <a:off x="0" y="0"/>
              <a:ext cx="1329702" cy="338554"/>
            </a:xfrm>
            <a:prstGeom prst="rect">
              <a:avLst/>
            </a:prstGeom>
            <a:noFill/>
          </p:spPr>
          <p:txBody>
            <a:bodyPr wrap="square" rtlCol="0">
              <a:spAutoFit/>
            </a:bodyPr>
            <a:lstStyle/>
            <a:p>
              <a:r>
                <a:rPr lang="pl-PL" sz="1600" b="1" u="sng" smtClean="0"/>
                <a:t>LlGA2ox1</a:t>
              </a:r>
              <a:endParaRPr lang="pl-PL" sz="1600" b="1" u="sng"/>
            </a:p>
          </p:txBody>
        </p:sp>
        <p:pic>
          <p:nvPicPr>
            <p:cNvPr id="3" name="Obraz 2"/>
            <p:cNvPicPr/>
            <p:nvPr/>
          </p:nvPicPr>
          <p:blipFill rotWithShape="1">
            <a:blip r:embed="rId2"/>
            <a:srcRect l="3812" t="6777" r="2922" b="6483"/>
            <a:stretch/>
          </p:blipFill>
          <p:spPr bwMode="auto">
            <a:xfrm>
              <a:off x="179512" y="404664"/>
              <a:ext cx="8640960" cy="4824536"/>
            </a:xfrm>
            <a:prstGeom prst="rect">
              <a:avLst/>
            </a:prstGeom>
            <a:ln>
              <a:noFill/>
            </a:ln>
            <a:extLst>
              <a:ext uri="{53640926-AAD7-44D8-BBD7-CCE9431645EC}">
                <a14:shadowObscured xmlns:a14="http://schemas.microsoft.com/office/drawing/2010/main"/>
              </a:ext>
            </a:extLst>
          </p:spPr>
        </p:pic>
        <p:sp>
          <p:nvSpPr>
            <p:cNvPr id="5" name="Prostokąt 4"/>
            <p:cNvSpPr/>
            <p:nvPr/>
          </p:nvSpPr>
          <p:spPr>
            <a:xfrm>
              <a:off x="86197" y="5229200"/>
              <a:ext cx="8928991" cy="1277273"/>
            </a:xfrm>
            <a:prstGeom prst="rect">
              <a:avLst/>
            </a:prstGeom>
          </p:spPr>
          <p:txBody>
            <a:bodyPr wrap="square">
              <a:spAutoFit/>
            </a:bodyPr>
            <a:lstStyle/>
            <a:p>
              <a:pPr algn="just"/>
              <a:r>
                <a:rPr lang="pl-PL" sz="1100" b="1">
                  <a:cs typeface="Times New Roman" panose="02020603050405020304" pitchFamily="18" charset="0"/>
                </a:rPr>
                <a:t>Fig. </a:t>
              </a:r>
              <a:r>
                <a:rPr lang="pl-PL" sz="1100" b="1" smtClean="0">
                  <a:cs typeface="Times New Roman" panose="02020603050405020304" pitchFamily="18" charset="0"/>
                </a:rPr>
                <a:t>S8d</a:t>
              </a:r>
              <a:r>
                <a:rPr lang="pl-PL" sz="1100" b="1">
                  <a:cs typeface="Times New Roman" panose="02020603050405020304" pitchFamily="18" charset="0"/>
                </a:rPr>
                <a:t>.</a:t>
              </a:r>
              <a:r>
                <a:rPr lang="pl-PL" sz="1100">
                  <a:cs typeface="Times New Roman" panose="02020603050405020304" pitchFamily="18" charset="0"/>
                </a:rPr>
                <a:t> C</a:t>
              </a:r>
              <a:r>
                <a:rPr lang="en-US" sz="1100">
                  <a:cs typeface="Times New Roman" panose="02020603050405020304" pitchFamily="18" charset="0"/>
                </a:rPr>
                <a:t>omparison of</a:t>
              </a:r>
              <a:r>
                <a:rPr lang="pl-PL" sz="1100">
                  <a:cs typeface="Times New Roman" panose="02020603050405020304" pitchFamily="18" charset="0"/>
                </a:rPr>
                <a:t> GIBBERELLIN </a:t>
              </a:r>
              <a:r>
                <a:rPr lang="pl-PL" sz="1100" smtClean="0">
                  <a:cs typeface="Times New Roman" panose="02020603050405020304" pitchFamily="18" charset="0"/>
                </a:rPr>
                <a:t>2-OXIDASES (GA2oxs)</a:t>
              </a:r>
              <a:r>
                <a:rPr lang="en-US" sz="1100" smtClean="0">
                  <a:cs typeface="Times New Roman" panose="02020603050405020304" pitchFamily="18" charset="0"/>
                </a:rPr>
                <a:t> </a:t>
              </a:r>
              <a:r>
                <a:rPr lang="pl-PL" sz="1100">
                  <a:cs typeface="Times New Roman" panose="02020603050405020304" pitchFamily="18" charset="0"/>
                </a:rPr>
                <a:t>derived from</a:t>
              </a:r>
              <a:r>
                <a:rPr lang="en-US" sz="1100">
                  <a:cs typeface="Times New Roman" panose="02020603050405020304" pitchFamily="18" charset="0"/>
                </a:rPr>
                <a:t> </a:t>
              </a:r>
              <a:r>
                <a:rPr lang="pl-PL" sz="1100">
                  <a:cs typeface="Times New Roman" panose="02020603050405020304" pitchFamily="18" charset="0"/>
                </a:rPr>
                <a:t>different plant species</a:t>
              </a:r>
              <a:r>
                <a:rPr lang="en-US" sz="1100" i="1">
                  <a:cs typeface="Times New Roman" panose="02020603050405020304" pitchFamily="18" charset="0"/>
                </a:rPr>
                <a:t> </a:t>
              </a:r>
              <a:r>
                <a:rPr lang="en-US" sz="1100">
                  <a:cs typeface="Times New Roman" panose="02020603050405020304" pitchFamily="18" charset="0"/>
                </a:rPr>
                <a:t>using the DiAlign program (Genomatix). For each pairwise alignment, the similarity (relative to the maximum similarity) and the number of identical </a:t>
              </a:r>
              <a:r>
                <a:rPr lang="pl-PL" sz="1100">
                  <a:cs typeface="Times New Roman" panose="02020603050405020304" pitchFamily="18" charset="0"/>
                </a:rPr>
                <a:t>amino</a:t>
              </a:r>
              <a:r>
                <a:rPr lang="en-US" sz="1100">
                  <a:cs typeface="Times New Roman" panose="02020603050405020304" pitchFamily="18" charset="0"/>
                </a:rPr>
                <a:t> acids (in % of shorter sequence) </a:t>
              </a:r>
              <a:r>
                <a:rPr lang="pl-PL" sz="1100">
                  <a:cs typeface="Times New Roman" panose="02020603050405020304" pitchFamily="18" charset="0"/>
                </a:rPr>
                <a:t>are</a:t>
              </a:r>
              <a:r>
                <a:rPr lang="en-US" sz="1100">
                  <a:cs typeface="Times New Roman" panose="02020603050405020304" pitchFamily="18" charset="0"/>
                </a:rPr>
                <a:t> given. Maximum values are underlined.</a:t>
              </a:r>
              <a:r>
                <a:rPr lang="pl-PL" sz="1100">
                  <a:cs typeface="Times New Roman" panose="02020603050405020304" pitchFamily="18" charset="0"/>
                </a:rPr>
                <a:t> T</a:t>
              </a:r>
              <a:r>
                <a:rPr lang="en-US" sz="1100">
                  <a:cs typeface="Times New Roman" panose="02020603050405020304" pitchFamily="18" charset="0"/>
                </a:rPr>
                <a:t>he similarity value</a:t>
              </a:r>
              <a:r>
                <a:rPr lang="pl-PL" sz="1100">
                  <a:cs typeface="Times New Roman" panose="02020603050405020304" pitchFamily="18" charset="0"/>
                </a:rPr>
                <a:t> of</a:t>
              </a:r>
              <a:r>
                <a:rPr lang="en-US" sz="1100">
                  <a:cs typeface="Times New Roman" panose="02020603050405020304" pitchFamily="18" charset="0"/>
                </a:rPr>
                <a:t> 1.000 marks only the two most similar sequences</a:t>
              </a:r>
              <a:r>
                <a:rPr lang="pl-PL" sz="1100">
                  <a:cs typeface="Times New Roman" panose="02020603050405020304" pitchFamily="18" charset="0"/>
                </a:rPr>
                <a:t>;</a:t>
              </a:r>
              <a:r>
                <a:rPr lang="en-US" sz="1100">
                  <a:cs typeface="Times New Roman" panose="02020603050405020304" pitchFamily="18" charset="0"/>
                </a:rPr>
                <a:t> it does not necessarily mean that these sequences are identical</a:t>
              </a:r>
              <a:r>
                <a:rPr lang="pl-PL" sz="1100" smtClean="0">
                  <a:cs typeface="Times New Roman" panose="02020603050405020304" pitchFamily="18" charset="0"/>
                </a:rPr>
                <a:t>. </a:t>
              </a:r>
              <a:r>
                <a:rPr lang="pl-PL" sz="1100" b="1" i="1" smtClean="0"/>
                <a:t>Lang</a:t>
              </a:r>
              <a:r>
                <a:rPr lang="pl-PL" sz="1100" smtClean="0"/>
                <a:t> </a:t>
              </a:r>
              <a:r>
                <a:rPr lang="pl-PL" sz="1100"/>
                <a:t>- </a:t>
              </a:r>
              <a:r>
                <a:rPr lang="en-US" sz="1100" i="1"/>
                <a:t>Lupinus angustifolius</a:t>
              </a:r>
              <a:r>
                <a:rPr lang="pl-PL" sz="1100" i="1"/>
                <a:t> </a:t>
              </a:r>
              <a:r>
                <a:rPr lang="pl-PL" sz="1100"/>
                <a:t>(</a:t>
              </a:r>
              <a:r>
                <a:rPr lang="en-US" sz="1100"/>
                <a:t>XP_019424643</a:t>
              </a:r>
              <a:r>
                <a:rPr lang="pl-PL" sz="1100"/>
                <a:t>); </a:t>
              </a:r>
              <a:r>
                <a:rPr lang="pl-PL" sz="1100" b="1" i="1"/>
                <a:t>Lalb</a:t>
              </a:r>
              <a:r>
                <a:rPr lang="pl-PL" sz="1100"/>
                <a:t> - </a:t>
              </a:r>
              <a:r>
                <a:rPr lang="en-US" sz="1100" i="1"/>
                <a:t>Lupinus albus</a:t>
              </a:r>
              <a:r>
                <a:rPr lang="pl-PL" sz="1100" i="1"/>
                <a:t> </a:t>
              </a:r>
              <a:r>
                <a:rPr lang="pl-PL" sz="1100"/>
                <a:t>(</a:t>
              </a:r>
              <a:r>
                <a:rPr lang="en-US" sz="1100"/>
                <a:t>KAE9590556</a:t>
              </a:r>
              <a:r>
                <a:rPr lang="pl-PL" sz="1100"/>
                <a:t>); </a:t>
              </a:r>
              <a:r>
                <a:rPr lang="pl-PL" sz="1100" b="1" i="1"/>
                <a:t>Mp</a:t>
              </a:r>
              <a:r>
                <a:rPr lang="pl-PL" sz="1100"/>
                <a:t> - </a:t>
              </a:r>
              <a:r>
                <a:rPr lang="en-US" sz="1100" i="1"/>
                <a:t>Mucuna pruriens</a:t>
              </a:r>
              <a:r>
                <a:rPr lang="pl-PL" sz="1100" i="1"/>
                <a:t> </a:t>
              </a:r>
              <a:r>
                <a:rPr lang="pl-PL" sz="1100"/>
                <a:t>(</a:t>
              </a:r>
              <a:r>
                <a:rPr lang="en-US" sz="1100"/>
                <a:t>RDX87676</a:t>
              </a:r>
              <a:r>
                <a:rPr lang="pl-PL" sz="1100"/>
                <a:t>); </a:t>
              </a:r>
              <a:r>
                <a:rPr lang="pl-PL" sz="1100" b="1" i="1"/>
                <a:t>Ss</a:t>
              </a:r>
              <a:r>
                <a:rPr lang="pl-PL" sz="1100"/>
                <a:t> - </a:t>
              </a:r>
              <a:r>
                <a:rPr lang="en-US" sz="1100" i="1"/>
                <a:t>Spatholobus suberectus</a:t>
              </a:r>
              <a:r>
                <a:rPr lang="pl-PL" sz="1100"/>
                <a:t> (</a:t>
              </a:r>
              <a:r>
                <a:rPr lang="en-US" sz="1100"/>
                <a:t>TKY49301</a:t>
              </a:r>
              <a:r>
                <a:rPr lang="pl-PL" sz="1100"/>
                <a:t>); </a:t>
              </a:r>
              <a:r>
                <a:rPr lang="pl-PL" sz="1100" b="1" i="1"/>
                <a:t>Ap</a:t>
              </a:r>
              <a:r>
                <a:rPr lang="pl-PL" sz="1100"/>
                <a:t> - </a:t>
              </a:r>
              <a:r>
                <a:rPr lang="en-US" sz="1100" i="1"/>
                <a:t>Abrus precatorius</a:t>
              </a:r>
              <a:r>
                <a:rPr lang="pl-PL" sz="1100" i="1"/>
                <a:t> </a:t>
              </a:r>
              <a:r>
                <a:rPr lang="pl-PL" sz="1100"/>
                <a:t>(</a:t>
              </a:r>
              <a:r>
                <a:rPr lang="en-US" sz="1100"/>
                <a:t>XP_027342450</a:t>
              </a:r>
              <a:r>
                <a:rPr lang="pl-PL" sz="1100"/>
                <a:t>); </a:t>
              </a:r>
              <a:r>
                <a:rPr lang="pl-PL" sz="1100" b="1" i="1"/>
                <a:t>Va</a:t>
              </a:r>
              <a:r>
                <a:rPr lang="pl-PL" sz="1100"/>
                <a:t> - </a:t>
              </a:r>
              <a:r>
                <a:rPr lang="en-US" sz="1100" i="1"/>
                <a:t>Vigna angularis</a:t>
              </a:r>
              <a:r>
                <a:rPr lang="pl-PL" sz="1100" i="1"/>
                <a:t> </a:t>
              </a:r>
              <a:r>
                <a:rPr lang="pl-PL" sz="1100"/>
                <a:t>(</a:t>
              </a:r>
              <a:r>
                <a:rPr lang="en-US" sz="1100"/>
                <a:t>NP_001316752</a:t>
              </a:r>
              <a:r>
                <a:rPr lang="pl-PL" sz="1100"/>
                <a:t>); </a:t>
              </a:r>
              <a:r>
                <a:rPr lang="pl-PL" sz="1100" b="1" i="1"/>
                <a:t>Cc</a:t>
              </a:r>
              <a:r>
                <a:rPr lang="pl-PL" sz="1100"/>
                <a:t> - </a:t>
              </a:r>
              <a:r>
                <a:rPr lang="en-US" sz="1100" i="1"/>
                <a:t>Cajanus cajan</a:t>
              </a:r>
              <a:r>
                <a:rPr lang="pl-PL" sz="1100" i="1"/>
                <a:t> </a:t>
              </a:r>
              <a:r>
                <a:rPr lang="pl-PL" sz="1100"/>
                <a:t>(</a:t>
              </a:r>
              <a:r>
                <a:rPr lang="en-US" sz="1100"/>
                <a:t>XP_020204195</a:t>
              </a:r>
              <a:r>
                <a:rPr lang="pl-PL" sz="1100"/>
                <a:t>); </a:t>
              </a:r>
              <a:r>
                <a:rPr lang="pl-PL" sz="1100" b="1" i="1"/>
                <a:t>Vu</a:t>
              </a:r>
              <a:r>
                <a:rPr lang="pl-PL" sz="1100"/>
                <a:t> - </a:t>
              </a:r>
              <a:r>
                <a:rPr lang="en-US" sz="1100" i="1"/>
                <a:t>Vigna unguiculata</a:t>
              </a:r>
              <a:r>
                <a:rPr lang="pl-PL" sz="1100" i="1"/>
                <a:t> </a:t>
              </a:r>
              <a:r>
                <a:rPr lang="pl-PL" sz="1100"/>
                <a:t>(</a:t>
              </a:r>
              <a:r>
                <a:rPr lang="en-US" sz="1100"/>
                <a:t>XP_027926310</a:t>
              </a:r>
              <a:r>
                <a:rPr lang="pl-PL" sz="1100"/>
                <a:t>); </a:t>
              </a:r>
              <a:r>
                <a:rPr lang="pl-PL" sz="1100" b="1" i="1"/>
                <a:t>Gm</a:t>
              </a:r>
              <a:r>
                <a:rPr lang="pl-PL" sz="1100"/>
                <a:t> - </a:t>
              </a:r>
              <a:r>
                <a:rPr lang="en-US" sz="1100" i="1"/>
                <a:t>Glycine max</a:t>
              </a:r>
              <a:r>
                <a:rPr lang="pl-PL" sz="1100" i="1"/>
                <a:t> </a:t>
              </a:r>
              <a:r>
                <a:rPr lang="pl-PL" sz="1100"/>
                <a:t>(</a:t>
              </a:r>
              <a:r>
                <a:rPr lang="en-US" sz="1100"/>
                <a:t>XP_003543155</a:t>
              </a:r>
              <a:r>
                <a:rPr lang="pl-PL" sz="1100"/>
                <a:t>); </a:t>
              </a:r>
              <a:r>
                <a:rPr lang="pl-PL" sz="1100" b="1" i="1"/>
                <a:t>Ps</a:t>
              </a:r>
              <a:r>
                <a:rPr lang="pl-PL" sz="1100"/>
                <a:t> - </a:t>
              </a:r>
              <a:r>
                <a:rPr lang="en-US" sz="1100" i="1"/>
                <a:t>Pisum sativum</a:t>
              </a:r>
              <a:r>
                <a:rPr lang="pl-PL" sz="1100" i="1"/>
                <a:t> </a:t>
              </a:r>
              <a:r>
                <a:rPr lang="pl-PL" sz="1100"/>
                <a:t>(</a:t>
              </a:r>
              <a:r>
                <a:rPr lang="en-US" sz="1100"/>
                <a:t>AAD45425</a:t>
              </a:r>
              <a:r>
                <a:rPr lang="pl-PL" sz="1100"/>
                <a:t>); </a:t>
              </a:r>
              <a:r>
                <a:rPr lang="pl-PL" sz="1100" b="1" i="1"/>
                <a:t>Gs</a:t>
              </a:r>
              <a:r>
                <a:rPr lang="pl-PL" sz="1100"/>
                <a:t> - </a:t>
              </a:r>
              <a:r>
                <a:rPr lang="en-US" sz="1100" i="1"/>
                <a:t>Glycine soja</a:t>
              </a:r>
              <a:r>
                <a:rPr lang="pl-PL" sz="1100" i="1"/>
                <a:t> </a:t>
              </a:r>
              <a:r>
                <a:rPr lang="pl-PL" sz="1100"/>
                <a:t>(</a:t>
              </a:r>
              <a:r>
                <a:rPr lang="en-US" sz="1100"/>
                <a:t>XP_028201454</a:t>
              </a:r>
              <a:r>
                <a:rPr lang="pl-PL" sz="1100"/>
                <a:t>); </a:t>
              </a:r>
              <a:r>
                <a:rPr lang="pl-PL" sz="1100" b="1" i="1"/>
                <a:t>Ca</a:t>
              </a:r>
              <a:r>
                <a:rPr lang="pl-PL" sz="1100"/>
                <a:t> - </a:t>
              </a:r>
              <a:r>
                <a:rPr lang="en-US" sz="1100" i="1"/>
                <a:t>Cicer arietinum</a:t>
              </a:r>
              <a:r>
                <a:rPr lang="pl-PL" sz="1100" i="1"/>
                <a:t> </a:t>
              </a:r>
              <a:r>
                <a:rPr lang="pl-PL" sz="1100"/>
                <a:t>(</a:t>
              </a:r>
              <a:r>
                <a:rPr lang="en-US" sz="1100"/>
                <a:t>XP_004488652</a:t>
              </a:r>
              <a:r>
                <a:rPr lang="pl-PL" sz="1100"/>
                <a:t>); </a:t>
              </a:r>
              <a:r>
                <a:rPr lang="pl-PL" sz="1100" b="1" i="1"/>
                <a:t>Jr</a:t>
              </a:r>
              <a:r>
                <a:rPr lang="pl-PL" sz="1100"/>
                <a:t> - </a:t>
              </a:r>
              <a:r>
                <a:rPr lang="en-US" sz="1100" i="1"/>
                <a:t>Juglans regia</a:t>
              </a:r>
              <a:r>
                <a:rPr lang="pl-PL" sz="1100" i="1"/>
                <a:t> </a:t>
              </a:r>
              <a:r>
                <a:rPr lang="pl-PL" sz="1100"/>
                <a:t>(</a:t>
              </a:r>
              <a:r>
                <a:rPr lang="en-US" sz="1100"/>
                <a:t>XP_018824979</a:t>
              </a:r>
              <a:r>
                <a:rPr lang="pl-PL" sz="1100"/>
                <a:t>); </a:t>
              </a:r>
              <a:r>
                <a:rPr lang="pl-PL" sz="1100" b="1" i="1"/>
                <a:t>Nt</a:t>
              </a:r>
              <a:r>
                <a:rPr lang="pl-PL" sz="1100"/>
                <a:t> - </a:t>
              </a:r>
              <a:r>
                <a:rPr lang="en-US" sz="1100" i="1"/>
                <a:t>Nicotiana tabacum</a:t>
              </a:r>
              <a:r>
                <a:rPr lang="pl-PL" sz="1100" i="1"/>
                <a:t> </a:t>
              </a:r>
              <a:r>
                <a:rPr lang="pl-PL" sz="1100"/>
                <a:t>(</a:t>
              </a:r>
              <a:r>
                <a:rPr lang="en-US" sz="1100"/>
                <a:t>XP_016500243</a:t>
              </a:r>
              <a:r>
                <a:rPr lang="pl-PL" sz="1100"/>
                <a:t>); </a:t>
              </a:r>
              <a:r>
                <a:rPr lang="pl-PL" sz="1100" b="1" i="1"/>
                <a:t>At</a:t>
              </a:r>
              <a:r>
                <a:rPr lang="pl-PL" sz="1100"/>
                <a:t> - </a:t>
              </a:r>
              <a:r>
                <a:rPr lang="en-US" sz="1100" i="1"/>
                <a:t>Arabidopsis thaliana </a:t>
              </a:r>
              <a:r>
                <a:rPr lang="pl-PL" sz="1100"/>
                <a:t>(Q8LEA2</a:t>
              </a:r>
              <a:r>
                <a:rPr lang="pl-PL" sz="1100" smtClean="0"/>
                <a:t>). </a:t>
              </a:r>
              <a:endParaRPr lang="pl-PL" sz="1100"/>
            </a:p>
          </p:txBody>
        </p:sp>
      </p:grpSp>
    </p:spTree>
    <p:extLst>
      <p:ext uri="{BB962C8B-B14F-4D97-AF65-F5344CB8AC3E}">
        <p14:creationId xmlns:p14="http://schemas.microsoft.com/office/powerpoint/2010/main" val="1047289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a 6"/>
          <p:cNvGrpSpPr/>
          <p:nvPr/>
        </p:nvGrpSpPr>
        <p:grpSpPr>
          <a:xfrm>
            <a:off x="0" y="0"/>
            <a:ext cx="9144001" cy="6872610"/>
            <a:chOff x="0" y="0"/>
            <a:chExt cx="9144001" cy="6872610"/>
          </a:xfrm>
        </p:grpSpPr>
        <p:sp>
          <p:nvSpPr>
            <p:cNvPr id="5" name="Prostokąt 4"/>
            <p:cNvSpPr/>
            <p:nvPr/>
          </p:nvSpPr>
          <p:spPr>
            <a:xfrm>
              <a:off x="3512413" y="5949280"/>
              <a:ext cx="5631588" cy="923330"/>
            </a:xfrm>
            <a:prstGeom prst="rect">
              <a:avLst/>
            </a:prstGeom>
          </p:spPr>
          <p:txBody>
            <a:bodyPr wrap="square">
              <a:spAutoFit/>
            </a:bodyPr>
            <a:lstStyle/>
            <a:p>
              <a:pPr lvl="0" algn="just"/>
              <a:r>
                <a:rPr lang="pl-PL" sz="900" b="1"/>
                <a:t>Fig. </a:t>
              </a:r>
              <a:r>
                <a:rPr lang="pl-PL" sz="900" b="1" smtClean="0"/>
                <a:t>S9a</a:t>
              </a:r>
              <a:r>
                <a:rPr lang="pl-PL" sz="900" smtClean="0"/>
                <a:t>. </a:t>
              </a:r>
              <a:r>
                <a:rPr lang="pl-PL" sz="900" i="1" smtClean="0"/>
                <a:t>LlGAMYB </a:t>
              </a:r>
              <a:r>
                <a:rPr lang="pl-PL" sz="900" smtClean="0"/>
                <a:t>cDNA </a:t>
              </a:r>
              <a:r>
                <a:rPr lang="pl-PL" sz="900"/>
                <a:t>(GenBank accession </a:t>
              </a:r>
              <a:r>
                <a:rPr lang="pl-PL" sz="900" smtClean="0"/>
                <a:t>number MW240675</a:t>
              </a:r>
              <a:r>
                <a:rPr lang="pl-PL" sz="900"/>
                <a:t>, </a:t>
              </a:r>
              <a:r>
                <a:rPr lang="pl-PL" sz="900" smtClean="0"/>
                <a:t>2038 bp</a:t>
              </a:r>
              <a:r>
                <a:rPr lang="pl-PL" sz="900"/>
                <a:t>) identified in</a:t>
              </a:r>
              <a:r>
                <a:rPr lang="en-US" sz="900"/>
                <a:t> yellow lupine (</a:t>
              </a:r>
              <a:r>
                <a:rPr lang="en-US" sz="900" i="1"/>
                <a:t>Lupinus luteus </a:t>
              </a:r>
              <a:r>
                <a:rPr lang="en-US" sz="900"/>
                <a:t>L.)</a:t>
              </a:r>
              <a:r>
                <a:rPr lang="pl-PL" sz="900"/>
                <a:t> and i</a:t>
              </a:r>
              <a:r>
                <a:rPr lang="en-US" sz="900"/>
                <a:t>ts deduced amino acid sequence </a:t>
              </a:r>
              <a:r>
                <a:rPr lang="pl-PL" sz="900" smtClean="0"/>
                <a:t>[533 </a:t>
              </a:r>
              <a:r>
                <a:rPr lang="en-US" sz="900" smtClean="0"/>
                <a:t>aa</a:t>
              </a:r>
              <a:r>
                <a:rPr lang="pl-PL" sz="900" smtClean="0"/>
                <a:t> </a:t>
              </a:r>
              <a:r>
                <a:rPr lang="pl-PL" sz="900"/>
                <a:t>(</a:t>
              </a:r>
              <a:r>
                <a:rPr lang="en-US" sz="900"/>
                <a:t>ExPASy, Translate tool)</a:t>
              </a:r>
              <a:r>
                <a:rPr lang="pl-PL" sz="900"/>
                <a:t>,</a:t>
              </a:r>
              <a:r>
                <a:rPr lang="en-US" sz="900"/>
                <a:t> m.w</a:t>
              </a:r>
              <a:r>
                <a:rPr lang="en-US" sz="900" smtClean="0"/>
                <a:t>.</a:t>
              </a:r>
              <a:r>
                <a:rPr lang="pl-PL" sz="900" smtClean="0"/>
                <a:t> =</a:t>
              </a:r>
              <a:r>
                <a:rPr lang="en-US" sz="900" smtClean="0"/>
                <a:t> 59.048</a:t>
              </a:r>
              <a:r>
                <a:rPr lang="pl-PL" sz="900" smtClean="0"/>
                <a:t> </a:t>
              </a:r>
              <a:r>
                <a:rPr lang="en-US" sz="900" smtClean="0"/>
                <a:t>kD</a:t>
              </a:r>
              <a:r>
                <a:rPr lang="pl-PL" sz="900" smtClean="0"/>
                <a:t> </a:t>
              </a:r>
              <a:r>
                <a:rPr lang="pl-PL" sz="900"/>
                <a:t>and</a:t>
              </a:r>
              <a:r>
                <a:rPr lang="en-US" sz="900"/>
                <a:t> pI </a:t>
              </a:r>
              <a:r>
                <a:rPr lang="en-US" sz="900" smtClean="0"/>
                <a:t>=</a:t>
              </a:r>
              <a:r>
                <a:rPr lang="pl-PL" sz="900" smtClean="0"/>
                <a:t> </a:t>
              </a:r>
              <a:r>
                <a:rPr lang="en-US" sz="900" smtClean="0"/>
                <a:t>5.25</a:t>
              </a:r>
              <a:r>
                <a:rPr lang="pl-PL" sz="900"/>
                <a:t> </a:t>
              </a:r>
              <a:r>
                <a:rPr lang="en-US" sz="900" smtClean="0"/>
                <a:t>(ExPASy</a:t>
              </a:r>
              <a:r>
                <a:rPr lang="en-US" sz="900"/>
                <a:t>, ProtParam)</a:t>
              </a:r>
              <a:r>
                <a:rPr lang="pl-PL" sz="900" smtClean="0"/>
                <a:t>]</a:t>
              </a:r>
              <a:r>
                <a:rPr lang="en-US" sz="900" smtClean="0"/>
                <a:t>.</a:t>
              </a:r>
              <a:r>
                <a:rPr lang="pl-PL" sz="900" smtClean="0"/>
                <a:t> </a:t>
              </a:r>
              <a:r>
                <a:rPr lang="en-US" sz="900"/>
                <a:t>The nucleotides </a:t>
              </a:r>
              <a:r>
                <a:rPr lang="pl-PL" sz="900"/>
                <a:t>are marked with small</a:t>
              </a:r>
              <a:r>
                <a:rPr lang="en-US" sz="900"/>
                <a:t> letters and amino acids</a:t>
              </a:r>
              <a:r>
                <a:rPr lang="pl-PL" sz="900"/>
                <a:t> with</a:t>
              </a:r>
              <a:r>
                <a:rPr lang="en-US" sz="900"/>
                <a:t> capital letters</a:t>
              </a:r>
              <a:r>
                <a:rPr lang="pl-PL" sz="900"/>
                <a:t>. </a:t>
              </a:r>
              <a:r>
                <a:rPr lang="en-US" sz="900"/>
                <a:t>START and STOP codons (</a:t>
              </a:r>
              <a:r>
                <a:rPr lang="pl-PL" sz="900"/>
                <a:t>yellow</a:t>
              </a:r>
              <a:r>
                <a:rPr lang="en-US" sz="900"/>
                <a:t> background) were indicated. </a:t>
              </a:r>
              <a:r>
                <a:rPr lang="pl-PL" sz="900"/>
                <a:t>5’ and 3’ </a:t>
              </a:r>
              <a:r>
                <a:rPr lang="en-US" sz="900"/>
                <a:t>UTR regions </a:t>
              </a:r>
              <a:r>
                <a:rPr lang="pl-PL" sz="900"/>
                <a:t>are</a:t>
              </a:r>
              <a:r>
                <a:rPr lang="en-US" sz="900"/>
                <a:t> marked with small italic letters</a:t>
              </a:r>
              <a:r>
                <a:rPr lang="pl-PL" sz="900"/>
                <a:t> </a:t>
              </a:r>
              <a:r>
                <a:rPr lang="en-US" sz="900"/>
                <a:t>before ATG and after TGA </a:t>
              </a:r>
              <a:r>
                <a:rPr lang="en-US" sz="900" smtClean="0"/>
                <a:t>codons</a:t>
              </a:r>
              <a:r>
                <a:rPr lang="pl-PL" sz="900" smtClean="0"/>
                <a:t>, resceptively</a:t>
              </a:r>
              <a:r>
                <a:rPr lang="en-US" sz="900" smtClean="0"/>
                <a:t>. </a:t>
              </a:r>
              <a:r>
                <a:rPr lang="pl-PL" sz="900"/>
                <a:t>ORF is marked with pink</a:t>
              </a:r>
              <a:r>
                <a:rPr lang="pl-PL" sz="900" smtClean="0"/>
                <a:t>.</a:t>
              </a:r>
              <a:r>
                <a:rPr lang="en-US" sz="900"/>
                <a:t> </a:t>
              </a:r>
              <a:r>
                <a:rPr lang="pl-PL" sz="900" smtClean="0"/>
                <a:t>21 nucleotide</a:t>
              </a:r>
              <a:r>
                <a:rPr lang="en-US" sz="900" smtClean="0"/>
                <a:t> sequence</a:t>
              </a:r>
              <a:r>
                <a:rPr lang="pl-PL" sz="900" smtClean="0"/>
                <a:t> in blue background</a:t>
              </a:r>
              <a:r>
                <a:rPr lang="en-US" sz="900" smtClean="0"/>
                <a:t> correspond</a:t>
              </a:r>
              <a:r>
                <a:rPr lang="pl-PL" sz="900" smtClean="0"/>
                <a:t>s</a:t>
              </a:r>
              <a:r>
                <a:rPr lang="en-US" sz="900" smtClean="0"/>
                <a:t> </a:t>
              </a:r>
              <a:r>
                <a:rPr lang="en-US" sz="900"/>
                <a:t>to target site for </a:t>
              </a:r>
              <a:r>
                <a:rPr lang="pl-PL" sz="900" smtClean="0"/>
                <a:t>Ll-</a:t>
              </a:r>
              <a:r>
                <a:rPr lang="en-US" sz="900" smtClean="0"/>
                <a:t>miR</a:t>
              </a:r>
              <a:r>
                <a:rPr lang="pl-PL" sz="900" smtClean="0"/>
                <a:t>159</a:t>
              </a:r>
              <a:r>
                <a:rPr lang="en-US" sz="900" smtClean="0"/>
                <a:t>.</a:t>
              </a:r>
              <a:endParaRPr lang="pl-PL" sz="900"/>
            </a:p>
          </p:txBody>
        </p:sp>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2980" t="18453" r="24256" b="10715"/>
            <a:stretch/>
          </p:blipFill>
          <p:spPr bwMode="auto">
            <a:xfrm>
              <a:off x="3512413" y="169277"/>
              <a:ext cx="5631588" cy="4153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ole tekstowe 3"/>
            <p:cNvSpPr txBox="1"/>
            <p:nvPr/>
          </p:nvSpPr>
          <p:spPr>
            <a:xfrm>
              <a:off x="7850810" y="0"/>
              <a:ext cx="1293190" cy="338554"/>
            </a:xfrm>
            <a:prstGeom prst="rect">
              <a:avLst/>
            </a:prstGeom>
            <a:noFill/>
          </p:spPr>
          <p:txBody>
            <a:bodyPr wrap="square" rtlCol="0">
              <a:spAutoFit/>
            </a:bodyPr>
            <a:lstStyle/>
            <a:p>
              <a:pPr algn="ctr"/>
              <a:r>
                <a:rPr lang="pl-PL" sz="1600" b="1" u="sng" smtClean="0"/>
                <a:t>LlGAMYB</a:t>
              </a:r>
              <a:endParaRPr lang="pl-PL" sz="1600" b="1" u="sng"/>
            </a:p>
          </p:txBody>
        </p:sp>
        <p:sp>
          <p:nvSpPr>
            <p:cNvPr id="6" name="Prostokąt 5"/>
            <p:cNvSpPr/>
            <p:nvPr/>
          </p:nvSpPr>
          <p:spPr>
            <a:xfrm>
              <a:off x="7740352" y="2265351"/>
              <a:ext cx="1008112" cy="14401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ole tekstowe 1"/>
            <p:cNvSpPr txBox="1"/>
            <p:nvPr/>
          </p:nvSpPr>
          <p:spPr>
            <a:xfrm>
              <a:off x="3749821" y="3535484"/>
              <a:ext cx="1944216" cy="261610"/>
            </a:xfrm>
            <a:prstGeom prst="rect">
              <a:avLst/>
            </a:prstGeom>
            <a:noFill/>
          </p:spPr>
          <p:txBody>
            <a:bodyPr wrap="square" rtlCol="0">
              <a:spAutoFit/>
            </a:bodyPr>
            <a:lstStyle/>
            <a:p>
              <a:r>
                <a:rPr lang="pl-PL" sz="1100">
                  <a:solidFill>
                    <a:srgbClr val="00B0F0"/>
                  </a:solidFill>
                </a:rPr>
                <a:t>c</a:t>
              </a:r>
              <a:r>
                <a:rPr lang="pl-PL" sz="1100" smtClean="0">
                  <a:solidFill>
                    <a:srgbClr val="00B0F0"/>
                  </a:solidFill>
                </a:rPr>
                <a:t>leaveage site</a:t>
              </a:r>
              <a:endParaRPr lang="pl-PL" sz="1100">
                <a:solidFill>
                  <a:srgbClr val="00B0F0"/>
                </a:solidFill>
              </a:endParaRPr>
            </a:p>
          </p:txBody>
        </p:sp>
        <p:sp>
          <p:nvSpPr>
            <p:cNvPr id="3" name="Strzałka w dół 2"/>
            <p:cNvSpPr/>
            <p:nvPr/>
          </p:nvSpPr>
          <p:spPr>
            <a:xfrm rot="5400000">
              <a:off x="3548417" y="3540275"/>
              <a:ext cx="180020" cy="252028"/>
            </a:xfrm>
            <a:prstGeom prst="down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rostokąt 8"/>
            <p:cNvSpPr/>
            <p:nvPr/>
          </p:nvSpPr>
          <p:spPr>
            <a:xfrm>
              <a:off x="3512413" y="4327936"/>
              <a:ext cx="5631588" cy="1338828"/>
            </a:xfrm>
            <a:prstGeom prst="rect">
              <a:avLst/>
            </a:prstGeom>
          </p:spPr>
          <p:txBody>
            <a:bodyPr wrap="square">
              <a:spAutoFit/>
            </a:bodyPr>
            <a:lstStyle/>
            <a:p>
              <a:pPr algn="just"/>
              <a:r>
                <a:rPr lang="pl-PL" sz="900" b="1"/>
                <a:t>Fig. </a:t>
              </a:r>
              <a:r>
                <a:rPr lang="pl-PL" sz="900" b="1" smtClean="0"/>
                <a:t>S9b</a:t>
              </a:r>
              <a:r>
                <a:rPr lang="pl-PL" sz="900"/>
                <a:t>. </a:t>
              </a:r>
              <a:r>
                <a:rPr lang="en-US" sz="900"/>
                <a:t>Maximum likelihood phylogenetic tree of </a:t>
              </a:r>
              <a:r>
                <a:rPr lang="pl-PL" sz="900" smtClean="0"/>
                <a:t>16</a:t>
              </a:r>
              <a:r>
                <a:rPr lang="en-US" sz="900" smtClean="0"/>
                <a:t> </a:t>
              </a:r>
              <a:r>
                <a:rPr lang="pl-PL" sz="900" smtClean="0"/>
                <a:t>GAMYB</a:t>
              </a:r>
              <a:r>
                <a:rPr lang="en-US" sz="900" smtClean="0"/>
                <a:t> </a:t>
              </a:r>
              <a:r>
                <a:rPr lang="en-US" sz="900"/>
                <a:t>proteins</a:t>
              </a:r>
              <a:r>
                <a:rPr lang="pl-PL" sz="900"/>
                <a:t> (BlastP)</a:t>
              </a:r>
              <a:r>
                <a:rPr lang="en-US" sz="900"/>
                <a:t> with the highest degree of similarity</a:t>
              </a:r>
              <a:r>
                <a:rPr lang="pl-PL" sz="900"/>
                <a:t> to the </a:t>
              </a:r>
              <a:r>
                <a:rPr lang="pl-PL" sz="900" smtClean="0"/>
                <a:t>LlGAMYB</a:t>
              </a:r>
              <a:r>
                <a:rPr lang="en-US" sz="900" smtClean="0"/>
                <a:t>.</a:t>
              </a:r>
              <a:r>
                <a:rPr lang="pl-PL" sz="900" smtClean="0"/>
                <a:t> </a:t>
              </a:r>
              <a:r>
                <a:rPr lang="en-US" sz="900"/>
                <a:t>Alignment and phylogenetic reconstructions were performed using</a:t>
              </a:r>
              <a:r>
                <a:rPr lang="pl-PL" sz="900"/>
                <a:t> </a:t>
              </a:r>
              <a:r>
                <a:rPr lang="en-US" sz="900"/>
                <a:t>ETE3 </a:t>
              </a:r>
              <a:r>
                <a:rPr lang="en-US" sz="900" smtClean="0"/>
                <a:t>v3.1.1</a:t>
              </a:r>
              <a:r>
                <a:rPr lang="pl-PL" sz="900" smtClean="0"/>
                <a:t> </a:t>
              </a:r>
              <a:r>
                <a:rPr lang="en-US" sz="900"/>
                <a:t>as implemented on the GenomeNet.</a:t>
              </a:r>
              <a:r>
                <a:rPr lang="pl-PL" sz="900"/>
                <a:t> </a:t>
              </a:r>
              <a:r>
                <a:rPr lang="en-US" sz="900"/>
                <a:t>ML tree was inferred using PhyML </a:t>
              </a:r>
              <a:r>
                <a:rPr lang="en-US" sz="900" smtClean="0"/>
                <a:t>v20160115.</a:t>
              </a:r>
              <a:r>
                <a:rPr lang="pl-PL" sz="900" smtClean="0"/>
                <a:t> </a:t>
              </a:r>
              <a:r>
                <a:rPr lang="en-US" sz="900"/>
                <a:t>Branch supports are the Chi</a:t>
              </a:r>
              <a:r>
                <a:rPr lang="en-US" sz="900" baseline="30000"/>
                <a:t>2</a:t>
              </a:r>
              <a:r>
                <a:rPr lang="en-US" sz="900"/>
                <a:t>-based parametric values return by the approximate likelihood ratio </a:t>
              </a:r>
              <a:r>
                <a:rPr lang="en-US" sz="900" smtClean="0"/>
                <a:t>test.</a:t>
              </a:r>
              <a:r>
                <a:rPr lang="pl-PL" sz="900" b="1" i="1">
                  <a:solidFill>
                    <a:schemeClr val="tx1">
                      <a:lumMod val="50000"/>
                      <a:lumOff val="50000"/>
                    </a:schemeClr>
                  </a:solidFill>
                </a:rPr>
                <a:t> </a:t>
              </a:r>
              <a:r>
                <a:rPr lang="pl-PL" sz="900" b="1" i="1" smtClean="0"/>
                <a:t>Lang</a:t>
              </a:r>
              <a:r>
                <a:rPr lang="pl-PL" sz="900" smtClean="0"/>
                <a:t> </a:t>
              </a:r>
              <a:r>
                <a:rPr lang="pl-PL" sz="900"/>
                <a:t>- </a:t>
              </a:r>
              <a:r>
                <a:rPr lang="pl-PL" sz="900" i="1"/>
                <a:t>Lupinus angustifolius </a:t>
              </a:r>
              <a:r>
                <a:rPr lang="pl-PL" sz="900"/>
                <a:t>(XP_019449331); </a:t>
              </a:r>
              <a:r>
                <a:rPr lang="pl-PL" sz="900" b="1" i="1"/>
                <a:t>Lalb</a:t>
              </a:r>
              <a:r>
                <a:rPr lang="pl-PL" sz="900"/>
                <a:t> - </a:t>
              </a:r>
              <a:r>
                <a:rPr lang="pl-PL" sz="900" i="1"/>
                <a:t>Lupinus albus </a:t>
              </a:r>
              <a:r>
                <a:rPr lang="pl-PL" sz="900"/>
                <a:t>(KAE9617167); </a:t>
              </a:r>
              <a:r>
                <a:rPr lang="pl-PL" sz="900" b="1" i="1"/>
                <a:t>Ss</a:t>
              </a:r>
              <a:r>
                <a:rPr lang="pl-PL" sz="900"/>
                <a:t> - </a:t>
              </a:r>
              <a:r>
                <a:rPr lang="pl-PL" sz="900" i="1"/>
                <a:t>Spatholobus suberectus </a:t>
              </a:r>
              <a:r>
                <a:rPr lang="pl-PL" sz="900"/>
                <a:t>(TKY68413); </a:t>
              </a:r>
              <a:r>
                <a:rPr lang="pl-PL" sz="900" b="1" i="1"/>
                <a:t>Cc</a:t>
              </a:r>
              <a:r>
                <a:rPr lang="pl-PL" sz="900"/>
                <a:t> - </a:t>
              </a:r>
              <a:r>
                <a:rPr lang="pl-PL" sz="900" i="1"/>
                <a:t>Cajanus cajan</a:t>
              </a:r>
              <a:r>
                <a:rPr lang="pl-PL" sz="900"/>
                <a:t> (XP_020219565); </a:t>
              </a:r>
              <a:r>
                <a:rPr lang="pl-PL" sz="900" b="1"/>
                <a:t>Ap</a:t>
              </a:r>
              <a:r>
                <a:rPr lang="pl-PL" sz="900"/>
                <a:t> - </a:t>
              </a:r>
              <a:r>
                <a:rPr lang="pl-PL" sz="900" i="1"/>
                <a:t>Abrus precatorius </a:t>
              </a:r>
              <a:r>
                <a:rPr lang="pl-PL" sz="900"/>
                <a:t>(XP_027354365); </a:t>
              </a:r>
              <a:r>
                <a:rPr lang="pl-PL" sz="900" b="1" i="1"/>
                <a:t>Mp</a:t>
              </a:r>
              <a:r>
                <a:rPr lang="pl-PL" sz="900"/>
                <a:t> - </a:t>
              </a:r>
              <a:r>
                <a:rPr lang="pl-PL" sz="900" i="1"/>
                <a:t>Mucuna pruriens </a:t>
              </a:r>
              <a:r>
                <a:rPr lang="pl-PL" sz="900"/>
                <a:t>(RDX95167); </a:t>
              </a:r>
              <a:r>
                <a:rPr lang="pl-PL" sz="900" b="1" i="1"/>
                <a:t>Gm</a:t>
              </a:r>
              <a:r>
                <a:rPr lang="pl-PL" sz="900"/>
                <a:t> - </a:t>
              </a:r>
              <a:r>
                <a:rPr lang="pl-PL" sz="900" i="1"/>
                <a:t>Glycine max </a:t>
              </a:r>
              <a:r>
                <a:rPr lang="pl-PL" sz="900"/>
                <a:t>(AHB19229); </a:t>
              </a:r>
              <a:r>
                <a:rPr lang="pl-PL" sz="900" b="1" i="1"/>
                <a:t>Gs</a:t>
              </a:r>
              <a:r>
                <a:rPr lang="pl-PL" sz="900"/>
                <a:t> - </a:t>
              </a:r>
              <a:r>
                <a:rPr lang="pl-PL" sz="900" i="1"/>
                <a:t>Glycine soja </a:t>
              </a:r>
              <a:r>
                <a:rPr lang="pl-PL" sz="900"/>
                <a:t>(XP_028187659); </a:t>
              </a:r>
              <a:r>
                <a:rPr lang="pl-PL" sz="900" b="1" i="1"/>
                <a:t>Ah</a:t>
              </a:r>
              <a:r>
                <a:rPr lang="pl-PL" sz="900"/>
                <a:t> - </a:t>
              </a:r>
              <a:r>
                <a:rPr lang="pl-PL" sz="900" i="1"/>
                <a:t>Arachis hypogaea </a:t>
              </a:r>
              <a:r>
                <a:rPr lang="pl-PL" sz="900"/>
                <a:t>(XP_025615172); </a:t>
              </a:r>
              <a:r>
                <a:rPr lang="pl-PL" sz="900" b="1" i="1"/>
                <a:t>Ai</a:t>
              </a:r>
              <a:r>
                <a:rPr lang="pl-PL" sz="900"/>
                <a:t> - </a:t>
              </a:r>
              <a:r>
                <a:rPr lang="pl-PL" sz="900" i="1"/>
                <a:t>Arachis ipaensis </a:t>
              </a:r>
              <a:r>
                <a:rPr lang="pl-PL" sz="900"/>
                <a:t>(XP_016171706); </a:t>
              </a:r>
              <a:r>
                <a:rPr lang="pl-PL" sz="900" b="1" i="1"/>
                <a:t>Ad</a:t>
              </a:r>
              <a:r>
                <a:rPr lang="pl-PL" sz="900"/>
                <a:t> - </a:t>
              </a:r>
              <a:r>
                <a:rPr lang="pl-PL" sz="900" i="1"/>
                <a:t>Arachis duranensis </a:t>
              </a:r>
              <a:r>
                <a:rPr lang="pl-PL" sz="900"/>
                <a:t>(XP_015937001); </a:t>
              </a:r>
              <a:r>
                <a:rPr lang="pl-PL" sz="900" b="1" i="1"/>
                <a:t>At</a:t>
              </a:r>
              <a:r>
                <a:rPr lang="pl-PL" sz="900"/>
                <a:t> - </a:t>
              </a:r>
              <a:r>
                <a:rPr lang="pl-PL" sz="900" i="1"/>
                <a:t>Arabidopsis thaliana </a:t>
              </a:r>
              <a:r>
                <a:rPr lang="pl-PL" sz="900"/>
                <a:t>(AAS10086, AtMYB33), (AAS10055, AtMYB65), (NP_194423, AtMYB97), (NP_001077993, AtMYB101), (NP_568819, AtMYB120</a:t>
              </a:r>
              <a:r>
                <a:rPr lang="pl-PL" sz="900" smtClean="0"/>
                <a:t>). </a:t>
              </a:r>
              <a:endParaRPr lang="pl-PL" sz="90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4653" t="18642" r="24583" b="9753"/>
            <a:stretch/>
          </p:blipFill>
          <p:spPr bwMode="auto">
            <a:xfrm>
              <a:off x="0" y="49324"/>
              <a:ext cx="3512413" cy="6813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7464020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251521" y="116632"/>
            <a:ext cx="8854566" cy="6408712"/>
            <a:chOff x="251521" y="116632"/>
            <a:chExt cx="8854566" cy="6408712"/>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589" t="31547" r="23252" b="16667"/>
            <a:stretch/>
          </p:blipFill>
          <p:spPr bwMode="auto">
            <a:xfrm>
              <a:off x="251521" y="116632"/>
              <a:ext cx="4824536" cy="2060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5681" t="32887" r="15977" b="9375"/>
            <a:stretch/>
          </p:blipFill>
          <p:spPr bwMode="auto">
            <a:xfrm>
              <a:off x="5076056" y="116632"/>
              <a:ext cx="4030031" cy="2242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649" t="25770" r="19775" b="19807"/>
            <a:stretch/>
          </p:blipFill>
          <p:spPr bwMode="auto">
            <a:xfrm>
              <a:off x="251522" y="2420888"/>
              <a:ext cx="4824535" cy="2062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6016" t="20046" r="19435" b="28224"/>
            <a:stretch/>
          </p:blipFill>
          <p:spPr bwMode="auto">
            <a:xfrm>
              <a:off x="5148064" y="2430971"/>
              <a:ext cx="3672408" cy="1958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8373" t="31394" r="19618" b="16683"/>
            <a:stretch/>
          </p:blipFill>
          <p:spPr bwMode="auto">
            <a:xfrm>
              <a:off x="251521" y="4551190"/>
              <a:ext cx="4869579" cy="1974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4" name="Picture 8"/>
            <p:cNvPicPr>
              <a:picLocks noChangeAspect="1" noChangeArrowheads="1"/>
            </p:cNvPicPr>
            <p:nvPr/>
          </p:nvPicPr>
          <p:blipFill rotWithShape="1">
            <a:blip r:embed="rId7">
              <a:extLst>
                <a:ext uri="{28A0092B-C50C-407E-A947-70E740481C1C}">
                  <a14:useLocalDpi xmlns:a14="http://schemas.microsoft.com/office/drawing/2010/main" val="0"/>
                </a:ext>
              </a:extLst>
            </a:blip>
            <a:srcRect l="26008" t="22885" r="19883" b="26154"/>
            <a:stretch/>
          </p:blipFill>
          <p:spPr bwMode="auto">
            <a:xfrm>
              <a:off x="5159325" y="4571918"/>
              <a:ext cx="3649886" cy="1932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500715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a 2"/>
          <p:cNvGrpSpPr/>
          <p:nvPr/>
        </p:nvGrpSpPr>
        <p:grpSpPr>
          <a:xfrm>
            <a:off x="107504" y="188640"/>
            <a:ext cx="9001000" cy="5695022"/>
            <a:chOff x="107504" y="188640"/>
            <a:chExt cx="9001000" cy="5695022"/>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757" t="28846" r="16855" b="16923"/>
            <a:stretch/>
          </p:blipFill>
          <p:spPr bwMode="auto">
            <a:xfrm>
              <a:off x="179512" y="188640"/>
              <a:ext cx="4919014"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5949" t="22885" r="22478" b="25384"/>
            <a:stretch/>
          </p:blipFill>
          <p:spPr bwMode="auto">
            <a:xfrm>
              <a:off x="5220071" y="188640"/>
              <a:ext cx="3456385" cy="194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806" t="24279" r="19510" b="24182"/>
            <a:stretch/>
          </p:blipFill>
          <p:spPr bwMode="auto">
            <a:xfrm>
              <a:off x="179513" y="2348880"/>
              <a:ext cx="4919014" cy="1988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25681" t="27898" r="15977" b="18502"/>
            <a:stretch/>
          </p:blipFill>
          <p:spPr bwMode="auto">
            <a:xfrm>
              <a:off x="5097936" y="2365524"/>
              <a:ext cx="4010568" cy="2071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rostokąt 1"/>
            <p:cNvSpPr/>
            <p:nvPr/>
          </p:nvSpPr>
          <p:spPr>
            <a:xfrm>
              <a:off x="107504" y="4437112"/>
              <a:ext cx="8928992" cy="1446550"/>
            </a:xfrm>
            <a:prstGeom prst="rect">
              <a:avLst/>
            </a:prstGeom>
          </p:spPr>
          <p:txBody>
            <a:bodyPr wrap="square">
              <a:spAutoFit/>
            </a:bodyPr>
            <a:lstStyle/>
            <a:p>
              <a:pPr algn="just"/>
              <a:r>
                <a:rPr lang="pl-PL" sz="1100" b="1"/>
                <a:t>Fig. </a:t>
              </a:r>
              <a:r>
                <a:rPr lang="pl-PL" sz="1100" b="1" smtClean="0"/>
                <a:t>S9c</a:t>
              </a:r>
              <a:r>
                <a:rPr lang="pl-PL" sz="1100" b="1"/>
                <a:t>. </a:t>
              </a:r>
              <a:r>
                <a:rPr lang="en-US" sz="1100"/>
                <a:t>Multiple alignment (ClustalW) of </a:t>
              </a:r>
              <a:r>
                <a:rPr lang="en-US" sz="1100" smtClean="0"/>
                <a:t>1</a:t>
              </a:r>
              <a:r>
                <a:rPr lang="pl-PL" sz="1100"/>
                <a:t>6</a:t>
              </a:r>
              <a:r>
                <a:rPr lang="pl-PL" sz="1100" smtClean="0"/>
                <a:t> MYB </a:t>
              </a:r>
              <a:r>
                <a:rPr lang="en-US" sz="1100" smtClean="0"/>
                <a:t>amino </a:t>
              </a:r>
              <a:r>
                <a:rPr lang="en-US" sz="1100"/>
                <a:t>acid sequences (BlastP)</a:t>
              </a:r>
              <a:r>
                <a:rPr lang="pl-PL" sz="1100"/>
                <a:t> </a:t>
              </a:r>
              <a:r>
                <a:rPr lang="en-US" sz="1100"/>
                <a:t>which are closest related to Ll</a:t>
              </a:r>
              <a:r>
                <a:rPr lang="pl-PL" sz="1100" smtClean="0"/>
                <a:t>GAMYB</a:t>
              </a:r>
              <a:r>
                <a:rPr lang="en-US" sz="1100" smtClean="0"/>
                <a:t>.</a:t>
              </a:r>
              <a:r>
                <a:rPr lang="pl-PL" sz="1100" smtClean="0"/>
                <a:t> </a:t>
              </a:r>
              <a:r>
                <a:rPr lang="pl-PL" sz="1100"/>
                <a:t>T</a:t>
              </a:r>
              <a:r>
                <a:rPr lang="en-US" sz="1100" smtClean="0"/>
                <a:t>he </a:t>
              </a:r>
              <a:r>
                <a:rPr lang="en-US" sz="1100"/>
                <a:t>R2R3 domain near the 5’ terminus </a:t>
              </a:r>
              <a:r>
                <a:rPr lang="pl-PL" sz="1100" smtClean="0"/>
                <a:t>(black) </a:t>
              </a:r>
              <a:r>
                <a:rPr lang="en-US" sz="1100" smtClean="0"/>
                <a:t>and Box1</a:t>
              </a:r>
              <a:r>
                <a:rPr lang="pl-PL" sz="1100" smtClean="0"/>
                <a:t> (yellow)</a:t>
              </a:r>
              <a:r>
                <a:rPr lang="en-US" sz="1100" smtClean="0"/>
                <a:t>, Box2</a:t>
              </a:r>
              <a:r>
                <a:rPr lang="pl-PL" sz="1100" smtClean="0"/>
                <a:t> (green)</a:t>
              </a:r>
              <a:r>
                <a:rPr lang="en-US" sz="1100" smtClean="0"/>
                <a:t>, Box3</a:t>
              </a:r>
              <a:r>
                <a:rPr lang="pl-PL" sz="1100" smtClean="0"/>
                <a:t> (blue)</a:t>
              </a:r>
              <a:r>
                <a:rPr lang="en-US" sz="1100" smtClean="0"/>
                <a:t> </a:t>
              </a:r>
              <a:r>
                <a:rPr lang="en-US" sz="1100"/>
                <a:t>domains distributed throughout the </a:t>
              </a:r>
              <a:r>
                <a:rPr lang="en-US" sz="1100" smtClean="0"/>
                <a:t>protein</a:t>
              </a:r>
              <a:r>
                <a:rPr lang="pl-PL" sz="1100" smtClean="0"/>
                <a:t> were designated</a:t>
              </a:r>
              <a:r>
                <a:rPr lang="en-US" sz="1100" smtClean="0"/>
                <a:t>.</a:t>
              </a:r>
              <a:r>
                <a:rPr lang="pl-PL" sz="1100" smtClean="0"/>
                <a:t> </a:t>
              </a:r>
              <a:r>
                <a:rPr lang="en-US" sz="1100"/>
                <a:t>REB1</a:t>
              </a:r>
              <a:r>
                <a:rPr lang="pl-PL" sz="1100"/>
                <a:t> domain</a:t>
              </a:r>
              <a:r>
                <a:rPr lang="en-US" sz="1100"/>
                <a:t> characteristic for Myb superfamily proteins</a:t>
              </a:r>
              <a:r>
                <a:rPr lang="pl-PL" sz="1100"/>
                <a:t> </a:t>
              </a:r>
              <a:r>
                <a:rPr lang="pl-PL" sz="1100" smtClean="0"/>
                <a:t>(underlined)</a:t>
              </a:r>
              <a:r>
                <a:rPr lang="en-US" sz="1100"/>
                <a:t>, Myb_DNA-binding </a:t>
              </a:r>
              <a:r>
                <a:rPr lang="pl-PL" sz="1100"/>
                <a:t>domain </a:t>
              </a:r>
              <a:r>
                <a:rPr lang="pl-PL" sz="1100" smtClean="0"/>
                <a:t>(pink) </a:t>
              </a:r>
              <a:r>
                <a:rPr lang="en-US" sz="1100"/>
                <a:t>and SANT (SWI3, ADA2, N-CoR and TFIIIB'' DNA-binding) domain </a:t>
              </a:r>
              <a:r>
                <a:rPr lang="pl-PL" sz="1100" smtClean="0"/>
                <a:t>(gray</a:t>
              </a:r>
              <a:r>
                <a:rPr lang="pl-PL" sz="1100"/>
                <a:t>) </a:t>
              </a:r>
              <a:r>
                <a:rPr lang="en-US" sz="1100" smtClean="0"/>
                <a:t>have </a:t>
              </a:r>
              <a:r>
                <a:rPr lang="en-US" sz="1100"/>
                <a:t>been designated using CDD (NCBI</a:t>
              </a:r>
              <a:r>
                <a:rPr lang="en-US" sz="1100" smtClean="0"/>
                <a:t>).</a:t>
              </a:r>
              <a:r>
                <a:rPr lang="pl-PL" sz="1100" b="1" i="1"/>
                <a:t> </a:t>
              </a:r>
              <a:r>
                <a:rPr lang="pl-PL" sz="1100" b="1" i="1" smtClean="0"/>
                <a:t>Lang</a:t>
              </a:r>
              <a:r>
                <a:rPr lang="pl-PL" sz="1100" smtClean="0"/>
                <a:t> </a:t>
              </a:r>
              <a:r>
                <a:rPr lang="pl-PL" sz="1100"/>
                <a:t>- </a:t>
              </a:r>
              <a:r>
                <a:rPr lang="pl-PL" sz="1100" i="1"/>
                <a:t>Lupinus angustifolius </a:t>
              </a:r>
              <a:r>
                <a:rPr lang="pl-PL" sz="1100"/>
                <a:t>(XP_019449331); </a:t>
              </a:r>
              <a:r>
                <a:rPr lang="pl-PL" sz="1100" b="1" i="1"/>
                <a:t>Lalb</a:t>
              </a:r>
              <a:r>
                <a:rPr lang="pl-PL" sz="1100"/>
                <a:t> - </a:t>
              </a:r>
              <a:r>
                <a:rPr lang="pl-PL" sz="1100" i="1"/>
                <a:t>Lupinus albus </a:t>
              </a:r>
              <a:r>
                <a:rPr lang="pl-PL" sz="1100"/>
                <a:t>(KAE9617167); </a:t>
              </a:r>
              <a:r>
                <a:rPr lang="pl-PL" sz="1100" b="1" i="1"/>
                <a:t>Ss</a:t>
              </a:r>
              <a:r>
                <a:rPr lang="pl-PL" sz="1100"/>
                <a:t> - </a:t>
              </a:r>
              <a:r>
                <a:rPr lang="pl-PL" sz="1100" i="1"/>
                <a:t>Spatholobus suberectus </a:t>
              </a:r>
              <a:r>
                <a:rPr lang="pl-PL" sz="1100"/>
                <a:t>(TKY68413); </a:t>
              </a:r>
              <a:r>
                <a:rPr lang="pl-PL" sz="1100" b="1" i="1"/>
                <a:t>Cc</a:t>
              </a:r>
              <a:r>
                <a:rPr lang="pl-PL" sz="1100"/>
                <a:t> - </a:t>
              </a:r>
              <a:r>
                <a:rPr lang="pl-PL" sz="1100" i="1"/>
                <a:t>Cajanus cajan</a:t>
              </a:r>
              <a:r>
                <a:rPr lang="pl-PL" sz="1100"/>
                <a:t> (XP_020219565); </a:t>
              </a:r>
              <a:r>
                <a:rPr lang="pl-PL" sz="1100" b="1"/>
                <a:t>Ap</a:t>
              </a:r>
              <a:r>
                <a:rPr lang="pl-PL" sz="1100"/>
                <a:t> - </a:t>
              </a:r>
              <a:r>
                <a:rPr lang="pl-PL" sz="1100" i="1"/>
                <a:t>Abrus precatorius </a:t>
              </a:r>
              <a:r>
                <a:rPr lang="pl-PL" sz="1100"/>
                <a:t>(XP_027354365); </a:t>
              </a:r>
              <a:r>
                <a:rPr lang="pl-PL" sz="1100" b="1" i="1"/>
                <a:t>Mp</a:t>
              </a:r>
              <a:r>
                <a:rPr lang="pl-PL" sz="1100"/>
                <a:t> - </a:t>
              </a:r>
              <a:r>
                <a:rPr lang="pl-PL" sz="1100" i="1"/>
                <a:t>Mucuna pruriens </a:t>
              </a:r>
              <a:r>
                <a:rPr lang="pl-PL" sz="1100"/>
                <a:t>(RDX95167); </a:t>
              </a:r>
              <a:r>
                <a:rPr lang="pl-PL" sz="1100" b="1" i="1"/>
                <a:t>Gm</a:t>
              </a:r>
              <a:r>
                <a:rPr lang="pl-PL" sz="1100"/>
                <a:t> - </a:t>
              </a:r>
              <a:r>
                <a:rPr lang="pl-PL" sz="1100" i="1"/>
                <a:t>Glycine max </a:t>
              </a:r>
              <a:r>
                <a:rPr lang="pl-PL" sz="1100"/>
                <a:t>(AHB19229); </a:t>
              </a:r>
              <a:r>
                <a:rPr lang="pl-PL" sz="1100" b="1" i="1"/>
                <a:t>Gs</a:t>
              </a:r>
              <a:r>
                <a:rPr lang="pl-PL" sz="1100"/>
                <a:t> - </a:t>
              </a:r>
              <a:r>
                <a:rPr lang="pl-PL" sz="1100" i="1"/>
                <a:t>Glycine soja </a:t>
              </a:r>
              <a:r>
                <a:rPr lang="pl-PL" sz="1100"/>
                <a:t>(XP_028187659); </a:t>
              </a:r>
              <a:r>
                <a:rPr lang="pl-PL" sz="1100" b="1" i="1"/>
                <a:t>Ah</a:t>
              </a:r>
              <a:r>
                <a:rPr lang="pl-PL" sz="1100"/>
                <a:t> - </a:t>
              </a:r>
              <a:r>
                <a:rPr lang="pl-PL" sz="1100" i="1"/>
                <a:t>Arachis hypogaea </a:t>
              </a:r>
              <a:r>
                <a:rPr lang="pl-PL" sz="1100"/>
                <a:t>(XP_025615172); </a:t>
              </a:r>
              <a:r>
                <a:rPr lang="pl-PL" sz="1100" b="1" i="1"/>
                <a:t>Ai</a:t>
              </a:r>
              <a:r>
                <a:rPr lang="pl-PL" sz="1100"/>
                <a:t> - </a:t>
              </a:r>
              <a:r>
                <a:rPr lang="pl-PL" sz="1100" i="1"/>
                <a:t>Arachis ipaensis </a:t>
              </a:r>
              <a:r>
                <a:rPr lang="pl-PL" sz="1100"/>
                <a:t>(XP_016171706); </a:t>
              </a:r>
              <a:r>
                <a:rPr lang="pl-PL" sz="1100" b="1" i="1"/>
                <a:t>Ad</a:t>
              </a:r>
              <a:r>
                <a:rPr lang="pl-PL" sz="1100"/>
                <a:t> - </a:t>
              </a:r>
              <a:r>
                <a:rPr lang="pl-PL" sz="1100" i="1"/>
                <a:t>Arachis duranensis </a:t>
              </a:r>
              <a:r>
                <a:rPr lang="pl-PL" sz="1100"/>
                <a:t>(XP_015937001); </a:t>
              </a:r>
              <a:r>
                <a:rPr lang="pl-PL" sz="1100" b="1" i="1"/>
                <a:t>At</a:t>
              </a:r>
              <a:r>
                <a:rPr lang="pl-PL" sz="1100"/>
                <a:t> - </a:t>
              </a:r>
              <a:r>
                <a:rPr lang="pl-PL" sz="1100" i="1"/>
                <a:t>Arabidopsis thaliana </a:t>
              </a:r>
              <a:r>
                <a:rPr lang="pl-PL" sz="1100"/>
                <a:t>(AAS10086, AtMYB33), (AAS10055, AtMYB65), (NP_194423, AtMYB97), (NP_001077993, AtMYB101), (NP_568819, AtMYB120</a:t>
              </a:r>
              <a:r>
                <a:rPr lang="pl-PL" sz="1100" smtClean="0"/>
                <a:t>). </a:t>
              </a:r>
              <a:endParaRPr lang="pl-PL" sz="1100"/>
            </a:p>
          </p:txBody>
        </p:sp>
      </p:grpSp>
    </p:spTree>
    <p:extLst>
      <p:ext uri="{BB962C8B-B14F-4D97-AF65-F5344CB8AC3E}">
        <p14:creationId xmlns:p14="http://schemas.microsoft.com/office/powerpoint/2010/main" val="33495243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9036496" cy="5858401"/>
            <a:chOff x="0" y="0"/>
            <a:chExt cx="9036496" cy="5858401"/>
          </a:xfrm>
        </p:grpSpPr>
        <p:sp>
          <p:nvSpPr>
            <p:cNvPr id="4" name="pole tekstowe 3"/>
            <p:cNvSpPr txBox="1"/>
            <p:nvPr/>
          </p:nvSpPr>
          <p:spPr>
            <a:xfrm>
              <a:off x="0" y="0"/>
              <a:ext cx="1329702" cy="338554"/>
            </a:xfrm>
            <a:prstGeom prst="rect">
              <a:avLst/>
            </a:prstGeom>
            <a:noFill/>
          </p:spPr>
          <p:txBody>
            <a:bodyPr wrap="square" rtlCol="0">
              <a:spAutoFit/>
            </a:bodyPr>
            <a:lstStyle/>
            <a:p>
              <a:r>
                <a:rPr lang="pl-PL" sz="1600" b="1" u="sng" smtClean="0"/>
                <a:t>LlGAMYB</a:t>
              </a:r>
              <a:endParaRPr lang="pl-PL" sz="1600" b="1" u="sng"/>
            </a:p>
          </p:txBody>
        </p:sp>
        <p:pic>
          <p:nvPicPr>
            <p:cNvPr id="3" name="Obraz 2"/>
            <p:cNvPicPr/>
            <p:nvPr/>
          </p:nvPicPr>
          <p:blipFill rotWithShape="1">
            <a:blip r:embed="rId2"/>
            <a:srcRect l="3431" t="12424" r="8514" b="15744"/>
            <a:stretch/>
          </p:blipFill>
          <p:spPr bwMode="auto">
            <a:xfrm>
              <a:off x="107504" y="404664"/>
              <a:ext cx="8928992" cy="4032448"/>
            </a:xfrm>
            <a:prstGeom prst="rect">
              <a:avLst/>
            </a:prstGeom>
            <a:ln>
              <a:noFill/>
            </a:ln>
            <a:extLst>
              <a:ext uri="{53640926-AAD7-44D8-BBD7-CCE9431645EC}">
                <a14:shadowObscured xmlns:a14="http://schemas.microsoft.com/office/drawing/2010/main"/>
              </a:ext>
            </a:extLst>
          </p:spPr>
        </p:pic>
        <p:sp>
          <p:nvSpPr>
            <p:cNvPr id="5" name="Prostokąt 4"/>
            <p:cNvSpPr/>
            <p:nvPr/>
          </p:nvSpPr>
          <p:spPr>
            <a:xfrm>
              <a:off x="86197" y="4581128"/>
              <a:ext cx="8928991" cy="1277273"/>
            </a:xfrm>
            <a:prstGeom prst="rect">
              <a:avLst/>
            </a:prstGeom>
          </p:spPr>
          <p:txBody>
            <a:bodyPr wrap="square">
              <a:spAutoFit/>
            </a:bodyPr>
            <a:lstStyle/>
            <a:p>
              <a:pPr algn="just"/>
              <a:r>
                <a:rPr lang="pl-PL" sz="1100" b="1">
                  <a:cs typeface="Times New Roman" panose="02020603050405020304" pitchFamily="18" charset="0"/>
                </a:rPr>
                <a:t>Fig. </a:t>
              </a:r>
              <a:r>
                <a:rPr lang="pl-PL" sz="1100" b="1" smtClean="0">
                  <a:cs typeface="Times New Roman" panose="02020603050405020304" pitchFamily="18" charset="0"/>
                </a:rPr>
                <a:t>S9d</a:t>
              </a:r>
              <a:r>
                <a:rPr lang="pl-PL" sz="1100" b="1">
                  <a:cs typeface="Times New Roman" panose="02020603050405020304" pitchFamily="18" charset="0"/>
                </a:rPr>
                <a:t>.</a:t>
              </a:r>
              <a:r>
                <a:rPr lang="pl-PL" sz="1100">
                  <a:cs typeface="Times New Roman" panose="02020603050405020304" pitchFamily="18" charset="0"/>
                </a:rPr>
                <a:t> C</a:t>
              </a:r>
              <a:r>
                <a:rPr lang="en-US" sz="1100">
                  <a:cs typeface="Times New Roman" panose="02020603050405020304" pitchFamily="18" charset="0"/>
                </a:rPr>
                <a:t>omparison of</a:t>
              </a:r>
              <a:r>
                <a:rPr lang="pl-PL" sz="1100">
                  <a:cs typeface="Times New Roman" panose="02020603050405020304" pitchFamily="18" charset="0"/>
                </a:rPr>
                <a:t> </a:t>
              </a:r>
              <a:r>
                <a:rPr lang="pl-PL" sz="1100" smtClean="0">
                  <a:cs typeface="Times New Roman" panose="02020603050405020304" pitchFamily="18" charset="0"/>
                </a:rPr>
                <a:t>GAMYB </a:t>
              </a:r>
              <a:r>
                <a:rPr lang="pl-PL" sz="1100">
                  <a:cs typeface="Times New Roman" panose="02020603050405020304" pitchFamily="18" charset="0"/>
                </a:rPr>
                <a:t>proteins</a:t>
              </a:r>
              <a:r>
                <a:rPr lang="en-US" sz="1100">
                  <a:cs typeface="Times New Roman" panose="02020603050405020304" pitchFamily="18" charset="0"/>
                </a:rPr>
                <a:t> </a:t>
              </a:r>
              <a:r>
                <a:rPr lang="pl-PL" sz="1100">
                  <a:cs typeface="Times New Roman" panose="02020603050405020304" pitchFamily="18" charset="0"/>
                </a:rPr>
                <a:t>derived from</a:t>
              </a:r>
              <a:r>
                <a:rPr lang="en-US" sz="1100">
                  <a:cs typeface="Times New Roman" panose="02020603050405020304" pitchFamily="18" charset="0"/>
                </a:rPr>
                <a:t> </a:t>
              </a:r>
              <a:r>
                <a:rPr lang="pl-PL" sz="1100">
                  <a:cs typeface="Times New Roman" panose="02020603050405020304" pitchFamily="18" charset="0"/>
                </a:rPr>
                <a:t>different plant species</a:t>
              </a:r>
              <a:r>
                <a:rPr lang="en-US" sz="1100" i="1">
                  <a:cs typeface="Times New Roman" panose="02020603050405020304" pitchFamily="18" charset="0"/>
                </a:rPr>
                <a:t> </a:t>
              </a:r>
              <a:r>
                <a:rPr lang="en-US" sz="1100">
                  <a:cs typeface="Times New Roman" panose="02020603050405020304" pitchFamily="18" charset="0"/>
                </a:rPr>
                <a:t>using the DiAlign program (Genomatix). For each pairwise alignment, the similarity (relative to the maximum similarity) and the number of identical </a:t>
              </a:r>
              <a:r>
                <a:rPr lang="pl-PL" sz="1100">
                  <a:cs typeface="Times New Roman" panose="02020603050405020304" pitchFamily="18" charset="0"/>
                </a:rPr>
                <a:t>amino</a:t>
              </a:r>
              <a:r>
                <a:rPr lang="en-US" sz="1100">
                  <a:cs typeface="Times New Roman" panose="02020603050405020304" pitchFamily="18" charset="0"/>
                </a:rPr>
                <a:t> acids (in % of shorter sequence) </a:t>
              </a:r>
              <a:r>
                <a:rPr lang="pl-PL" sz="1100">
                  <a:cs typeface="Times New Roman" panose="02020603050405020304" pitchFamily="18" charset="0"/>
                </a:rPr>
                <a:t>are</a:t>
              </a:r>
              <a:r>
                <a:rPr lang="en-US" sz="1100">
                  <a:cs typeface="Times New Roman" panose="02020603050405020304" pitchFamily="18" charset="0"/>
                </a:rPr>
                <a:t> given. Maximum values are underlined.</a:t>
              </a:r>
              <a:r>
                <a:rPr lang="pl-PL" sz="1100">
                  <a:cs typeface="Times New Roman" panose="02020603050405020304" pitchFamily="18" charset="0"/>
                </a:rPr>
                <a:t> T</a:t>
              </a:r>
              <a:r>
                <a:rPr lang="en-US" sz="1100">
                  <a:cs typeface="Times New Roman" panose="02020603050405020304" pitchFamily="18" charset="0"/>
                </a:rPr>
                <a:t>he similarity value</a:t>
              </a:r>
              <a:r>
                <a:rPr lang="pl-PL" sz="1100">
                  <a:cs typeface="Times New Roman" panose="02020603050405020304" pitchFamily="18" charset="0"/>
                </a:rPr>
                <a:t> of</a:t>
              </a:r>
              <a:r>
                <a:rPr lang="en-US" sz="1100">
                  <a:cs typeface="Times New Roman" panose="02020603050405020304" pitchFamily="18" charset="0"/>
                </a:rPr>
                <a:t> 1.000 marks only the two most similar sequences</a:t>
              </a:r>
              <a:r>
                <a:rPr lang="pl-PL" sz="1100">
                  <a:cs typeface="Times New Roman" panose="02020603050405020304" pitchFamily="18" charset="0"/>
                </a:rPr>
                <a:t>;</a:t>
              </a:r>
              <a:r>
                <a:rPr lang="en-US" sz="1100">
                  <a:cs typeface="Times New Roman" panose="02020603050405020304" pitchFamily="18" charset="0"/>
                </a:rPr>
                <a:t> it does not necessarily mean that these sequences are identical</a:t>
              </a:r>
              <a:r>
                <a:rPr lang="pl-PL" sz="1100" smtClean="0">
                  <a:cs typeface="Times New Roman" panose="02020603050405020304" pitchFamily="18" charset="0"/>
                </a:rPr>
                <a:t>. </a:t>
              </a:r>
              <a:r>
                <a:rPr lang="pl-PL" sz="1100" b="1" i="1"/>
                <a:t>Lang</a:t>
              </a:r>
              <a:r>
                <a:rPr lang="pl-PL" sz="1100"/>
                <a:t> - </a:t>
              </a:r>
              <a:r>
                <a:rPr lang="pl-PL" sz="1100" i="1"/>
                <a:t>Lupinus angustifolius </a:t>
              </a:r>
              <a:r>
                <a:rPr lang="pl-PL" sz="1100"/>
                <a:t>(XP_019449331); </a:t>
              </a:r>
              <a:r>
                <a:rPr lang="pl-PL" sz="1100" b="1" i="1"/>
                <a:t>Lalb</a:t>
              </a:r>
              <a:r>
                <a:rPr lang="pl-PL" sz="1100"/>
                <a:t> - </a:t>
              </a:r>
              <a:r>
                <a:rPr lang="pl-PL" sz="1100" i="1"/>
                <a:t>Lupinus albus </a:t>
              </a:r>
              <a:r>
                <a:rPr lang="pl-PL" sz="1100"/>
                <a:t>(KAE9617167); </a:t>
              </a:r>
              <a:r>
                <a:rPr lang="pl-PL" sz="1100" b="1" i="1" smtClean="0"/>
                <a:t>Ss</a:t>
              </a:r>
              <a:r>
                <a:rPr lang="pl-PL" sz="1100" smtClean="0"/>
                <a:t> </a:t>
              </a:r>
              <a:r>
                <a:rPr lang="pl-PL" sz="1100"/>
                <a:t>- </a:t>
              </a:r>
              <a:r>
                <a:rPr lang="pl-PL" sz="1100" i="1"/>
                <a:t>Spatholobus suberectus </a:t>
              </a:r>
              <a:r>
                <a:rPr lang="pl-PL" sz="1100"/>
                <a:t>(TKY68413); </a:t>
              </a:r>
              <a:r>
                <a:rPr lang="pl-PL" sz="1100" b="1" i="1"/>
                <a:t>Cc</a:t>
              </a:r>
              <a:r>
                <a:rPr lang="pl-PL" sz="1100"/>
                <a:t> - </a:t>
              </a:r>
              <a:r>
                <a:rPr lang="pl-PL" sz="1100" i="1"/>
                <a:t>Cajanus cajan</a:t>
              </a:r>
              <a:r>
                <a:rPr lang="pl-PL" sz="1100"/>
                <a:t> (XP_020219565); </a:t>
              </a:r>
              <a:r>
                <a:rPr lang="pl-PL" sz="1100" b="1"/>
                <a:t>Ap</a:t>
              </a:r>
              <a:r>
                <a:rPr lang="pl-PL" sz="1100"/>
                <a:t> - </a:t>
              </a:r>
              <a:r>
                <a:rPr lang="pl-PL" sz="1100" i="1"/>
                <a:t>Abrus precatorius </a:t>
              </a:r>
              <a:r>
                <a:rPr lang="pl-PL" sz="1100"/>
                <a:t>(XP_027354365); </a:t>
              </a:r>
              <a:r>
                <a:rPr lang="pl-PL" sz="1100" b="1" i="1"/>
                <a:t>Mp</a:t>
              </a:r>
              <a:r>
                <a:rPr lang="pl-PL" sz="1100"/>
                <a:t> - </a:t>
              </a:r>
              <a:r>
                <a:rPr lang="pl-PL" sz="1100" i="1"/>
                <a:t>Mucuna pruriens </a:t>
              </a:r>
              <a:r>
                <a:rPr lang="pl-PL" sz="1100"/>
                <a:t>(RDX95167); </a:t>
              </a:r>
              <a:r>
                <a:rPr lang="pl-PL" sz="1100" b="1" i="1"/>
                <a:t>Gm</a:t>
              </a:r>
              <a:r>
                <a:rPr lang="pl-PL" sz="1100"/>
                <a:t> - </a:t>
              </a:r>
              <a:r>
                <a:rPr lang="pl-PL" sz="1100" i="1"/>
                <a:t>Glycine max </a:t>
              </a:r>
              <a:r>
                <a:rPr lang="pl-PL" sz="1100"/>
                <a:t>(AHB19229); </a:t>
              </a:r>
              <a:r>
                <a:rPr lang="pl-PL" sz="1100" b="1" i="1"/>
                <a:t>Gs</a:t>
              </a:r>
              <a:r>
                <a:rPr lang="pl-PL" sz="1100"/>
                <a:t> - </a:t>
              </a:r>
              <a:r>
                <a:rPr lang="pl-PL" sz="1100" i="1"/>
                <a:t>Glycine soja </a:t>
              </a:r>
              <a:r>
                <a:rPr lang="pl-PL" sz="1100"/>
                <a:t>(XP_028187659); </a:t>
              </a:r>
              <a:r>
                <a:rPr lang="pl-PL" sz="1100" b="1" i="1"/>
                <a:t>Ah</a:t>
              </a:r>
              <a:r>
                <a:rPr lang="pl-PL" sz="1100"/>
                <a:t> - </a:t>
              </a:r>
              <a:r>
                <a:rPr lang="pl-PL" sz="1100" i="1"/>
                <a:t>Arachis hypogaea </a:t>
              </a:r>
              <a:r>
                <a:rPr lang="pl-PL" sz="1100"/>
                <a:t>(XP_025615172); </a:t>
              </a:r>
              <a:r>
                <a:rPr lang="pl-PL" sz="1100" b="1" i="1"/>
                <a:t>Ai</a:t>
              </a:r>
              <a:r>
                <a:rPr lang="pl-PL" sz="1100"/>
                <a:t> - </a:t>
              </a:r>
              <a:r>
                <a:rPr lang="pl-PL" sz="1100" i="1"/>
                <a:t>Arachis ipaensis </a:t>
              </a:r>
              <a:r>
                <a:rPr lang="pl-PL" sz="1100"/>
                <a:t>(XP_016171706); </a:t>
              </a:r>
              <a:r>
                <a:rPr lang="pl-PL" sz="1100" b="1" i="1"/>
                <a:t>Ad</a:t>
              </a:r>
              <a:r>
                <a:rPr lang="pl-PL" sz="1100"/>
                <a:t> - </a:t>
              </a:r>
              <a:r>
                <a:rPr lang="pl-PL" sz="1100" i="1"/>
                <a:t>Arachis duranensis </a:t>
              </a:r>
              <a:r>
                <a:rPr lang="pl-PL" sz="1100"/>
                <a:t>(XP_015937001); </a:t>
              </a:r>
              <a:r>
                <a:rPr lang="pl-PL" sz="1100" b="1" i="1"/>
                <a:t>At</a:t>
              </a:r>
              <a:r>
                <a:rPr lang="pl-PL" sz="1100"/>
                <a:t> - </a:t>
              </a:r>
              <a:r>
                <a:rPr lang="pl-PL" sz="1100" i="1"/>
                <a:t>Arabidopsis thaliana </a:t>
              </a:r>
              <a:r>
                <a:rPr lang="pl-PL" sz="1100"/>
                <a:t>(AAS10086, AtMYB33), (AAS10055, AtMYB65), (NP_194423, AtMYB97), (NP_001077993, AtMYB101), (NP_568819, AtMYB120</a:t>
              </a:r>
              <a:r>
                <a:rPr lang="pl-PL" sz="1100" smtClean="0"/>
                <a:t>).</a:t>
              </a:r>
              <a:endParaRPr lang="pl-PL" sz="1100"/>
            </a:p>
          </p:txBody>
        </p:sp>
      </p:grpSp>
    </p:spTree>
    <p:extLst>
      <p:ext uri="{BB962C8B-B14F-4D97-AF65-F5344CB8AC3E}">
        <p14:creationId xmlns:p14="http://schemas.microsoft.com/office/powerpoint/2010/main" val="412298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7073543" cy="4533220"/>
            <a:chOff x="0" y="0"/>
            <a:chExt cx="7073543" cy="4533220"/>
          </a:xfrm>
        </p:grpSpPr>
        <p:sp>
          <p:nvSpPr>
            <p:cNvPr id="4" name="pole tekstowe 3"/>
            <p:cNvSpPr txBox="1"/>
            <p:nvPr/>
          </p:nvSpPr>
          <p:spPr>
            <a:xfrm>
              <a:off x="0" y="0"/>
              <a:ext cx="1329702" cy="338554"/>
            </a:xfrm>
            <a:prstGeom prst="rect">
              <a:avLst/>
            </a:prstGeom>
            <a:noFill/>
          </p:spPr>
          <p:txBody>
            <a:bodyPr wrap="square" rtlCol="0">
              <a:spAutoFit/>
            </a:bodyPr>
            <a:lstStyle/>
            <a:p>
              <a:r>
                <a:rPr lang="pl-PL" sz="1600" b="1" u="sng" smtClean="0"/>
                <a:t>Ll-MIR159</a:t>
              </a:r>
              <a:endParaRPr lang="pl-PL" sz="1600" b="1" u="sng"/>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757" t="20961" r="36426" b="11346"/>
            <a:stretch/>
          </p:blipFill>
          <p:spPr bwMode="auto">
            <a:xfrm>
              <a:off x="2027840" y="338552"/>
              <a:ext cx="5045703" cy="3503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rostokąt 5"/>
            <p:cNvSpPr/>
            <p:nvPr/>
          </p:nvSpPr>
          <p:spPr>
            <a:xfrm>
              <a:off x="2027840" y="3933056"/>
              <a:ext cx="5045703" cy="600164"/>
            </a:xfrm>
            <a:prstGeom prst="rect">
              <a:avLst/>
            </a:prstGeom>
          </p:spPr>
          <p:txBody>
            <a:bodyPr wrap="square">
              <a:spAutoFit/>
            </a:bodyPr>
            <a:lstStyle/>
            <a:p>
              <a:pPr algn="just"/>
              <a:r>
                <a:rPr lang="pl-PL" sz="1100" b="1">
                  <a:cs typeface="Times New Roman" panose="02020603050405020304" pitchFamily="18" charset="0"/>
                </a:rPr>
                <a:t>Fig. </a:t>
              </a:r>
              <a:r>
                <a:rPr lang="pl-PL" sz="1100" b="1" smtClean="0">
                  <a:cs typeface="Times New Roman" panose="02020603050405020304" pitchFamily="18" charset="0"/>
                </a:rPr>
                <a:t>S10. </a:t>
              </a:r>
              <a:r>
                <a:rPr lang="en-US" sz="1100" smtClean="0"/>
                <a:t>The cDNA </a:t>
              </a:r>
              <a:r>
                <a:rPr lang="en-US" sz="1100"/>
                <a:t>sequence of </a:t>
              </a:r>
              <a:r>
                <a:rPr lang="en-US" sz="1100" i="1"/>
                <a:t>Ll-MIR159</a:t>
              </a:r>
              <a:r>
                <a:rPr lang="en-US" sz="1100"/>
                <a:t> </a:t>
              </a:r>
              <a:r>
                <a:rPr lang="en-US" sz="1100" smtClean="0"/>
                <a:t>identified </a:t>
              </a:r>
              <a:r>
                <a:rPr lang="en-US" sz="1100"/>
                <a:t>in yellow </a:t>
              </a:r>
              <a:r>
                <a:rPr lang="en-US" sz="1100" smtClean="0"/>
                <a:t>lupine</a:t>
              </a:r>
              <a:r>
                <a:rPr lang="pl-PL" sz="1100" smtClean="0"/>
                <a:t> </a:t>
              </a:r>
              <a:r>
                <a:rPr lang="pl-PL" sz="1100"/>
                <a:t>(GenBank accession number MW240683</a:t>
              </a:r>
              <a:r>
                <a:rPr lang="pl-PL" sz="1100" smtClean="0"/>
                <a:t>).</a:t>
              </a:r>
              <a:r>
                <a:rPr lang="en-US" sz="1100" smtClean="0"/>
                <a:t> </a:t>
              </a:r>
              <a:r>
                <a:rPr lang="en-US" sz="1100"/>
                <a:t>The 21-nucleotide fragment which constitutes the mature </a:t>
              </a:r>
              <a:r>
                <a:rPr lang="en-US" sz="1100" smtClean="0"/>
                <a:t>miR159</a:t>
              </a:r>
              <a:r>
                <a:rPr lang="pl-PL" sz="1100" smtClean="0"/>
                <a:t> </a:t>
              </a:r>
              <a:r>
                <a:rPr lang="en-US" sz="1100" smtClean="0"/>
                <a:t>is </a:t>
              </a:r>
              <a:r>
                <a:rPr lang="en-US" sz="1100"/>
                <a:t>marked in </a:t>
              </a:r>
              <a:r>
                <a:rPr lang="en-US" sz="1100" smtClean="0"/>
                <a:t>yellow</a:t>
              </a:r>
              <a:r>
                <a:rPr lang="pl-PL" sz="1100"/>
                <a:t>.</a:t>
              </a:r>
            </a:p>
          </p:txBody>
        </p:sp>
      </p:grpSp>
    </p:spTree>
    <p:extLst>
      <p:ext uri="{BB962C8B-B14F-4D97-AF65-F5344CB8AC3E}">
        <p14:creationId xmlns:p14="http://schemas.microsoft.com/office/powerpoint/2010/main" val="1409931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F:\Artykuły eksperymentalne\Art GA in anther development; 16.11.20\BMC Plant Biology, wysł 26.11.20\Po poprawkach od edytora 20.12.20\Fig. S12D.tif"/>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1000" contrast="5000"/>
                    </a14:imgEffect>
                  </a14:imgLayer>
                </a14:imgProps>
              </a:ext>
              <a:ext uri="{28A0092B-C50C-407E-A947-70E740481C1C}">
                <a14:useLocalDpi xmlns:a14="http://schemas.microsoft.com/office/drawing/2010/main" val="0"/>
              </a:ext>
            </a:extLst>
          </a:blip>
          <a:srcRect l="17730" t="34878" r="54060" b="35899"/>
          <a:stretch/>
        </p:blipFill>
        <p:spPr bwMode="auto">
          <a:xfrm>
            <a:off x="7084908" y="3647686"/>
            <a:ext cx="1888713" cy="146122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F:\Artykuły eksperymentalne\Art GA in anther development; 16.11.20\BMC Plant Biology, wysł 26.11.20\Po poprawkach od edytora 20.12.20\Fig. S12B.tif"/>
          <p:cNvPicPr>
            <a:picLocks noChangeAspect="1" noChangeArrowheads="1"/>
          </p:cNvPicPr>
          <p:nvPr/>
        </p:nvPicPr>
        <p:blipFill rotWithShape="1">
          <a:blip r:embed="rId4">
            <a:extLst>
              <a:ext uri="{28A0092B-C50C-407E-A947-70E740481C1C}">
                <a14:useLocalDpi xmlns:a14="http://schemas.microsoft.com/office/drawing/2010/main" val="0"/>
              </a:ext>
            </a:extLst>
          </a:blip>
          <a:srcRect l="20058" t="13101" r="56621" b="36056"/>
          <a:stretch/>
        </p:blipFill>
        <p:spPr bwMode="auto">
          <a:xfrm>
            <a:off x="2914703" y="3658656"/>
            <a:ext cx="876978" cy="1457120"/>
          </a:xfrm>
          <a:prstGeom prst="rect">
            <a:avLst/>
          </a:prstGeom>
          <a:noFill/>
          <a:extLst>
            <a:ext uri="{909E8E84-426E-40DD-AFC4-6F175D3DCCD1}">
              <a14:hiddenFill xmlns:a14="http://schemas.microsoft.com/office/drawing/2010/main">
                <a:solidFill>
                  <a:srgbClr val="FFFFFF"/>
                </a:solidFill>
              </a14:hiddenFill>
            </a:ext>
          </a:extLst>
        </p:spPr>
      </p:pic>
      <p:pic>
        <p:nvPicPr>
          <p:cNvPr id="60" name="Obraz 59" descr="wektor 2 zm.jpg"/>
          <p:cNvPicPr/>
          <p:nvPr/>
        </p:nvPicPr>
        <p:blipFill rotWithShape="1">
          <a:blip r:embed="rId5" cstate="print"/>
          <a:srcRect t="3939" b="-2402"/>
          <a:stretch/>
        </p:blipFill>
        <p:spPr>
          <a:xfrm>
            <a:off x="1763688" y="332745"/>
            <a:ext cx="2409527" cy="1828803"/>
          </a:xfrm>
          <a:prstGeom prst="rect">
            <a:avLst/>
          </a:prstGeom>
        </p:spPr>
      </p:pic>
      <p:pic>
        <p:nvPicPr>
          <p:cNvPr id="7" name="Obraz 6" descr="image01.jpg"/>
          <p:cNvPicPr/>
          <p:nvPr/>
        </p:nvPicPr>
        <p:blipFill rotWithShape="1">
          <a:blip r:embed="rId6" cstate="print"/>
          <a:srcRect l="11540" r="14191" b="6664"/>
          <a:stretch/>
        </p:blipFill>
        <p:spPr>
          <a:xfrm rot="10800000">
            <a:off x="4431371" y="332747"/>
            <a:ext cx="1940829" cy="1828800"/>
          </a:xfrm>
          <a:prstGeom prst="rect">
            <a:avLst/>
          </a:prstGeom>
        </p:spPr>
      </p:pic>
      <p:sp>
        <p:nvSpPr>
          <p:cNvPr id="14" name="Prostokąt 13"/>
          <p:cNvSpPr/>
          <p:nvPr/>
        </p:nvSpPr>
        <p:spPr>
          <a:xfrm>
            <a:off x="8997" y="2223826"/>
            <a:ext cx="9135003" cy="1277273"/>
          </a:xfrm>
          <a:prstGeom prst="rect">
            <a:avLst/>
          </a:prstGeom>
        </p:spPr>
        <p:txBody>
          <a:bodyPr wrap="square">
            <a:spAutoFit/>
          </a:bodyPr>
          <a:lstStyle/>
          <a:p>
            <a:pPr algn="just"/>
            <a:r>
              <a:rPr lang="pl-PL" sz="1100" b="1" smtClean="0"/>
              <a:t>Fig. S11. (A) </a:t>
            </a:r>
            <a:r>
              <a:rPr lang="en-US" sz="1100" smtClean="0"/>
              <a:t>Image </a:t>
            </a:r>
            <a:r>
              <a:rPr lang="en-US" sz="1100"/>
              <a:t>of the electrophoretic separation of </a:t>
            </a:r>
            <a:r>
              <a:rPr lang="en-US" sz="1100" smtClean="0"/>
              <a:t>the</a:t>
            </a:r>
            <a:r>
              <a:rPr lang="pl-PL" sz="1100" smtClean="0"/>
              <a:t> </a:t>
            </a:r>
            <a:r>
              <a:rPr lang="en-US" sz="1100" smtClean="0"/>
              <a:t>PCR </a:t>
            </a:r>
            <a:r>
              <a:rPr lang="en-US" sz="1100"/>
              <a:t>product carried out with degenerate primers to identify a cDNA fragment of the </a:t>
            </a:r>
            <a:r>
              <a:rPr lang="pl-PL" sz="1100" i="1" smtClean="0"/>
              <a:t>Ll</a:t>
            </a:r>
            <a:r>
              <a:rPr lang="en-US" sz="1100" i="1" smtClean="0"/>
              <a:t>GAMYB</a:t>
            </a:r>
            <a:r>
              <a:rPr lang="pl-PL" sz="1100" i="1" smtClean="0"/>
              <a:t> </a:t>
            </a:r>
            <a:r>
              <a:rPr lang="en-US" sz="1100" smtClean="0"/>
              <a:t>in </a:t>
            </a:r>
            <a:r>
              <a:rPr lang="en-US" sz="1100"/>
              <a:t>yellow lupine on </a:t>
            </a:r>
            <a:r>
              <a:rPr lang="en-US" sz="1100" smtClean="0"/>
              <a:t>1</a:t>
            </a:r>
            <a:r>
              <a:rPr lang="pl-PL" sz="1100" smtClean="0"/>
              <a:t>,</a:t>
            </a:r>
            <a:r>
              <a:rPr lang="en-US" sz="1100" smtClean="0"/>
              <a:t>2</a:t>
            </a:r>
            <a:r>
              <a:rPr lang="en-US" sz="1100"/>
              <a:t>% agarose gel in </a:t>
            </a:r>
            <a:r>
              <a:rPr lang="en-US" sz="1100" smtClean="0"/>
              <a:t>0</a:t>
            </a:r>
            <a:r>
              <a:rPr lang="pl-PL" sz="1100" smtClean="0"/>
              <a:t>,</a:t>
            </a:r>
            <a:r>
              <a:rPr lang="en-US" sz="1100" smtClean="0"/>
              <a:t>5 </a:t>
            </a:r>
            <a:r>
              <a:rPr lang="en-US" sz="1100"/>
              <a:t>× TBE buffer at </a:t>
            </a:r>
            <a:r>
              <a:rPr lang="en-US" sz="1100" smtClean="0"/>
              <a:t>5</a:t>
            </a:r>
            <a:r>
              <a:rPr lang="pl-PL" sz="1100" smtClean="0"/>
              <a:t> </a:t>
            </a:r>
            <a:r>
              <a:rPr lang="en-US" sz="1100" smtClean="0"/>
              <a:t>V/cm </a:t>
            </a:r>
            <a:r>
              <a:rPr lang="en-US" sz="1100"/>
              <a:t>in the presence of GeneRuler 100bp DNA </a:t>
            </a:r>
            <a:r>
              <a:rPr lang="en-US" sz="1100" smtClean="0"/>
              <a:t>Ladder</a:t>
            </a:r>
            <a:r>
              <a:rPr lang="pl-PL" sz="1100" smtClean="0"/>
              <a:t> marker</a:t>
            </a:r>
            <a:r>
              <a:rPr lang="en-US" sz="1100" smtClean="0"/>
              <a:t> </a:t>
            </a:r>
            <a:r>
              <a:rPr lang="en-US" sz="1100"/>
              <a:t>(</a:t>
            </a:r>
            <a:r>
              <a:rPr lang="en-US" sz="1100" i="1"/>
              <a:t>M</a:t>
            </a:r>
            <a:r>
              <a:rPr lang="en-US" sz="1100"/>
              <a:t>, Fermentas</a:t>
            </a:r>
            <a:r>
              <a:rPr lang="en-US" sz="1100" smtClean="0"/>
              <a:t>)</a:t>
            </a:r>
            <a:r>
              <a:rPr lang="pl-PL" sz="1100" smtClean="0"/>
              <a:t>; </a:t>
            </a:r>
            <a:r>
              <a:rPr lang="pl-PL" sz="1100" b="1" smtClean="0"/>
              <a:t>(B)</a:t>
            </a:r>
            <a:r>
              <a:rPr lang="pl-PL" sz="1100" smtClean="0"/>
              <a:t> </a:t>
            </a:r>
            <a:r>
              <a:rPr lang="en-US" sz="1100"/>
              <a:t>Simplified diagram of the </a:t>
            </a:r>
            <a:r>
              <a:rPr lang="en-US" sz="1100" smtClean="0"/>
              <a:t>pSC-A-amp/kan </a:t>
            </a:r>
            <a:r>
              <a:rPr lang="en-US" sz="1100"/>
              <a:t>vector </a:t>
            </a:r>
            <a:r>
              <a:rPr lang="pl-PL" sz="1100"/>
              <a:t>(</a:t>
            </a:r>
            <a:r>
              <a:rPr lang="en-US" sz="1100" smtClean="0"/>
              <a:t>Agilent Technologies</a:t>
            </a:r>
            <a:r>
              <a:rPr lang="pl-PL" sz="1100" smtClean="0"/>
              <a:t>); </a:t>
            </a:r>
            <a:r>
              <a:rPr lang="en-US" sz="1100" b="1" smtClean="0"/>
              <a:t>(</a:t>
            </a:r>
            <a:r>
              <a:rPr lang="pl-PL" sz="1100" b="1"/>
              <a:t>C</a:t>
            </a:r>
            <a:r>
              <a:rPr lang="en-US" sz="1100" b="1" smtClean="0"/>
              <a:t>)</a:t>
            </a:r>
            <a:r>
              <a:rPr lang="en-US" sz="1100" smtClean="0"/>
              <a:t> Representative </a:t>
            </a:r>
            <a:r>
              <a:rPr lang="en-US" sz="1100"/>
              <a:t>Petri dish containing S-Gal/LB Agar Blend </a:t>
            </a:r>
            <a:r>
              <a:rPr lang="en-US" sz="1100" smtClean="0"/>
              <a:t>with </a:t>
            </a:r>
            <a:r>
              <a:rPr lang="en-US" sz="1100"/>
              <a:t>One Shot Mach1-T1 </a:t>
            </a:r>
            <a:r>
              <a:rPr lang="en-US" sz="1100" i="1" smtClean="0"/>
              <a:t>E</a:t>
            </a:r>
            <a:r>
              <a:rPr lang="en-US" sz="1100" i="1"/>
              <a:t>. </a:t>
            </a:r>
            <a:r>
              <a:rPr lang="en-US" sz="1100" i="1" smtClean="0"/>
              <a:t>coli</a:t>
            </a:r>
            <a:r>
              <a:rPr lang="en-US" sz="1100" smtClean="0"/>
              <a:t>. </a:t>
            </a:r>
            <a:r>
              <a:rPr lang="en-US" sz="1100"/>
              <a:t>White bacterial colonies took the recombinant form of the pCRII-TOPO vector, while </a:t>
            </a:r>
            <a:r>
              <a:rPr lang="pl-PL" sz="1100" smtClean="0"/>
              <a:t>dark </a:t>
            </a:r>
            <a:r>
              <a:rPr lang="en-US" sz="1100"/>
              <a:t>blue bacterial </a:t>
            </a:r>
            <a:r>
              <a:rPr lang="en-US" sz="1100" smtClean="0"/>
              <a:t>colonies </a:t>
            </a:r>
            <a:r>
              <a:rPr lang="en-US" sz="1100"/>
              <a:t>took the vector without the </a:t>
            </a:r>
            <a:r>
              <a:rPr lang="en-US" sz="1100" smtClean="0"/>
              <a:t>insert</a:t>
            </a:r>
            <a:r>
              <a:rPr lang="pl-PL" sz="1100" smtClean="0"/>
              <a:t>; </a:t>
            </a:r>
            <a:r>
              <a:rPr lang="en-US" sz="1100" b="1" smtClean="0"/>
              <a:t>(</a:t>
            </a:r>
            <a:r>
              <a:rPr lang="pl-PL" sz="1100" b="1" smtClean="0"/>
              <a:t>D</a:t>
            </a:r>
            <a:r>
              <a:rPr lang="en-US" sz="1100" b="1" smtClean="0"/>
              <a:t>)</a:t>
            </a:r>
            <a:r>
              <a:rPr lang="en-US" sz="1100" smtClean="0"/>
              <a:t> </a:t>
            </a:r>
            <a:r>
              <a:rPr lang="en-US" sz="1100"/>
              <a:t>Image of electrophoretic </a:t>
            </a:r>
            <a:r>
              <a:rPr lang="en-US" sz="1100" smtClean="0"/>
              <a:t>separation</a:t>
            </a:r>
            <a:r>
              <a:rPr lang="pl-PL" sz="1100" smtClean="0"/>
              <a:t> </a:t>
            </a:r>
            <a:r>
              <a:rPr lang="en-US" sz="1100" smtClean="0"/>
              <a:t>of </a:t>
            </a:r>
            <a:r>
              <a:rPr lang="en-US" sz="1100"/>
              <a:t>plasmid DNA digested with the restriction enzyme </a:t>
            </a:r>
            <a:r>
              <a:rPr lang="en-US" sz="1100" i="1"/>
              <a:t>Eco</a:t>
            </a:r>
            <a:r>
              <a:rPr lang="en-US" sz="1100"/>
              <a:t>RI (Fermentas) to confirm the presence of the insert </a:t>
            </a:r>
            <a:r>
              <a:rPr lang="en-US" sz="1100" smtClean="0"/>
              <a:t>- </a:t>
            </a:r>
            <a:r>
              <a:rPr lang="en-US" sz="1100"/>
              <a:t>the cDNA fragment of the </a:t>
            </a:r>
            <a:r>
              <a:rPr lang="pl-PL" sz="1100" i="1" smtClean="0"/>
              <a:t>Ll</a:t>
            </a:r>
            <a:r>
              <a:rPr lang="en-US" sz="1100" i="1" smtClean="0"/>
              <a:t>GAMYB</a:t>
            </a:r>
            <a:r>
              <a:rPr lang="en-US" sz="1100" smtClean="0"/>
              <a:t>. </a:t>
            </a:r>
            <a:r>
              <a:rPr lang="en-US" sz="1100"/>
              <a:t>Separation was performed on a </a:t>
            </a:r>
            <a:r>
              <a:rPr lang="en-US" sz="1100" smtClean="0"/>
              <a:t>1</a:t>
            </a:r>
            <a:r>
              <a:rPr lang="pl-PL" sz="1100" smtClean="0"/>
              <a:t>,</a:t>
            </a:r>
            <a:r>
              <a:rPr lang="en-US" sz="1100" smtClean="0"/>
              <a:t>2</a:t>
            </a:r>
            <a:r>
              <a:rPr lang="en-US" sz="1100"/>
              <a:t>% agarose gel in </a:t>
            </a:r>
            <a:r>
              <a:rPr lang="en-US" sz="1100" smtClean="0"/>
              <a:t>0</a:t>
            </a:r>
            <a:r>
              <a:rPr lang="pl-PL" sz="1100" smtClean="0"/>
              <a:t>,</a:t>
            </a:r>
            <a:r>
              <a:rPr lang="en-US" sz="1100" smtClean="0"/>
              <a:t>5 </a:t>
            </a:r>
            <a:r>
              <a:rPr lang="en-US" sz="1100"/>
              <a:t>× TBE buffer at </a:t>
            </a:r>
            <a:r>
              <a:rPr lang="en-US" sz="1100" smtClean="0"/>
              <a:t>5</a:t>
            </a:r>
            <a:r>
              <a:rPr lang="pl-PL" sz="1100" smtClean="0"/>
              <a:t> </a:t>
            </a:r>
            <a:r>
              <a:rPr lang="en-US" sz="1100" smtClean="0"/>
              <a:t>V/cm </a:t>
            </a:r>
            <a:r>
              <a:rPr lang="en-US" sz="1100"/>
              <a:t>and in the presence of a GeneRuler 100bp DNA </a:t>
            </a:r>
            <a:r>
              <a:rPr lang="en-US" sz="1100" smtClean="0"/>
              <a:t>Ladder</a:t>
            </a:r>
            <a:r>
              <a:rPr lang="pl-PL" sz="1100" smtClean="0"/>
              <a:t> marker (</a:t>
            </a:r>
            <a:r>
              <a:rPr lang="pl-PL" sz="1100" i="1" smtClean="0"/>
              <a:t>M</a:t>
            </a:r>
            <a:r>
              <a:rPr lang="pl-PL" sz="1100" smtClean="0"/>
              <a:t>)</a:t>
            </a:r>
            <a:r>
              <a:rPr lang="en-US" sz="1100" smtClean="0"/>
              <a:t>.</a:t>
            </a:r>
            <a:r>
              <a:rPr lang="pl-PL" sz="1100" smtClean="0"/>
              <a:t> </a:t>
            </a:r>
            <a:r>
              <a:rPr lang="en-US" sz="1100" smtClean="0"/>
              <a:t>The </a:t>
            </a:r>
            <a:r>
              <a:rPr lang="en-US" sz="1100"/>
              <a:t>arrow marks the sample that was sent for </a:t>
            </a:r>
            <a:r>
              <a:rPr lang="en-US" sz="1100" smtClean="0"/>
              <a:t>sequencing</a:t>
            </a:r>
            <a:r>
              <a:rPr lang="pl-PL" sz="1100" smtClean="0"/>
              <a:t> (Genomed, Warsaw, Poland)</a:t>
            </a:r>
            <a:r>
              <a:rPr lang="en-US" sz="1100" smtClean="0"/>
              <a:t>.</a:t>
            </a:r>
            <a:endParaRPr lang="pl-PL" sz="1100"/>
          </a:p>
        </p:txBody>
      </p:sp>
      <p:sp>
        <p:nvSpPr>
          <p:cNvPr id="15" name="pole tekstowe 14"/>
          <p:cNvSpPr txBox="1"/>
          <p:nvPr/>
        </p:nvSpPr>
        <p:spPr>
          <a:xfrm>
            <a:off x="611560" y="260740"/>
            <a:ext cx="504056" cy="369332"/>
          </a:xfrm>
          <a:prstGeom prst="rect">
            <a:avLst/>
          </a:prstGeom>
          <a:noFill/>
        </p:spPr>
        <p:txBody>
          <a:bodyPr wrap="square" rtlCol="0">
            <a:spAutoFit/>
          </a:bodyPr>
          <a:lstStyle/>
          <a:p>
            <a:r>
              <a:rPr lang="pl-PL" smtClean="0"/>
              <a:t>A.</a:t>
            </a:r>
            <a:endParaRPr lang="pl-PL"/>
          </a:p>
        </p:txBody>
      </p:sp>
      <p:cxnSp>
        <p:nvCxnSpPr>
          <p:cNvPr id="17" name="Łącznik prosty ze strzałką 16"/>
          <p:cNvCxnSpPr/>
          <p:nvPr/>
        </p:nvCxnSpPr>
        <p:spPr>
          <a:xfrm>
            <a:off x="755576" y="1114852"/>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Łącznik prosty ze strzałką 18"/>
          <p:cNvCxnSpPr/>
          <p:nvPr/>
        </p:nvCxnSpPr>
        <p:spPr>
          <a:xfrm>
            <a:off x="753364" y="1412776"/>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Łącznik prosty ze strzałką 19"/>
          <p:cNvCxnSpPr/>
          <p:nvPr/>
        </p:nvCxnSpPr>
        <p:spPr>
          <a:xfrm>
            <a:off x="755576" y="980820"/>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pole tekstowe 20"/>
          <p:cNvSpPr txBox="1"/>
          <p:nvPr/>
        </p:nvSpPr>
        <p:spPr>
          <a:xfrm>
            <a:off x="107504" y="850016"/>
            <a:ext cx="648072" cy="261610"/>
          </a:xfrm>
          <a:prstGeom prst="rect">
            <a:avLst/>
          </a:prstGeom>
          <a:noFill/>
        </p:spPr>
        <p:txBody>
          <a:bodyPr wrap="square" rtlCol="0">
            <a:spAutoFit/>
          </a:bodyPr>
          <a:lstStyle/>
          <a:p>
            <a:pPr algn="r"/>
            <a:r>
              <a:rPr lang="pl-PL" sz="1100" smtClean="0"/>
              <a:t>1000 bp</a:t>
            </a:r>
            <a:endParaRPr lang="pl-PL" sz="1100"/>
          </a:p>
        </p:txBody>
      </p:sp>
      <p:sp>
        <p:nvSpPr>
          <p:cNvPr id="22" name="pole tekstowe 21"/>
          <p:cNvSpPr txBox="1"/>
          <p:nvPr/>
        </p:nvSpPr>
        <p:spPr>
          <a:xfrm>
            <a:off x="107504" y="980728"/>
            <a:ext cx="648072" cy="261610"/>
          </a:xfrm>
          <a:prstGeom prst="rect">
            <a:avLst/>
          </a:prstGeom>
          <a:noFill/>
        </p:spPr>
        <p:txBody>
          <a:bodyPr wrap="square" rtlCol="0">
            <a:spAutoFit/>
          </a:bodyPr>
          <a:lstStyle/>
          <a:p>
            <a:pPr algn="r"/>
            <a:r>
              <a:rPr lang="pl-PL" sz="1100"/>
              <a:t>5</a:t>
            </a:r>
            <a:r>
              <a:rPr lang="pl-PL" sz="1100" smtClean="0"/>
              <a:t>00 bp</a:t>
            </a:r>
            <a:endParaRPr lang="pl-PL" sz="1100"/>
          </a:p>
        </p:txBody>
      </p:sp>
      <p:sp>
        <p:nvSpPr>
          <p:cNvPr id="23" name="pole tekstowe 22"/>
          <p:cNvSpPr txBox="1"/>
          <p:nvPr/>
        </p:nvSpPr>
        <p:spPr>
          <a:xfrm>
            <a:off x="107504" y="1268760"/>
            <a:ext cx="648072" cy="261610"/>
          </a:xfrm>
          <a:prstGeom prst="rect">
            <a:avLst/>
          </a:prstGeom>
          <a:noFill/>
        </p:spPr>
        <p:txBody>
          <a:bodyPr wrap="square" rtlCol="0">
            <a:spAutoFit/>
          </a:bodyPr>
          <a:lstStyle/>
          <a:p>
            <a:pPr algn="r"/>
            <a:r>
              <a:rPr lang="pl-PL" sz="1100"/>
              <a:t>1</a:t>
            </a:r>
            <a:r>
              <a:rPr lang="pl-PL" sz="1100" smtClean="0"/>
              <a:t>00 bp</a:t>
            </a:r>
            <a:endParaRPr lang="pl-PL" sz="1100"/>
          </a:p>
        </p:txBody>
      </p:sp>
      <p:cxnSp>
        <p:nvCxnSpPr>
          <p:cNvPr id="24" name="Łącznik prosty ze strzałką 23"/>
          <p:cNvCxnSpPr/>
          <p:nvPr/>
        </p:nvCxnSpPr>
        <p:spPr>
          <a:xfrm>
            <a:off x="7235230" y="1916832"/>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Łącznik prosty ze strzałką 24"/>
          <p:cNvCxnSpPr/>
          <p:nvPr/>
        </p:nvCxnSpPr>
        <p:spPr>
          <a:xfrm>
            <a:off x="7231199" y="1556884"/>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pole tekstowe 25"/>
          <p:cNvSpPr txBox="1"/>
          <p:nvPr/>
        </p:nvSpPr>
        <p:spPr>
          <a:xfrm>
            <a:off x="6583127" y="1151166"/>
            <a:ext cx="648072" cy="261610"/>
          </a:xfrm>
          <a:prstGeom prst="rect">
            <a:avLst/>
          </a:prstGeom>
          <a:noFill/>
        </p:spPr>
        <p:txBody>
          <a:bodyPr wrap="square" rtlCol="0">
            <a:spAutoFit/>
          </a:bodyPr>
          <a:lstStyle/>
          <a:p>
            <a:pPr algn="r"/>
            <a:r>
              <a:rPr lang="pl-PL" sz="1100" smtClean="0"/>
              <a:t>1000 bp</a:t>
            </a:r>
            <a:endParaRPr lang="pl-PL" sz="1100"/>
          </a:p>
        </p:txBody>
      </p:sp>
      <p:sp>
        <p:nvSpPr>
          <p:cNvPr id="27" name="pole tekstowe 26"/>
          <p:cNvSpPr txBox="1"/>
          <p:nvPr/>
        </p:nvSpPr>
        <p:spPr>
          <a:xfrm>
            <a:off x="6583127" y="1412776"/>
            <a:ext cx="648072" cy="261610"/>
          </a:xfrm>
          <a:prstGeom prst="rect">
            <a:avLst/>
          </a:prstGeom>
          <a:noFill/>
        </p:spPr>
        <p:txBody>
          <a:bodyPr wrap="square" rtlCol="0">
            <a:spAutoFit/>
          </a:bodyPr>
          <a:lstStyle/>
          <a:p>
            <a:pPr algn="r"/>
            <a:r>
              <a:rPr lang="pl-PL" sz="1100"/>
              <a:t>5</a:t>
            </a:r>
            <a:r>
              <a:rPr lang="pl-PL" sz="1100" smtClean="0"/>
              <a:t>00 bp</a:t>
            </a:r>
            <a:endParaRPr lang="pl-PL" sz="1100"/>
          </a:p>
        </p:txBody>
      </p:sp>
      <p:sp>
        <p:nvSpPr>
          <p:cNvPr id="28" name="pole tekstowe 27"/>
          <p:cNvSpPr txBox="1"/>
          <p:nvPr/>
        </p:nvSpPr>
        <p:spPr>
          <a:xfrm>
            <a:off x="4116309" y="255706"/>
            <a:ext cx="504056" cy="369332"/>
          </a:xfrm>
          <a:prstGeom prst="rect">
            <a:avLst/>
          </a:prstGeom>
          <a:noFill/>
        </p:spPr>
        <p:txBody>
          <a:bodyPr wrap="square" rtlCol="0">
            <a:spAutoFit/>
          </a:bodyPr>
          <a:lstStyle/>
          <a:p>
            <a:r>
              <a:rPr lang="pl-PL"/>
              <a:t>C</a:t>
            </a:r>
            <a:r>
              <a:rPr lang="pl-PL" smtClean="0"/>
              <a:t>.</a:t>
            </a:r>
            <a:endParaRPr lang="pl-PL"/>
          </a:p>
        </p:txBody>
      </p:sp>
      <p:sp>
        <p:nvSpPr>
          <p:cNvPr id="29" name="pole tekstowe 28"/>
          <p:cNvSpPr txBox="1"/>
          <p:nvPr/>
        </p:nvSpPr>
        <p:spPr>
          <a:xfrm>
            <a:off x="7095856" y="260740"/>
            <a:ext cx="504056" cy="369332"/>
          </a:xfrm>
          <a:prstGeom prst="rect">
            <a:avLst/>
          </a:prstGeom>
          <a:noFill/>
        </p:spPr>
        <p:txBody>
          <a:bodyPr wrap="square" rtlCol="0">
            <a:spAutoFit/>
          </a:bodyPr>
          <a:lstStyle/>
          <a:p>
            <a:r>
              <a:rPr lang="pl-PL"/>
              <a:t>D</a:t>
            </a:r>
            <a:r>
              <a:rPr lang="pl-PL" smtClean="0"/>
              <a:t>.</a:t>
            </a:r>
            <a:endParaRPr lang="pl-PL"/>
          </a:p>
        </p:txBody>
      </p:sp>
      <p:sp>
        <p:nvSpPr>
          <p:cNvPr id="30" name="pole tekstowe 29"/>
          <p:cNvSpPr txBox="1"/>
          <p:nvPr/>
        </p:nvSpPr>
        <p:spPr>
          <a:xfrm>
            <a:off x="467544" y="3573108"/>
            <a:ext cx="504056" cy="369332"/>
          </a:xfrm>
          <a:prstGeom prst="rect">
            <a:avLst/>
          </a:prstGeom>
          <a:noFill/>
        </p:spPr>
        <p:txBody>
          <a:bodyPr wrap="square" rtlCol="0">
            <a:spAutoFit/>
          </a:bodyPr>
          <a:lstStyle/>
          <a:p>
            <a:r>
              <a:rPr lang="pl-PL" smtClean="0"/>
              <a:t>A.</a:t>
            </a:r>
            <a:endParaRPr lang="pl-PL"/>
          </a:p>
        </p:txBody>
      </p:sp>
      <p:cxnSp>
        <p:nvCxnSpPr>
          <p:cNvPr id="32" name="Łącznik prosty ze strzałką 31"/>
          <p:cNvCxnSpPr/>
          <p:nvPr/>
        </p:nvCxnSpPr>
        <p:spPr>
          <a:xfrm>
            <a:off x="642387" y="4437204"/>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Łącznik prosty ze strzałką 32"/>
          <p:cNvCxnSpPr/>
          <p:nvPr/>
        </p:nvCxnSpPr>
        <p:spPr>
          <a:xfrm>
            <a:off x="642387" y="4579575"/>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Łącznik prosty ze strzałką 33"/>
          <p:cNvCxnSpPr/>
          <p:nvPr/>
        </p:nvCxnSpPr>
        <p:spPr>
          <a:xfrm>
            <a:off x="642387" y="4323628"/>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pole tekstowe 34"/>
          <p:cNvSpPr txBox="1"/>
          <p:nvPr/>
        </p:nvSpPr>
        <p:spPr>
          <a:xfrm>
            <a:off x="35496" y="4176468"/>
            <a:ext cx="648072" cy="261610"/>
          </a:xfrm>
          <a:prstGeom prst="rect">
            <a:avLst/>
          </a:prstGeom>
          <a:noFill/>
        </p:spPr>
        <p:txBody>
          <a:bodyPr wrap="square" rtlCol="0">
            <a:spAutoFit/>
          </a:bodyPr>
          <a:lstStyle/>
          <a:p>
            <a:pPr algn="r"/>
            <a:r>
              <a:rPr lang="pl-PL" sz="1100" smtClean="0"/>
              <a:t>1000 bp</a:t>
            </a:r>
            <a:endParaRPr lang="pl-PL" sz="1100"/>
          </a:p>
        </p:txBody>
      </p:sp>
      <p:sp>
        <p:nvSpPr>
          <p:cNvPr id="36" name="pole tekstowe 35"/>
          <p:cNvSpPr txBox="1"/>
          <p:nvPr/>
        </p:nvSpPr>
        <p:spPr>
          <a:xfrm>
            <a:off x="35496" y="4306400"/>
            <a:ext cx="648072" cy="261610"/>
          </a:xfrm>
          <a:prstGeom prst="rect">
            <a:avLst/>
          </a:prstGeom>
          <a:noFill/>
        </p:spPr>
        <p:txBody>
          <a:bodyPr wrap="square" rtlCol="0">
            <a:spAutoFit/>
          </a:bodyPr>
          <a:lstStyle/>
          <a:p>
            <a:pPr algn="r"/>
            <a:r>
              <a:rPr lang="pl-PL" sz="1100"/>
              <a:t>5</a:t>
            </a:r>
            <a:r>
              <a:rPr lang="pl-PL" sz="1100" smtClean="0"/>
              <a:t>00 bp</a:t>
            </a:r>
            <a:endParaRPr lang="pl-PL" sz="1100"/>
          </a:p>
        </p:txBody>
      </p:sp>
      <p:sp>
        <p:nvSpPr>
          <p:cNvPr id="37" name="pole tekstowe 36"/>
          <p:cNvSpPr txBox="1"/>
          <p:nvPr/>
        </p:nvSpPr>
        <p:spPr>
          <a:xfrm>
            <a:off x="35496" y="4458900"/>
            <a:ext cx="648072" cy="261610"/>
          </a:xfrm>
          <a:prstGeom prst="rect">
            <a:avLst/>
          </a:prstGeom>
          <a:noFill/>
        </p:spPr>
        <p:txBody>
          <a:bodyPr wrap="square" rtlCol="0">
            <a:spAutoFit/>
          </a:bodyPr>
          <a:lstStyle/>
          <a:p>
            <a:pPr algn="r"/>
            <a:r>
              <a:rPr lang="pl-PL" sz="1100"/>
              <a:t>1</a:t>
            </a:r>
            <a:r>
              <a:rPr lang="pl-PL" sz="1100" smtClean="0"/>
              <a:t>00 bp</a:t>
            </a:r>
            <a:endParaRPr lang="pl-PL" sz="1100"/>
          </a:p>
        </p:txBody>
      </p:sp>
      <p:cxnSp>
        <p:nvCxnSpPr>
          <p:cNvPr id="38" name="Łącznik prosty ze strzałką 37"/>
          <p:cNvCxnSpPr/>
          <p:nvPr/>
        </p:nvCxnSpPr>
        <p:spPr>
          <a:xfrm>
            <a:off x="2730283" y="4496000"/>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Łącznik prosty ze strzałką 38"/>
          <p:cNvCxnSpPr/>
          <p:nvPr/>
        </p:nvCxnSpPr>
        <p:spPr>
          <a:xfrm>
            <a:off x="2750502" y="4692278"/>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Łącznik prosty ze strzałką 39"/>
          <p:cNvCxnSpPr/>
          <p:nvPr/>
        </p:nvCxnSpPr>
        <p:spPr>
          <a:xfrm>
            <a:off x="2730283" y="4347412"/>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pole tekstowe 40"/>
          <p:cNvSpPr txBox="1"/>
          <p:nvPr/>
        </p:nvSpPr>
        <p:spPr>
          <a:xfrm>
            <a:off x="2123728" y="4175502"/>
            <a:ext cx="648072" cy="261610"/>
          </a:xfrm>
          <a:prstGeom prst="rect">
            <a:avLst/>
          </a:prstGeom>
          <a:noFill/>
        </p:spPr>
        <p:txBody>
          <a:bodyPr wrap="square" rtlCol="0">
            <a:spAutoFit/>
          </a:bodyPr>
          <a:lstStyle/>
          <a:p>
            <a:pPr algn="r"/>
            <a:r>
              <a:rPr lang="pl-PL" sz="1100" smtClean="0"/>
              <a:t>1000 bp</a:t>
            </a:r>
            <a:endParaRPr lang="pl-PL" sz="1100"/>
          </a:p>
        </p:txBody>
      </p:sp>
      <p:sp>
        <p:nvSpPr>
          <p:cNvPr id="42" name="pole tekstowe 41"/>
          <p:cNvSpPr txBox="1"/>
          <p:nvPr/>
        </p:nvSpPr>
        <p:spPr>
          <a:xfrm>
            <a:off x="2123728" y="4365104"/>
            <a:ext cx="648072" cy="261610"/>
          </a:xfrm>
          <a:prstGeom prst="rect">
            <a:avLst/>
          </a:prstGeom>
          <a:noFill/>
        </p:spPr>
        <p:txBody>
          <a:bodyPr wrap="square" rtlCol="0">
            <a:spAutoFit/>
          </a:bodyPr>
          <a:lstStyle/>
          <a:p>
            <a:pPr algn="r"/>
            <a:r>
              <a:rPr lang="pl-PL" sz="1100"/>
              <a:t>5</a:t>
            </a:r>
            <a:r>
              <a:rPr lang="pl-PL" sz="1100" smtClean="0"/>
              <a:t>00 bp</a:t>
            </a:r>
            <a:endParaRPr lang="pl-PL" sz="1100"/>
          </a:p>
        </p:txBody>
      </p:sp>
      <p:sp>
        <p:nvSpPr>
          <p:cNvPr id="43" name="pole tekstowe 42"/>
          <p:cNvSpPr txBox="1"/>
          <p:nvPr/>
        </p:nvSpPr>
        <p:spPr>
          <a:xfrm>
            <a:off x="2123728" y="4561473"/>
            <a:ext cx="648072" cy="261610"/>
          </a:xfrm>
          <a:prstGeom prst="rect">
            <a:avLst/>
          </a:prstGeom>
          <a:noFill/>
        </p:spPr>
        <p:txBody>
          <a:bodyPr wrap="square" rtlCol="0">
            <a:spAutoFit/>
          </a:bodyPr>
          <a:lstStyle/>
          <a:p>
            <a:pPr algn="r"/>
            <a:r>
              <a:rPr lang="pl-PL" sz="1100"/>
              <a:t>1</a:t>
            </a:r>
            <a:r>
              <a:rPr lang="pl-PL" sz="1100" smtClean="0"/>
              <a:t>00 bp</a:t>
            </a:r>
            <a:endParaRPr lang="pl-PL" sz="1100"/>
          </a:p>
        </p:txBody>
      </p:sp>
      <p:sp>
        <p:nvSpPr>
          <p:cNvPr id="44" name="pole tekstowe 43"/>
          <p:cNvSpPr txBox="1"/>
          <p:nvPr/>
        </p:nvSpPr>
        <p:spPr>
          <a:xfrm>
            <a:off x="2564909" y="3587966"/>
            <a:ext cx="504056" cy="369332"/>
          </a:xfrm>
          <a:prstGeom prst="rect">
            <a:avLst/>
          </a:prstGeom>
          <a:noFill/>
        </p:spPr>
        <p:txBody>
          <a:bodyPr wrap="square" rtlCol="0">
            <a:spAutoFit/>
          </a:bodyPr>
          <a:lstStyle/>
          <a:p>
            <a:r>
              <a:rPr lang="pl-PL"/>
              <a:t>B</a:t>
            </a:r>
            <a:r>
              <a:rPr lang="pl-PL" smtClean="0"/>
              <a:t>.</a:t>
            </a:r>
            <a:endParaRPr lang="pl-PL"/>
          </a:p>
        </p:txBody>
      </p:sp>
      <p:sp>
        <p:nvSpPr>
          <p:cNvPr id="45" name="pole tekstowe 44"/>
          <p:cNvSpPr txBox="1"/>
          <p:nvPr/>
        </p:nvSpPr>
        <p:spPr>
          <a:xfrm>
            <a:off x="4509125" y="3573108"/>
            <a:ext cx="504056" cy="369332"/>
          </a:xfrm>
          <a:prstGeom prst="rect">
            <a:avLst/>
          </a:prstGeom>
          <a:noFill/>
        </p:spPr>
        <p:txBody>
          <a:bodyPr wrap="square" rtlCol="0">
            <a:spAutoFit/>
          </a:bodyPr>
          <a:lstStyle/>
          <a:p>
            <a:r>
              <a:rPr lang="pl-PL"/>
              <a:t>C</a:t>
            </a:r>
            <a:r>
              <a:rPr lang="pl-PL" smtClean="0"/>
              <a:t>.</a:t>
            </a:r>
            <a:endParaRPr lang="pl-PL"/>
          </a:p>
        </p:txBody>
      </p:sp>
      <p:cxnSp>
        <p:nvCxnSpPr>
          <p:cNvPr id="46" name="Łącznik prosty ze strzałką 45"/>
          <p:cNvCxnSpPr/>
          <p:nvPr/>
        </p:nvCxnSpPr>
        <p:spPr>
          <a:xfrm>
            <a:off x="4682832" y="4692277"/>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Łącznik prosty ze strzałką 46"/>
          <p:cNvCxnSpPr/>
          <p:nvPr/>
        </p:nvCxnSpPr>
        <p:spPr>
          <a:xfrm>
            <a:off x="4693101" y="4926139"/>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Łącznik prosty ze strzałką 47"/>
          <p:cNvCxnSpPr/>
          <p:nvPr/>
        </p:nvCxnSpPr>
        <p:spPr>
          <a:xfrm>
            <a:off x="4688599" y="4495908"/>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 name="pole tekstowe 48"/>
          <p:cNvSpPr txBox="1"/>
          <p:nvPr/>
        </p:nvSpPr>
        <p:spPr>
          <a:xfrm>
            <a:off x="4090484" y="4363431"/>
            <a:ext cx="648072" cy="261610"/>
          </a:xfrm>
          <a:prstGeom prst="rect">
            <a:avLst/>
          </a:prstGeom>
          <a:noFill/>
        </p:spPr>
        <p:txBody>
          <a:bodyPr wrap="square" rtlCol="0">
            <a:spAutoFit/>
          </a:bodyPr>
          <a:lstStyle/>
          <a:p>
            <a:pPr algn="r"/>
            <a:r>
              <a:rPr lang="pl-PL" sz="1100" smtClean="0"/>
              <a:t>1000 bp</a:t>
            </a:r>
            <a:endParaRPr lang="pl-PL" sz="1100"/>
          </a:p>
        </p:txBody>
      </p:sp>
      <p:sp>
        <p:nvSpPr>
          <p:cNvPr id="50" name="pole tekstowe 49"/>
          <p:cNvSpPr txBox="1"/>
          <p:nvPr/>
        </p:nvSpPr>
        <p:spPr>
          <a:xfrm>
            <a:off x="4099500" y="4568009"/>
            <a:ext cx="648072" cy="261610"/>
          </a:xfrm>
          <a:prstGeom prst="rect">
            <a:avLst/>
          </a:prstGeom>
          <a:noFill/>
        </p:spPr>
        <p:txBody>
          <a:bodyPr wrap="square" rtlCol="0">
            <a:spAutoFit/>
          </a:bodyPr>
          <a:lstStyle/>
          <a:p>
            <a:pPr algn="r"/>
            <a:r>
              <a:rPr lang="pl-PL" sz="1100"/>
              <a:t>5</a:t>
            </a:r>
            <a:r>
              <a:rPr lang="pl-PL" sz="1100" smtClean="0"/>
              <a:t>00 bp</a:t>
            </a:r>
            <a:endParaRPr lang="pl-PL" sz="1100"/>
          </a:p>
        </p:txBody>
      </p:sp>
      <p:sp>
        <p:nvSpPr>
          <p:cNvPr id="51" name="pole tekstowe 50"/>
          <p:cNvSpPr txBox="1"/>
          <p:nvPr/>
        </p:nvSpPr>
        <p:spPr>
          <a:xfrm>
            <a:off x="4099500" y="4795334"/>
            <a:ext cx="648072" cy="261610"/>
          </a:xfrm>
          <a:prstGeom prst="rect">
            <a:avLst/>
          </a:prstGeom>
          <a:noFill/>
        </p:spPr>
        <p:txBody>
          <a:bodyPr wrap="square" rtlCol="0">
            <a:spAutoFit/>
          </a:bodyPr>
          <a:lstStyle/>
          <a:p>
            <a:pPr algn="r"/>
            <a:r>
              <a:rPr lang="pl-PL" sz="1100"/>
              <a:t>1</a:t>
            </a:r>
            <a:r>
              <a:rPr lang="pl-PL" sz="1100" smtClean="0"/>
              <a:t>00 bp</a:t>
            </a:r>
            <a:endParaRPr lang="pl-PL" sz="1100"/>
          </a:p>
        </p:txBody>
      </p:sp>
      <p:cxnSp>
        <p:nvCxnSpPr>
          <p:cNvPr id="52" name="Łącznik prosty ze strzałką 51"/>
          <p:cNvCxnSpPr/>
          <p:nvPr/>
        </p:nvCxnSpPr>
        <p:spPr>
          <a:xfrm>
            <a:off x="6905369" y="4600242"/>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Łącznik prosty ze strzałką 52"/>
          <p:cNvCxnSpPr/>
          <p:nvPr/>
        </p:nvCxnSpPr>
        <p:spPr>
          <a:xfrm>
            <a:off x="6902860" y="4830566"/>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Łącznik prosty ze strzałką 53"/>
          <p:cNvCxnSpPr/>
          <p:nvPr/>
        </p:nvCxnSpPr>
        <p:spPr>
          <a:xfrm>
            <a:off x="6905369" y="4438078"/>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pole tekstowe 54"/>
          <p:cNvSpPr txBox="1"/>
          <p:nvPr/>
        </p:nvSpPr>
        <p:spPr>
          <a:xfrm>
            <a:off x="6316344" y="4300869"/>
            <a:ext cx="648072" cy="261610"/>
          </a:xfrm>
          <a:prstGeom prst="rect">
            <a:avLst/>
          </a:prstGeom>
          <a:noFill/>
        </p:spPr>
        <p:txBody>
          <a:bodyPr wrap="square" rtlCol="0">
            <a:spAutoFit/>
          </a:bodyPr>
          <a:lstStyle/>
          <a:p>
            <a:pPr algn="r"/>
            <a:r>
              <a:rPr lang="pl-PL" sz="1100" smtClean="0"/>
              <a:t>1000 bp</a:t>
            </a:r>
            <a:endParaRPr lang="pl-PL" sz="1100"/>
          </a:p>
        </p:txBody>
      </p:sp>
      <p:sp>
        <p:nvSpPr>
          <p:cNvPr id="56" name="pole tekstowe 55"/>
          <p:cNvSpPr txBox="1"/>
          <p:nvPr/>
        </p:nvSpPr>
        <p:spPr>
          <a:xfrm>
            <a:off x="6312901" y="4463018"/>
            <a:ext cx="648072" cy="261610"/>
          </a:xfrm>
          <a:prstGeom prst="rect">
            <a:avLst/>
          </a:prstGeom>
          <a:noFill/>
        </p:spPr>
        <p:txBody>
          <a:bodyPr wrap="square" rtlCol="0">
            <a:spAutoFit/>
          </a:bodyPr>
          <a:lstStyle/>
          <a:p>
            <a:pPr algn="r"/>
            <a:r>
              <a:rPr lang="pl-PL" sz="1100"/>
              <a:t>5</a:t>
            </a:r>
            <a:r>
              <a:rPr lang="pl-PL" sz="1100" smtClean="0"/>
              <a:t>00 bp</a:t>
            </a:r>
            <a:endParaRPr lang="pl-PL" sz="1100"/>
          </a:p>
        </p:txBody>
      </p:sp>
      <p:sp>
        <p:nvSpPr>
          <p:cNvPr id="57" name="pole tekstowe 56"/>
          <p:cNvSpPr txBox="1"/>
          <p:nvPr/>
        </p:nvSpPr>
        <p:spPr>
          <a:xfrm>
            <a:off x="6295432" y="4690636"/>
            <a:ext cx="648072" cy="261610"/>
          </a:xfrm>
          <a:prstGeom prst="rect">
            <a:avLst/>
          </a:prstGeom>
          <a:noFill/>
        </p:spPr>
        <p:txBody>
          <a:bodyPr wrap="square" rtlCol="0">
            <a:spAutoFit/>
          </a:bodyPr>
          <a:lstStyle/>
          <a:p>
            <a:pPr algn="r"/>
            <a:r>
              <a:rPr lang="pl-PL" sz="1100"/>
              <a:t>1</a:t>
            </a:r>
            <a:r>
              <a:rPr lang="pl-PL" sz="1100" smtClean="0"/>
              <a:t>00 bp</a:t>
            </a:r>
            <a:endParaRPr lang="pl-PL" sz="1100"/>
          </a:p>
        </p:txBody>
      </p:sp>
      <p:sp>
        <p:nvSpPr>
          <p:cNvPr id="58" name="pole tekstowe 57"/>
          <p:cNvSpPr txBox="1"/>
          <p:nvPr/>
        </p:nvSpPr>
        <p:spPr>
          <a:xfrm>
            <a:off x="6741373" y="3569917"/>
            <a:ext cx="504056" cy="369332"/>
          </a:xfrm>
          <a:prstGeom prst="rect">
            <a:avLst/>
          </a:prstGeom>
          <a:noFill/>
        </p:spPr>
        <p:txBody>
          <a:bodyPr wrap="square" rtlCol="0">
            <a:spAutoFit/>
          </a:bodyPr>
          <a:lstStyle/>
          <a:p>
            <a:r>
              <a:rPr lang="pl-PL" smtClean="0"/>
              <a:t>D.</a:t>
            </a:r>
            <a:endParaRPr lang="pl-PL"/>
          </a:p>
        </p:txBody>
      </p:sp>
      <p:sp>
        <p:nvSpPr>
          <p:cNvPr id="59" name="Prostokąt 58"/>
          <p:cNvSpPr/>
          <p:nvPr/>
        </p:nvSpPr>
        <p:spPr>
          <a:xfrm>
            <a:off x="0" y="5129316"/>
            <a:ext cx="9144000" cy="1107996"/>
          </a:xfrm>
          <a:prstGeom prst="rect">
            <a:avLst/>
          </a:prstGeom>
        </p:spPr>
        <p:txBody>
          <a:bodyPr wrap="square">
            <a:spAutoFit/>
          </a:bodyPr>
          <a:lstStyle/>
          <a:p>
            <a:pPr algn="just"/>
            <a:r>
              <a:rPr lang="en-US" sz="1100" b="1"/>
              <a:t>Fig. S12. (A, B)</a:t>
            </a:r>
            <a:r>
              <a:rPr lang="en-US" sz="1100"/>
              <a:t> Electrophoretic separation images of the PCR </a:t>
            </a:r>
            <a:r>
              <a:rPr lang="en-US" sz="1100" smtClean="0"/>
              <a:t>product</a:t>
            </a:r>
            <a:r>
              <a:rPr lang="pl-PL" sz="1100" smtClean="0"/>
              <a:t>s</a:t>
            </a:r>
            <a:r>
              <a:rPr lang="en-US" sz="1100" smtClean="0"/>
              <a:t> </a:t>
            </a:r>
            <a:r>
              <a:rPr lang="en-US" sz="1100"/>
              <a:t>(</a:t>
            </a:r>
            <a:r>
              <a:rPr lang="en-US" sz="1100" b="1"/>
              <a:t>A</a:t>
            </a:r>
            <a:r>
              <a:rPr lang="en-US" sz="1100"/>
              <a:t>, results obtained with the first pair of </a:t>
            </a:r>
            <a:r>
              <a:rPr lang="en-US" sz="1100" smtClean="0"/>
              <a:t>primers</a:t>
            </a:r>
            <a:r>
              <a:rPr lang="pl-PL" sz="1100"/>
              <a:t>, specific + degenerate</a:t>
            </a:r>
            <a:r>
              <a:rPr lang="en-US" sz="1100" smtClean="0"/>
              <a:t>) </a:t>
            </a:r>
            <a:r>
              <a:rPr lang="en-US" sz="1100"/>
              <a:t>and 3'RACE-PCR (</a:t>
            </a:r>
            <a:r>
              <a:rPr lang="en-US" sz="1100" b="1"/>
              <a:t>B</a:t>
            </a:r>
            <a:r>
              <a:rPr lang="en-US" sz="1100"/>
              <a:t>, results obtained with the second pair of primers) for </a:t>
            </a:r>
            <a:r>
              <a:rPr lang="en-US" sz="1100" i="1"/>
              <a:t>LlGAMyb</a:t>
            </a:r>
            <a:r>
              <a:rPr lang="en-US" sz="1100"/>
              <a:t> in 1.2% agarose gels in 0.5 × TBE </a:t>
            </a:r>
            <a:r>
              <a:rPr lang="en-US" sz="1100" smtClean="0"/>
              <a:t>buffer </a:t>
            </a:r>
            <a:r>
              <a:rPr lang="en-US" sz="1100"/>
              <a:t>at </a:t>
            </a:r>
            <a:r>
              <a:rPr lang="en-US" sz="1100" smtClean="0"/>
              <a:t>5</a:t>
            </a:r>
            <a:r>
              <a:rPr lang="pl-PL" sz="1100" smtClean="0"/>
              <a:t> </a:t>
            </a:r>
            <a:r>
              <a:rPr lang="en-US" sz="1100" smtClean="0"/>
              <a:t>V/cm</a:t>
            </a:r>
            <a:r>
              <a:rPr lang="pl-PL" sz="1100" smtClean="0"/>
              <a:t> </a:t>
            </a:r>
            <a:r>
              <a:rPr lang="en-US" sz="1100"/>
              <a:t>in the presence of </a:t>
            </a:r>
            <a:r>
              <a:rPr lang="en-US" sz="1100" smtClean="0"/>
              <a:t>GeneRuler </a:t>
            </a:r>
            <a:r>
              <a:rPr lang="en-US" sz="1100"/>
              <a:t>100bp DNA Ladder marker (</a:t>
            </a:r>
            <a:r>
              <a:rPr lang="en-US" sz="1100" i="1"/>
              <a:t>M</a:t>
            </a:r>
            <a:r>
              <a:rPr lang="en-US" sz="1100"/>
              <a:t>, </a:t>
            </a:r>
            <a:r>
              <a:rPr lang="en-US" sz="1100" smtClean="0"/>
              <a:t>Fermentas</a:t>
            </a:r>
            <a:r>
              <a:rPr lang="pl-PL" sz="1100" smtClean="0"/>
              <a:t>); </a:t>
            </a:r>
            <a:r>
              <a:rPr lang="en-US" sz="1100" b="1" smtClean="0"/>
              <a:t>(C</a:t>
            </a:r>
            <a:r>
              <a:rPr lang="en-US" sz="1100" b="1"/>
              <a:t>, D) </a:t>
            </a:r>
            <a:r>
              <a:rPr lang="en-US" sz="1100"/>
              <a:t>Electrophoretic separation images of plasmid DNA containing inserts of various sizes and which were digested with the restriction enzyme </a:t>
            </a:r>
            <a:r>
              <a:rPr lang="en-US" sz="1100" i="1"/>
              <a:t>Eco</a:t>
            </a:r>
            <a:r>
              <a:rPr lang="en-US" sz="1100"/>
              <a:t>RI (Fermentas) on 1.2% agarose gels in 0.5 × TBE </a:t>
            </a:r>
            <a:r>
              <a:rPr lang="en-US" sz="1100" smtClean="0"/>
              <a:t>buffer </a:t>
            </a:r>
            <a:r>
              <a:rPr lang="en-US" sz="1100"/>
              <a:t>at </a:t>
            </a:r>
            <a:r>
              <a:rPr lang="en-US" sz="1100" smtClean="0"/>
              <a:t>5V/cm </a:t>
            </a:r>
            <a:r>
              <a:rPr lang="en-US" sz="1100"/>
              <a:t>and in the presence </a:t>
            </a:r>
            <a:r>
              <a:rPr lang="en-US" sz="1100" smtClean="0"/>
              <a:t>of</a:t>
            </a:r>
            <a:r>
              <a:rPr lang="pl-PL" sz="1100" smtClean="0"/>
              <a:t> </a:t>
            </a:r>
            <a:r>
              <a:rPr lang="en-US" sz="1100" smtClean="0"/>
              <a:t>GeneRuler </a:t>
            </a:r>
            <a:r>
              <a:rPr lang="en-US" sz="1100"/>
              <a:t>100bp DNA Ladder marker (</a:t>
            </a:r>
            <a:r>
              <a:rPr lang="en-US" sz="1100" i="1" smtClean="0"/>
              <a:t>M</a:t>
            </a:r>
            <a:r>
              <a:rPr lang="pl-PL" sz="1100" smtClean="0"/>
              <a:t>)</a:t>
            </a:r>
            <a:r>
              <a:rPr lang="en-US" sz="1100" smtClean="0"/>
              <a:t>; </a:t>
            </a:r>
            <a:r>
              <a:rPr lang="pl-PL" sz="1100" smtClean="0"/>
              <a:t>T</a:t>
            </a:r>
            <a:r>
              <a:rPr lang="en-US" sz="1100" smtClean="0"/>
              <a:t>ransformation </a:t>
            </a:r>
            <a:r>
              <a:rPr lang="en-US" sz="1100"/>
              <a:t>results obtained with the reaction products carried out using the first pair of </a:t>
            </a:r>
            <a:r>
              <a:rPr lang="en-US" sz="1100" smtClean="0"/>
              <a:t>primers</a:t>
            </a:r>
            <a:r>
              <a:rPr lang="pl-PL" sz="1100" smtClean="0"/>
              <a:t> </a:t>
            </a:r>
            <a:r>
              <a:rPr lang="en-US" sz="1100" b="1" smtClean="0"/>
              <a:t>(</a:t>
            </a:r>
            <a:r>
              <a:rPr lang="en-US" sz="1100" b="1"/>
              <a:t>C</a:t>
            </a:r>
            <a:r>
              <a:rPr lang="en-US" sz="1100" b="1" smtClean="0"/>
              <a:t>)</a:t>
            </a:r>
            <a:r>
              <a:rPr lang="pl-PL" sz="1100"/>
              <a:t> </a:t>
            </a:r>
            <a:r>
              <a:rPr lang="pl-PL" sz="1100" smtClean="0"/>
              <a:t>and</a:t>
            </a:r>
            <a:r>
              <a:rPr lang="en-US" sz="1100" smtClean="0"/>
              <a:t> </a:t>
            </a:r>
            <a:r>
              <a:rPr lang="en-US" sz="1100"/>
              <a:t>the second pair of </a:t>
            </a:r>
            <a:r>
              <a:rPr lang="en-US" sz="1100" smtClean="0"/>
              <a:t>primers</a:t>
            </a:r>
            <a:r>
              <a:rPr lang="pl-PL" sz="1100" smtClean="0"/>
              <a:t> </a:t>
            </a:r>
            <a:r>
              <a:rPr lang="en-US" sz="1100" b="1" smtClean="0"/>
              <a:t>(D)</a:t>
            </a:r>
            <a:r>
              <a:rPr lang="pl-PL" sz="1100"/>
              <a:t>;</a:t>
            </a:r>
            <a:r>
              <a:rPr lang="en-US" sz="1100" smtClean="0"/>
              <a:t> Arrows </a:t>
            </a:r>
            <a:r>
              <a:rPr lang="en-US" sz="1100"/>
              <a:t>indicate the individual samples that were sent for </a:t>
            </a:r>
            <a:r>
              <a:rPr lang="en-US" sz="1100" smtClean="0"/>
              <a:t>sequencing</a:t>
            </a:r>
            <a:r>
              <a:rPr lang="pl-PL" sz="1100"/>
              <a:t> (Genomed, Warsaw, Poland)</a:t>
            </a:r>
            <a:r>
              <a:rPr lang="en-US" sz="1100" smtClean="0"/>
              <a:t>.</a:t>
            </a:r>
            <a:endParaRPr lang="pl-PL" sz="1100"/>
          </a:p>
        </p:txBody>
      </p:sp>
      <p:sp>
        <p:nvSpPr>
          <p:cNvPr id="61" name="pole tekstowe 60"/>
          <p:cNvSpPr txBox="1"/>
          <p:nvPr/>
        </p:nvSpPr>
        <p:spPr>
          <a:xfrm>
            <a:off x="1979712" y="254943"/>
            <a:ext cx="504056" cy="369332"/>
          </a:xfrm>
          <a:prstGeom prst="rect">
            <a:avLst/>
          </a:prstGeom>
          <a:noFill/>
        </p:spPr>
        <p:txBody>
          <a:bodyPr wrap="square" rtlCol="0">
            <a:spAutoFit/>
          </a:bodyPr>
          <a:lstStyle/>
          <a:p>
            <a:r>
              <a:rPr lang="pl-PL"/>
              <a:t>B</a:t>
            </a:r>
            <a:r>
              <a:rPr lang="pl-PL" smtClean="0"/>
              <a:t>.</a:t>
            </a:r>
            <a:endParaRPr lang="pl-PL"/>
          </a:p>
        </p:txBody>
      </p:sp>
      <p:pic>
        <p:nvPicPr>
          <p:cNvPr id="1026" name="Picture 2" descr="F:\Artykuły eksperymentalne\Art GA in anther development; 16.11.20\BMC Plant Biology, wysł 26.11.20\Po poprawkach od edytora 20.12.20\Fig. S11A.tif"/>
          <p:cNvPicPr>
            <a:picLocks noChangeAspect="1" noChangeArrowheads="1"/>
          </p:cNvPicPr>
          <p:nvPr/>
        </p:nvPicPr>
        <p:blipFill rotWithShape="1">
          <a:blip r:embed="rId7">
            <a:extLst>
              <a:ext uri="{28A0092B-C50C-407E-A947-70E740481C1C}">
                <a14:useLocalDpi xmlns:a14="http://schemas.microsoft.com/office/drawing/2010/main" val="0"/>
              </a:ext>
            </a:extLst>
          </a:blip>
          <a:srcRect l="71785" t="36447" r="14859" b="14739"/>
          <a:stretch/>
        </p:blipFill>
        <p:spPr bwMode="auto">
          <a:xfrm>
            <a:off x="940869" y="332745"/>
            <a:ext cx="670013"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Artykuły eksperymentalne\Art GA in anther development; 16.11.20\BMC Plant Biology, wysł 26.11.20\Po poprawkach od edytora 20.12.20\Fig. S11D.tif"/>
          <p:cNvPicPr>
            <a:picLocks noChangeAspect="1" noChangeArrowheads="1"/>
          </p:cNvPicPr>
          <p:nvPr/>
        </p:nvPicPr>
        <p:blipFill rotWithShape="1">
          <a:blip r:embed="rId8">
            <a:extLst>
              <a:ext uri="{28A0092B-C50C-407E-A947-70E740481C1C}">
                <a14:useLocalDpi xmlns:a14="http://schemas.microsoft.com/office/drawing/2010/main" val="0"/>
              </a:ext>
            </a:extLst>
          </a:blip>
          <a:srcRect l="16708" t="12919" r="56120" b="11487"/>
          <a:stretch/>
        </p:blipFill>
        <p:spPr bwMode="auto">
          <a:xfrm>
            <a:off x="7432251" y="324494"/>
            <a:ext cx="884165" cy="1837054"/>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931640" y="487705"/>
            <a:ext cx="344235" cy="276999"/>
          </a:xfrm>
          <a:prstGeom prst="rect">
            <a:avLst/>
          </a:prstGeom>
          <a:noFill/>
        </p:spPr>
        <p:txBody>
          <a:bodyPr wrap="square" rtlCol="0">
            <a:spAutoFit/>
          </a:bodyPr>
          <a:lstStyle/>
          <a:p>
            <a:r>
              <a:rPr lang="pl-PL" sz="1200" i="1" smtClean="0"/>
              <a:t>M</a:t>
            </a:r>
            <a:endParaRPr lang="pl-PL" sz="1200" i="1"/>
          </a:p>
        </p:txBody>
      </p:sp>
      <p:cxnSp>
        <p:nvCxnSpPr>
          <p:cNvPr id="13" name="Łącznik prosty ze strzałką 12"/>
          <p:cNvCxnSpPr/>
          <p:nvPr/>
        </p:nvCxnSpPr>
        <p:spPr>
          <a:xfrm flipH="1">
            <a:off x="1510250" y="1085637"/>
            <a:ext cx="21602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Łącznik prosty ze strzałką 62"/>
          <p:cNvCxnSpPr/>
          <p:nvPr/>
        </p:nvCxnSpPr>
        <p:spPr>
          <a:xfrm>
            <a:off x="7256016" y="1281971"/>
            <a:ext cx="176064"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pole tekstowe 63"/>
          <p:cNvSpPr txBox="1"/>
          <p:nvPr/>
        </p:nvSpPr>
        <p:spPr>
          <a:xfrm>
            <a:off x="6583127" y="1772816"/>
            <a:ext cx="648072" cy="261610"/>
          </a:xfrm>
          <a:prstGeom prst="rect">
            <a:avLst/>
          </a:prstGeom>
          <a:noFill/>
        </p:spPr>
        <p:txBody>
          <a:bodyPr wrap="square" rtlCol="0">
            <a:spAutoFit/>
          </a:bodyPr>
          <a:lstStyle/>
          <a:p>
            <a:pPr algn="r"/>
            <a:r>
              <a:rPr lang="pl-PL" sz="1100"/>
              <a:t>1</a:t>
            </a:r>
            <a:r>
              <a:rPr lang="pl-PL" sz="1100" smtClean="0"/>
              <a:t>00 bp</a:t>
            </a:r>
            <a:endParaRPr lang="pl-PL" sz="1100"/>
          </a:p>
        </p:txBody>
      </p:sp>
      <p:cxnSp>
        <p:nvCxnSpPr>
          <p:cNvPr id="65" name="Łącznik prosty ze strzałką 64"/>
          <p:cNvCxnSpPr/>
          <p:nvPr/>
        </p:nvCxnSpPr>
        <p:spPr>
          <a:xfrm flipH="1">
            <a:off x="8100392" y="1399565"/>
            <a:ext cx="21602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pole tekstowe 65"/>
          <p:cNvSpPr txBox="1"/>
          <p:nvPr/>
        </p:nvSpPr>
        <p:spPr>
          <a:xfrm>
            <a:off x="7419892" y="980821"/>
            <a:ext cx="360040" cy="276999"/>
          </a:xfrm>
          <a:prstGeom prst="rect">
            <a:avLst/>
          </a:prstGeom>
          <a:noFill/>
        </p:spPr>
        <p:txBody>
          <a:bodyPr wrap="square" rtlCol="0">
            <a:spAutoFit/>
          </a:bodyPr>
          <a:lstStyle/>
          <a:p>
            <a:r>
              <a:rPr lang="pl-PL" sz="1200" i="1" smtClean="0"/>
              <a:t>M</a:t>
            </a:r>
            <a:endParaRPr lang="pl-PL" sz="1200" i="1"/>
          </a:p>
        </p:txBody>
      </p:sp>
      <p:pic>
        <p:nvPicPr>
          <p:cNvPr id="1028" name="Picture 4" descr="F:\Artykuły eksperymentalne\Art GA in anther development; 16.11.20\BMC Plant Biology, wysł 26.11.20\Po poprawkach od edytora 20.12.20\Fig. S12A.tif"/>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rightnessContrast bright="15000" contrast="10000"/>
                    </a14:imgEffect>
                  </a14:imgLayer>
                </a14:imgProps>
              </a:ext>
              <a:ext uri="{28A0092B-C50C-407E-A947-70E740481C1C}">
                <a14:useLocalDpi xmlns:a14="http://schemas.microsoft.com/office/drawing/2010/main" val="0"/>
              </a:ext>
            </a:extLst>
          </a:blip>
          <a:srcRect l="53752" t="43784" r="25425" b="15791"/>
          <a:stretch/>
        </p:blipFill>
        <p:spPr bwMode="auto">
          <a:xfrm>
            <a:off x="821656" y="3645116"/>
            <a:ext cx="1004907" cy="1457120"/>
          </a:xfrm>
          <a:prstGeom prst="rect">
            <a:avLst/>
          </a:prstGeom>
          <a:noFill/>
          <a:extLst>
            <a:ext uri="{909E8E84-426E-40DD-AFC4-6F175D3DCCD1}">
              <a14:hiddenFill xmlns:a14="http://schemas.microsoft.com/office/drawing/2010/main">
                <a:solidFill>
                  <a:srgbClr val="FFFFFF"/>
                </a:solidFill>
              </a14:hiddenFill>
            </a:ext>
          </a:extLst>
        </p:spPr>
      </p:pic>
      <p:sp>
        <p:nvSpPr>
          <p:cNvPr id="68" name="pole tekstowe 67"/>
          <p:cNvSpPr txBox="1"/>
          <p:nvPr/>
        </p:nvSpPr>
        <p:spPr>
          <a:xfrm>
            <a:off x="1050280" y="3947303"/>
            <a:ext cx="344235" cy="276999"/>
          </a:xfrm>
          <a:prstGeom prst="rect">
            <a:avLst/>
          </a:prstGeom>
          <a:noFill/>
        </p:spPr>
        <p:txBody>
          <a:bodyPr wrap="square" rtlCol="0">
            <a:spAutoFit/>
          </a:bodyPr>
          <a:lstStyle/>
          <a:p>
            <a:r>
              <a:rPr lang="pl-PL" sz="1200" i="1" smtClean="0"/>
              <a:t>M</a:t>
            </a:r>
            <a:endParaRPr lang="pl-PL" sz="1200" i="1"/>
          </a:p>
        </p:txBody>
      </p:sp>
      <p:sp>
        <p:nvSpPr>
          <p:cNvPr id="70" name="pole tekstowe 69"/>
          <p:cNvSpPr txBox="1"/>
          <p:nvPr/>
        </p:nvSpPr>
        <p:spPr>
          <a:xfrm>
            <a:off x="3008957" y="4029307"/>
            <a:ext cx="344235" cy="276999"/>
          </a:xfrm>
          <a:prstGeom prst="rect">
            <a:avLst/>
          </a:prstGeom>
          <a:noFill/>
        </p:spPr>
        <p:txBody>
          <a:bodyPr wrap="square" rtlCol="0">
            <a:spAutoFit/>
          </a:bodyPr>
          <a:lstStyle/>
          <a:p>
            <a:r>
              <a:rPr lang="pl-PL" sz="1200" i="1" smtClean="0"/>
              <a:t>M</a:t>
            </a:r>
            <a:endParaRPr lang="pl-PL" sz="1200" i="1"/>
          </a:p>
        </p:txBody>
      </p:sp>
      <p:pic>
        <p:nvPicPr>
          <p:cNvPr id="1030" name="Picture 6" descr="F:\Artykuły eksperymentalne\Art GA in anther development; 16.11.20\BMC Plant Biology, wysł 26.11.20\Po poprawkach od edytora 20.12.20\Fig. S12C.tif"/>
          <p:cNvPicPr>
            <a:picLocks noChangeAspect="1" noChangeArrowheads="1"/>
          </p:cNvPicPr>
          <p:nvPr/>
        </p:nvPicPr>
        <p:blipFill rotWithShape="1">
          <a:blip r:embed="rId11">
            <a:extLst>
              <a:ext uri="{28A0092B-C50C-407E-A947-70E740481C1C}">
                <a14:useLocalDpi xmlns:a14="http://schemas.microsoft.com/office/drawing/2010/main" val="0"/>
              </a:ext>
            </a:extLst>
          </a:blip>
          <a:srcRect l="20972" t="13330" r="37081" b="24952"/>
          <a:stretch/>
        </p:blipFill>
        <p:spPr bwMode="auto">
          <a:xfrm>
            <a:off x="4869165" y="3650716"/>
            <a:ext cx="1320931" cy="1451519"/>
          </a:xfrm>
          <a:prstGeom prst="rect">
            <a:avLst/>
          </a:prstGeom>
          <a:noFill/>
          <a:extLst>
            <a:ext uri="{909E8E84-426E-40DD-AFC4-6F175D3DCCD1}">
              <a14:hiddenFill xmlns:a14="http://schemas.microsoft.com/office/drawing/2010/main">
                <a:solidFill>
                  <a:srgbClr val="FFFFFF"/>
                </a:solidFill>
              </a14:hiddenFill>
            </a:ext>
          </a:extLst>
        </p:spPr>
      </p:pic>
      <p:cxnSp>
        <p:nvCxnSpPr>
          <p:cNvPr id="72" name="Łącznik prosty ze strzałką 71"/>
          <p:cNvCxnSpPr/>
          <p:nvPr/>
        </p:nvCxnSpPr>
        <p:spPr>
          <a:xfrm flipH="1">
            <a:off x="1718551" y="4438078"/>
            <a:ext cx="21602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Łącznik prosty ze strzałką 72"/>
          <p:cNvCxnSpPr/>
          <p:nvPr/>
        </p:nvCxnSpPr>
        <p:spPr>
          <a:xfrm flipH="1">
            <a:off x="3669159" y="4380446"/>
            <a:ext cx="21602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Łącznik prosty ze strzałką 73"/>
          <p:cNvCxnSpPr/>
          <p:nvPr/>
        </p:nvCxnSpPr>
        <p:spPr>
          <a:xfrm flipV="1">
            <a:off x="5805269" y="4720510"/>
            <a:ext cx="0" cy="20562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6" name="pole tekstowe 75"/>
          <p:cNvSpPr txBox="1"/>
          <p:nvPr/>
        </p:nvSpPr>
        <p:spPr>
          <a:xfrm>
            <a:off x="4884970" y="4130819"/>
            <a:ext cx="344235" cy="276999"/>
          </a:xfrm>
          <a:prstGeom prst="rect">
            <a:avLst/>
          </a:prstGeom>
          <a:noFill/>
        </p:spPr>
        <p:txBody>
          <a:bodyPr wrap="square" rtlCol="0">
            <a:spAutoFit/>
          </a:bodyPr>
          <a:lstStyle/>
          <a:p>
            <a:r>
              <a:rPr lang="pl-PL" sz="1200" i="1" smtClean="0"/>
              <a:t>M</a:t>
            </a:r>
            <a:endParaRPr lang="pl-PL" sz="1200" i="1"/>
          </a:p>
        </p:txBody>
      </p:sp>
      <p:sp>
        <p:nvSpPr>
          <p:cNvPr id="78" name="pole tekstowe 77"/>
          <p:cNvSpPr txBox="1"/>
          <p:nvPr/>
        </p:nvSpPr>
        <p:spPr>
          <a:xfrm>
            <a:off x="7112891" y="4096677"/>
            <a:ext cx="344235" cy="276999"/>
          </a:xfrm>
          <a:prstGeom prst="rect">
            <a:avLst/>
          </a:prstGeom>
          <a:noFill/>
        </p:spPr>
        <p:txBody>
          <a:bodyPr wrap="square" rtlCol="0">
            <a:spAutoFit/>
          </a:bodyPr>
          <a:lstStyle/>
          <a:p>
            <a:r>
              <a:rPr lang="pl-PL" sz="1200" i="1" smtClean="0"/>
              <a:t>M</a:t>
            </a:r>
            <a:endParaRPr lang="pl-PL" sz="1200" i="1"/>
          </a:p>
        </p:txBody>
      </p:sp>
      <p:cxnSp>
        <p:nvCxnSpPr>
          <p:cNvPr id="79" name="Łącznik prosty ze strzałką 78"/>
          <p:cNvCxnSpPr/>
          <p:nvPr/>
        </p:nvCxnSpPr>
        <p:spPr>
          <a:xfrm flipV="1">
            <a:off x="8397557" y="4581128"/>
            <a:ext cx="0" cy="20562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5047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a 2"/>
          <p:cNvGrpSpPr/>
          <p:nvPr/>
        </p:nvGrpSpPr>
        <p:grpSpPr>
          <a:xfrm>
            <a:off x="1757586" y="498401"/>
            <a:ext cx="5256584" cy="4544689"/>
            <a:chOff x="1757586" y="498401"/>
            <a:chExt cx="5256584" cy="4544689"/>
          </a:xfrm>
        </p:grpSpPr>
        <p:sp>
          <p:nvSpPr>
            <p:cNvPr id="4" name="Prostokąt 3"/>
            <p:cNvSpPr/>
            <p:nvPr/>
          </p:nvSpPr>
          <p:spPr>
            <a:xfrm>
              <a:off x="1757586" y="4273649"/>
              <a:ext cx="5256584" cy="769441"/>
            </a:xfrm>
            <a:prstGeom prst="rect">
              <a:avLst/>
            </a:prstGeom>
          </p:spPr>
          <p:txBody>
            <a:bodyPr wrap="square">
              <a:spAutoFit/>
            </a:bodyPr>
            <a:lstStyle/>
            <a:p>
              <a:pPr algn="just"/>
              <a:r>
                <a:rPr lang="pl-PL" sz="1100" b="1">
                  <a:cs typeface="Times New Roman" panose="02020603050405020304" pitchFamily="18" charset="0"/>
                </a:rPr>
                <a:t>Fig. </a:t>
              </a:r>
              <a:r>
                <a:rPr lang="pl-PL" sz="1100" b="1" smtClean="0">
                  <a:cs typeface="Times New Roman" panose="02020603050405020304" pitchFamily="18" charset="0"/>
                </a:rPr>
                <a:t>S13. </a:t>
              </a:r>
              <a:r>
                <a:rPr lang="en-US" sz="1100" smtClean="0">
                  <a:latin typeface="Times New Roman" panose="02020603050405020304" pitchFamily="18" charset="0"/>
                  <a:cs typeface="Times New Roman" panose="02020603050405020304" pitchFamily="18" charset="0"/>
                </a:rPr>
                <a:t>Negative</a:t>
              </a:r>
              <a:r>
                <a:rPr lang="pl-PL" sz="1100" smtClean="0">
                  <a:latin typeface="Times New Roman" panose="02020603050405020304" pitchFamily="18" charset="0"/>
                  <a:cs typeface="Times New Roman" panose="02020603050405020304" pitchFamily="18" charset="0"/>
                </a:rPr>
                <a:t> </a:t>
              </a:r>
              <a:r>
                <a:rPr lang="en-US" sz="1100" smtClean="0">
                  <a:latin typeface="Times New Roman" panose="02020603050405020304" pitchFamily="18" charset="0"/>
                  <a:cs typeface="Times New Roman" panose="02020603050405020304" pitchFamily="18" charset="0"/>
                </a:rPr>
                <a:t>control required </a:t>
              </a:r>
              <a:r>
                <a:rPr lang="en-US" sz="1100">
                  <a:latin typeface="Times New Roman" panose="02020603050405020304" pitchFamily="18" charset="0"/>
                  <a:cs typeface="Times New Roman" panose="02020603050405020304" pitchFamily="18" charset="0"/>
                </a:rPr>
                <a:t>for validation of the immunohistochemical </a:t>
              </a:r>
              <a:r>
                <a:rPr lang="pl-PL" sz="1100" smtClean="0">
                  <a:latin typeface="Times New Roman" panose="02020603050405020304" pitchFamily="18" charset="0"/>
                  <a:cs typeface="Times New Roman" panose="02020603050405020304" pitchFamily="18" charset="0"/>
                </a:rPr>
                <a:t>reactions </a:t>
              </a:r>
              <a:r>
                <a:rPr lang="en-US" sz="1100" smtClean="0">
                  <a:latin typeface="Times New Roman" panose="02020603050405020304" pitchFamily="18" charset="0"/>
                  <a:cs typeface="Times New Roman" panose="02020603050405020304" pitchFamily="18" charset="0"/>
                </a:rPr>
                <a:t>was </a:t>
              </a:r>
              <a:r>
                <a:rPr lang="en-US" sz="1100">
                  <a:latin typeface="Times New Roman" panose="02020603050405020304" pitchFamily="18" charset="0"/>
                  <a:cs typeface="Times New Roman" panose="02020603050405020304" pitchFamily="18" charset="0"/>
                </a:rPr>
                <a:t>carried out by omitting the incubation with the primary antibody, and showed no labeling.</a:t>
              </a:r>
              <a:r>
                <a:rPr lang="pl-PL" sz="1100">
                  <a:latin typeface="Times New Roman" panose="02020603050405020304" pitchFamily="18" charset="0"/>
                  <a:cs typeface="Times New Roman" panose="02020603050405020304" pitchFamily="18" charset="0"/>
                </a:rPr>
                <a:t> </a:t>
              </a:r>
              <a:r>
                <a:rPr lang="en-US" sz="1100">
                  <a:latin typeface="Times New Roman" panose="02020603050405020304" pitchFamily="18" charset="0"/>
                  <a:cs typeface="Times New Roman" panose="02020603050405020304" pitchFamily="18" charset="0"/>
                </a:rPr>
                <a:t>The autofluorescence</a:t>
              </a:r>
              <a:r>
                <a:rPr lang="pl-PL" sz="1100">
                  <a:latin typeface="Times New Roman" panose="02020603050405020304" pitchFamily="18" charset="0"/>
                  <a:cs typeface="Times New Roman" panose="02020603050405020304" pitchFamily="18" charset="0"/>
                </a:rPr>
                <a:t> </a:t>
              </a:r>
              <a:r>
                <a:rPr lang="pl-PL" sz="1100" smtClean="0">
                  <a:latin typeface="Times New Roman" panose="02020603050405020304" pitchFamily="18" charset="0"/>
                  <a:cs typeface="Times New Roman" panose="02020603050405020304" pitchFamily="18" charset="0"/>
                </a:rPr>
                <a:t>signal</a:t>
              </a:r>
              <a:r>
                <a:rPr lang="en-US" sz="1100" smtClean="0">
                  <a:latin typeface="Times New Roman" panose="02020603050405020304" pitchFamily="18" charset="0"/>
                  <a:cs typeface="Times New Roman" panose="02020603050405020304" pitchFamily="18" charset="0"/>
                </a:rPr>
                <a:t> </a:t>
              </a:r>
              <a:r>
                <a:rPr lang="en-US" sz="1100">
                  <a:latin typeface="Times New Roman" panose="02020603050405020304" pitchFamily="18" charset="0"/>
                  <a:cs typeface="Times New Roman" panose="02020603050405020304" pitchFamily="18" charset="0"/>
                </a:rPr>
                <a:t>of the cell walls</a:t>
              </a:r>
              <a:r>
                <a:rPr lang="pl-PL" sz="1100">
                  <a:latin typeface="Times New Roman" panose="02020603050405020304" pitchFamily="18" charset="0"/>
                  <a:cs typeface="Times New Roman" panose="02020603050405020304" pitchFamily="18" charset="0"/>
                </a:rPr>
                <a:t> </a:t>
              </a:r>
              <a:r>
                <a:rPr lang="pl-PL" sz="1100" smtClean="0">
                  <a:latin typeface="Times New Roman" panose="02020603050405020304" pitchFamily="18" charset="0"/>
                  <a:cs typeface="Times New Roman" panose="02020603050405020304" pitchFamily="18" charset="0"/>
                </a:rPr>
                <a:t>and pollen grains is </a:t>
              </a:r>
              <a:r>
                <a:rPr lang="pl-PL" sz="1100">
                  <a:latin typeface="Times New Roman" panose="02020603050405020304" pitchFamily="18" charset="0"/>
                  <a:cs typeface="Times New Roman" panose="02020603050405020304" pitchFamily="18" charset="0"/>
                </a:rPr>
                <a:t>visible.</a:t>
              </a:r>
              <a:r>
                <a:rPr lang="en-US" sz="1100">
                  <a:latin typeface="Times New Roman" panose="02020603050405020304" pitchFamily="18" charset="0"/>
                  <a:cs typeface="Times New Roman" panose="02020603050405020304" pitchFamily="18" charset="0"/>
                </a:rPr>
                <a:t> DAPI was used to stain cell nuclei</a:t>
              </a:r>
              <a:r>
                <a:rPr lang="pl-PL" sz="1100">
                  <a:latin typeface="Times New Roman" panose="02020603050405020304" pitchFamily="18" charset="0"/>
                  <a:cs typeface="Times New Roman" panose="02020603050405020304" pitchFamily="18" charset="0"/>
                </a:rPr>
                <a:t>. </a:t>
              </a:r>
              <a:r>
                <a:rPr lang="it-IT" sz="1100">
                  <a:latin typeface="Times New Roman" panose="02020603050405020304" pitchFamily="18" charset="0"/>
                  <a:cs typeface="Times New Roman" panose="02020603050405020304" pitchFamily="18" charset="0"/>
                </a:rPr>
                <a:t>Scale bar</a:t>
              </a:r>
              <a:r>
                <a:rPr lang="pl-PL" sz="1100">
                  <a:latin typeface="Times New Roman" panose="02020603050405020304" pitchFamily="18" charset="0"/>
                  <a:cs typeface="Times New Roman" panose="02020603050405020304" pitchFamily="18" charset="0"/>
                </a:rPr>
                <a:t> </a:t>
              </a:r>
              <a:r>
                <a:rPr lang="pl-PL" sz="1100" smtClean="0">
                  <a:latin typeface="Times New Roman" panose="02020603050405020304" pitchFamily="18" charset="0"/>
                  <a:cs typeface="Times New Roman" panose="02020603050405020304" pitchFamily="18" charset="0"/>
                </a:rPr>
                <a:t>=</a:t>
              </a:r>
              <a:r>
                <a:rPr lang="pl-PL" sz="1100">
                  <a:latin typeface="Times New Roman" panose="02020603050405020304" pitchFamily="18" charset="0"/>
                  <a:cs typeface="Times New Roman" panose="02020603050405020304" pitchFamily="18" charset="0"/>
                </a:rPr>
                <a:t> </a:t>
              </a:r>
              <a:r>
                <a:rPr lang="pl-PL" sz="1100" smtClean="0">
                  <a:latin typeface="Times New Roman" panose="02020603050405020304" pitchFamily="18" charset="0"/>
                  <a:cs typeface="Times New Roman" panose="02020603050405020304" pitchFamily="18" charset="0"/>
                </a:rPr>
                <a:t>50</a:t>
              </a:r>
              <a:r>
                <a:rPr lang="pl-PL" sz="1100">
                  <a:solidFill>
                    <a:srgbClr val="FF0000"/>
                  </a:solidFill>
                  <a:latin typeface="Times New Roman" panose="02020603050405020304" pitchFamily="18" charset="0"/>
                  <a:cs typeface="Times New Roman" panose="02020603050405020304" pitchFamily="18" charset="0"/>
                </a:rPr>
                <a:t> </a:t>
              </a:r>
              <a:r>
                <a:rPr lang="it-IT" sz="1100" smtClean="0">
                  <a:latin typeface="Times New Roman" panose="02020603050405020304" pitchFamily="18" charset="0"/>
                  <a:cs typeface="Times New Roman" panose="02020603050405020304" pitchFamily="18" charset="0"/>
                </a:rPr>
                <a:t>µm</a:t>
              </a:r>
              <a:r>
                <a:rPr lang="pl-PL" sz="1100">
                  <a:latin typeface="Times New Roman" panose="02020603050405020304" pitchFamily="18" charset="0"/>
                  <a:cs typeface="Times New Roman" panose="02020603050405020304" pitchFamily="18" charset="0"/>
                </a:rPr>
                <a:t>. </a:t>
              </a:r>
              <a:endParaRPr lang="en-US" sz="1100">
                <a:latin typeface="Times New Roman" panose="02020603050405020304" pitchFamily="18" charset="0"/>
                <a:cs typeface="Times New Roman" panose="02020603050405020304" pitchFamily="18" charset="0"/>
              </a:endParaRPr>
            </a:p>
          </p:txBody>
        </p:sp>
        <p:grpSp>
          <p:nvGrpSpPr>
            <p:cNvPr id="2" name="Grupa 1"/>
            <p:cNvGrpSpPr/>
            <p:nvPr/>
          </p:nvGrpSpPr>
          <p:grpSpPr>
            <a:xfrm>
              <a:off x="1835696" y="498401"/>
              <a:ext cx="5112568" cy="3744416"/>
              <a:chOff x="899592" y="228853"/>
              <a:chExt cx="6721049" cy="5040560"/>
            </a:xfrm>
          </p:grpSpPr>
          <p:pic>
            <p:nvPicPr>
              <p:cNvPr id="1026" name="Picture 2" descr="C:\Users\Kasia\Desktop\Kontrola negatywna GA pręciki. gimp'.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228853"/>
                <a:ext cx="6721049" cy="504056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Łącznik prostoliniowy 7"/>
              <p:cNvCxnSpPr/>
              <p:nvPr/>
            </p:nvCxnSpPr>
            <p:spPr>
              <a:xfrm>
                <a:off x="1043608" y="4187626"/>
                <a:ext cx="0" cy="957600"/>
              </a:xfrm>
              <a:prstGeom prst="line">
                <a:avLst/>
              </a:prstGeom>
              <a:ln w="19050">
                <a:solidFill>
                  <a:schemeClr val="bg1"/>
                </a:solidFill>
              </a:ln>
            </p:spPr>
            <p:style>
              <a:lnRef idx="3">
                <a:schemeClr val="accent1"/>
              </a:lnRef>
              <a:fillRef idx="0">
                <a:schemeClr val="accent1"/>
              </a:fillRef>
              <a:effectRef idx="2">
                <a:schemeClr val="accent1"/>
              </a:effectRef>
              <a:fontRef idx="minor">
                <a:schemeClr val="tx1"/>
              </a:fontRef>
            </p:style>
          </p:cxnSp>
        </p:grpSp>
      </p:grpSp>
    </p:spTree>
    <p:extLst>
      <p:ext uri="{BB962C8B-B14F-4D97-AF65-F5344CB8AC3E}">
        <p14:creationId xmlns:p14="http://schemas.microsoft.com/office/powerpoint/2010/main" val="3156386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p:cNvGraphicFramePr>
            <a:graphicFrameLocks noGrp="1"/>
          </p:cNvGraphicFramePr>
          <p:nvPr>
            <p:extLst>
              <p:ext uri="{D42A27DB-BD31-4B8C-83A1-F6EECF244321}">
                <p14:modId xmlns:p14="http://schemas.microsoft.com/office/powerpoint/2010/main" val="1309907997"/>
              </p:ext>
            </p:extLst>
          </p:nvPr>
        </p:nvGraphicFramePr>
        <p:xfrm>
          <a:off x="1043608" y="1556792"/>
          <a:ext cx="6546286" cy="4662044"/>
        </p:xfrm>
        <a:graphic>
          <a:graphicData uri="http://schemas.openxmlformats.org/drawingml/2006/table">
            <a:tbl>
              <a:tblPr firstRow="1" firstCol="1" bandRow="1"/>
              <a:tblGrid>
                <a:gridCol w="331157"/>
                <a:gridCol w="854710"/>
                <a:gridCol w="988060"/>
                <a:gridCol w="2366010"/>
                <a:gridCol w="950797"/>
                <a:gridCol w="551496"/>
                <a:gridCol w="504056"/>
              </a:tblGrid>
              <a:tr h="364922">
                <a:tc>
                  <a:txBody>
                    <a:bodyPr/>
                    <a:lstStyle/>
                    <a:p>
                      <a:pPr algn="ctr">
                        <a:lnSpc>
                          <a:spcPct val="115000"/>
                        </a:lnSpc>
                        <a:spcAft>
                          <a:spcPts val="0"/>
                        </a:spcAft>
                      </a:pPr>
                      <a:endParaRPr lang="pl-PL" sz="800" b="1">
                        <a:effectLst/>
                        <a:latin typeface="+mn-lt"/>
                        <a:ea typeface="Calibri"/>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pl-PL" sz="800" b="1" smtClean="0">
                          <a:effectLst/>
                          <a:latin typeface="+mn-lt"/>
                          <a:ea typeface="Calibri"/>
                          <a:cs typeface="Arial" panose="020B0604020202020204" pitchFamily="34" charset="0"/>
                        </a:rPr>
                        <a:t>cDNAs</a:t>
                      </a:r>
                      <a:endParaRPr lang="pl-PL" sz="800" b="1">
                        <a:effectLst/>
                        <a:latin typeface="+mn-lt"/>
                        <a:ea typeface="Calibri"/>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pl-PL" sz="800" b="1" smtClean="0">
                          <a:effectLst/>
                          <a:latin typeface="+mn-lt"/>
                          <a:ea typeface="Times New Roman"/>
                          <a:cs typeface="Times New Roman"/>
                        </a:rPr>
                        <a:t>Type of p</a:t>
                      </a:r>
                      <a:r>
                        <a:rPr lang="en-US" sz="800" b="1" smtClean="0">
                          <a:effectLst/>
                          <a:latin typeface="+mn-lt"/>
                          <a:ea typeface="Times New Roman"/>
                          <a:cs typeface="Times New Roman"/>
                        </a:rPr>
                        <a:t>rimers</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800" b="1">
                          <a:solidFill>
                            <a:schemeClr val="tx1"/>
                          </a:solidFill>
                          <a:effectLst/>
                          <a:latin typeface="+mn-lt"/>
                          <a:ea typeface="Times New Roman"/>
                          <a:cs typeface="Times New Roman"/>
                        </a:rPr>
                        <a:t> </a:t>
                      </a:r>
                      <a:r>
                        <a:rPr lang="en-US" sz="800" b="1" smtClean="0">
                          <a:solidFill>
                            <a:schemeClr val="tx1"/>
                          </a:solidFill>
                          <a:effectLst/>
                          <a:latin typeface="+mn-lt"/>
                          <a:ea typeface="Times New Roman"/>
                          <a:cs typeface="Times New Roman"/>
                        </a:rPr>
                        <a:t>Primer sequence</a:t>
                      </a:r>
                      <a:r>
                        <a:rPr lang="pl-PL" sz="800" b="1" smtClean="0">
                          <a:solidFill>
                            <a:schemeClr val="tx1"/>
                          </a:solidFill>
                          <a:effectLst/>
                          <a:latin typeface="+mn-lt"/>
                          <a:ea typeface="Times New Roman"/>
                          <a:cs typeface="Times New Roman"/>
                        </a:rPr>
                        <a:t>s</a:t>
                      </a:r>
                      <a:endParaRPr lang="pl-PL" sz="800">
                        <a:solidFill>
                          <a:schemeClr val="tx1"/>
                        </a:solidFill>
                        <a:effectLst/>
                        <a:latin typeface="+mn-lt"/>
                        <a:ea typeface="Calibri"/>
                        <a:cs typeface="Times New Roman"/>
                      </a:endParaRPr>
                    </a:p>
                    <a:p>
                      <a:pPr algn="ctr">
                        <a:lnSpc>
                          <a:spcPct val="115000"/>
                        </a:lnSpc>
                        <a:spcAft>
                          <a:spcPts val="0"/>
                        </a:spcAft>
                      </a:pPr>
                      <a:r>
                        <a:rPr lang="en-US" sz="800" b="1">
                          <a:solidFill>
                            <a:schemeClr val="tx1"/>
                          </a:solidFill>
                          <a:effectLst/>
                          <a:latin typeface="+mn-lt"/>
                          <a:ea typeface="Times New Roman"/>
                          <a:cs typeface="Times New Roman"/>
                        </a:rPr>
                        <a:t>(5’-3’)</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pl-PL" sz="800" b="1" smtClean="0">
                          <a:effectLst/>
                          <a:latin typeface="+mn-lt"/>
                          <a:ea typeface="Times New Roman"/>
                          <a:cs typeface="Times New Roman"/>
                        </a:rPr>
                        <a:t>S</a:t>
                      </a:r>
                      <a:r>
                        <a:rPr lang="en-US" sz="800" b="1" smtClean="0">
                          <a:effectLst/>
                          <a:latin typeface="+mn-lt"/>
                          <a:ea typeface="Times New Roman"/>
                          <a:cs typeface="Times New Roman"/>
                        </a:rPr>
                        <a:t>equence</a:t>
                      </a:r>
                      <a:r>
                        <a:rPr lang="pl-PL" sz="800" b="1" smtClean="0">
                          <a:effectLst/>
                          <a:latin typeface="+mn-lt"/>
                          <a:ea typeface="Times New Roman"/>
                          <a:cs typeface="Times New Roman"/>
                        </a:rPr>
                        <a:t>s of</a:t>
                      </a:r>
                      <a:r>
                        <a:rPr lang="pl-PL" sz="800" b="0" baseline="0" smtClean="0">
                          <a:effectLst/>
                          <a:latin typeface="+mn-lt"/>
                          <a:ea typeface="Times New Roman"/>
                          <a:cs typeface="Times New Roman"/>
                        </a:rPr>
                        <a:t> </a:t>
                      </a:r>
                      <a:r>
                        <a:rPr lang="en-US" sz="800" b="1" smtClean="0">
                          <a:effectLst/>
                          <a:latin typeface="+mn-lt"/>
                          <a:ea typeface="Times New Roman"/>
                          <a:cs typeface="Times New Roman"/>
                        </a:rPr>
                        <a:t>UPL </a:t>
                      </a:r>
                      <a:r>
                        <a:rPr lang="pl-PL" sz="800" b="1" smtClean="0">
                          <a:effectLst/>
                          <a:latin typeface="+mn-lt"/>
                          <a:ea typeface="Times New Roman"/>
                          <a:cs typeface="Times New Roman"/>
                        </a:rPr>
                        <a:t>probes</a:t>
                      </a:r>
                      <a:r>
                        <a:rPr lang="pl-PL" sz="800" b="1" baseline="0" smtClean="0">
                          <a:effectLst/>
                          <a:latin typeface="+mn-lt"/>
                          <a:ea typeface="Times New Roman"/>
                          <a:cs typeface="Times New Roman"/>
                        </a:rPr>
                        <a:t> </a:t>
                      </a:r>
                      <a:r>
                        <a:rPr lang="pl-PL" sz="800" b="1" smtClean="0">
                          <a:effectLst/>
                          <a:latin typeface="+mn-lt"/>
                          <a:ea typeface="Times New Roman"/>
                          <a:cs typeface="Times New Roman"/>
                        </a:rPr>
                        <a:t>and their</a:t>
                      </a:r>
                      <a:r>
                        <a:rPr lang="pl-PL" sz="800" b="1" baseline="0" smtClean="0">
                          <a:effectLst/>
                          <a:latin typeface="+mn-lt"/>
                          <a:ea typeface="Times New Roman"/>
                          <a:cs typeface="Times New Roman"/>
                        </a:rPr>
                        <a:t> </a:t>
                      </a:r>
                      <a:r>
                        <a:rPr lang="en-US" sz="800" b="1" smtClean="0">
                          <a:effectLst/>
                          <a:latin typeface="+mn-lt"/>
                          <a:ea typeface="Times New Roman"/>
                          <a:cs typeface="Times New Roman"/>
                        </a:rPr>
                        <a:t>n</a:t>
                      </a:r>
                      <a:r>
                        <a:rPr lang="pl-PL" sz="800" b="1" smtClean="0">
                          <a:effectLst/>
                          <a:latin typeface="+mn-lt"/>
                          <a:ea typeface="Times New Roman"/>
                          <a:cs typeface="Times New Roman"/>
                        </a:rPr>
                        <a:t>umbers</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800" b="1">
                          <a:effectLst/>
                          <a:latin typeface="+mn-lt"/>
                          <a:ea typeface="Times New Roman"/>
                          <a:cs typeface="Times New Roman"/>
                        </a:rPr>
                        <a:t> </a:t>
                      </a:r>
                      <a:r>
                        <a:rPr lang="en-US" sz="800" b="1" smtClean="0">
                          <a:effectLst/>
                          <a:latin typeface="+mn-lt"/>
                          <a:ea typeface="Times New Roman"/>
                          <a:cs typeface="Times New Roman"/>
                        </a:rPr>
                        <a:t>cDNA </a:t>
                      </a:r>
                      <a:endParaRPr lang="pl-PL" sz="800" b="1" smtClean="0">
                        <a:effectLst/>
                        <a:latin typeface="+mn-lt"/>
                        <a:ea typeface="Times New Roman"/>
                        <a:cs typeface="Times New Roman"/>
                      </a:endParaRPr>
                    </a:p>
                    <a:p>
                      <a:pPr algn="ctr">
                        <a:lnSpc>
                          <a:spcPct val="115000"/>
                        </a:lnSpc>
                        <a:spcAft>
                          <a:spcPts val="0"/>
                        </a:spcAft>
                      </a:pPr>
                      <a:r>
                        <a:rPr lang="en-US" sz="800" b="1" smtClean="0">
                          <a:effectLst/>
                          <a:latin typeface="+mn-lt"/>
                          <a:ea typeface="Times New Roman"/>
                          <a:cs typeface="Times New Roman"/>
                        </a:rPr>
                        <a:t>fragment </a:t>
                      </a:r>
                      <a:r>
                        <a:rPr lang="en-US" sz="800" b="1">
                          <a:effectLst/>
                          <a:latin typeface="+mn-lt"/>
                          <a:ea typeface="Times New Roman"/>
                          <a:cs typeface="Times New Roman"/>
                        </a:rPr>
                        <a:t>(nt)</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pl-PL" sz="800" b="1" smtClean="0">
                          <a:effectLst/>
                          <a:latin typeface="+mn-lt"/>
                          <a:ea typeface="Calibri"/>
                          <a:cs typeface="Times New Roman"/>
                        </a:rPr>
                        <a:t>Temp.</a:t>
                      </a:r>
                      <a:r>
                        <a:rPr lang="pl-PL" sz="800" b="1" baseline="0" smtClean="0">
                          <a:effectLst/>
                          <a:latin typeface="+mn-lt"/>
                          <a:ea typeface="Calibri"/>
                          <a:cs typeface="Times New Roman"/>
                        </a:rPr>
                        <a:t> </a:t>
                      </a:r>
                    </a:p>
                    <a:p>
                      <a:pPr algn="ctr">
                        <a:lnSpc>
                          <a:spcPct val="115000"/>
                        </a:lnSpc>
                        <a:spcAft>
                          <a:spcPts val="0"/>
                        </a:spcAft>
                      </a:pPr>
                      <a:r>
                        <a:rPr lang="pl-PL" sz="800" b="1" smtClean="0">
                          <a:effectLst/>
                          <a:latin typeface="+mn-lt"/>
                          <a:ea typeface="Calibri"/>
                          <a:cs typeface="Times New Roman"/>
                        </a:rPr>
                        <a:t>in qPCR</a:t>
                      </a:r>
                      <a:r>
                        <a:rPr lang="pl-PL" sz="800" b="1" baseline="0" smtClean="0">
                          <a:effectLst/>
                          <a:latin typeface="+mn-lt"/>
                          <a:ea typeface="Calibri"/>
                          <a:cs typeface="Times New Roman"/>
                        </a:rPr>
                        <a:t> reaction</a:t>
                      </a:r>
                      <a:endParaRPr lang="pl-PL" sz="800" b="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55440">
                <a:tc>
                  <a:txBody>
                    <a:bodyPr/>
                    <a:lstStyle/>
                    <a:p>
                      <a:pPr algn="ctr">
                        <a:lnSpc>
                          <a:spcPct val="115000"/>
                        </a:lnSpc>
                        <a:spcAft>
                          <a:spcPts val="0"/>
                        </a:spcAft>
                      </a:pPr>
                      <a:r>
                        <a:rPr lang="pl-PL" sz="800" b="1" smtClean="0">
                          <a:effectLst>
                            <a:outerShdw blurRad="38100" dist="38100" dir="2700000" algn="tl">
                              <a:srgbClr val="000000">
                                <a:alpha val="43137"/>
                              </a:srgbClr>
                            </a:outerShdw>
                          </a:effectLst>
                          <a:latin typeface="+mn-lt"/>
                          <a:ea typeface="Calibri"/>
                          <a:cs typeface="Times New Roman"/>
                        </a:rPr>
                        <a:t>A</a:t>
                      </a:r>
                      <a:endParaRPr lang="pl-PL" sz="800" b="1">
                        <a:effectLst>
                          <a:outerShdw blurRad="38100" dist="38100" dir="2700000" algn="tl">
                            <a:srgbClr val="000000">
                              <a:alpha val="43137"/>
                            </a:srgbClr>
                          </a:outerShdw>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800" i="1">
                          <a:effectLst/>
                          <a:latin typeface="+mn-lt"/>
                          <a:ea typeface="Times New Roman"/>
                          <a:cs typeface="Times New Roman"/>
                        </a:rPr>
                        <a:t>LlGAMYB</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800">
                          <a:effectLst/>
                          <a:latin typeface="+mn-lt"/>
                          <a:ea typeface="Times New Roman"/>
                          <a:cs typeface="Times New Roman"/>
                        </a:rPr>
                        <a:t>Degenerate primers</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800">
                          <a:effectLst/>
                          <a:latin typeface="+mn-lt"/>
                          <a:ea typeface="Times New Roman"/>
                          <a:cs typeface="Times New Roman"/>
                        </a:rPr>
                        <a:t>FP            AATCA</a:t>
                      </a:r>
                      <a:r>
                        <a:rPr lang="en-US" sz="800" u="sng">
                          <a:effectLst/>
                          <a:latin typeface="+mn-lt"/>
                          <a:ea typeface="Times New Roman"/>
                          <a:cs typeface="Times New Roman"/>
                        </a:rPr>
                        <a:t>Y</a:t>
                      </a:r>
                      <a:r>
                        <a:rPr lang="en-US" sz="800">
                          <a:effectLst/>
                          <a:latin typeface="+mn-lt"/>
                          <a:ea typeface="Times New Roman"/>
                          <a:cs typeface="Times New Roman"/>
                        </a:rPr>
                        <a:t>CT</a:t>
                      </a:r>
                      <a:r>
                        <a:rPr lang="en-US" sz="800" u="sng">
                          <a:effectLst/>
                          <a:latin typeface="+mn-lt"/>
                          <a:ea typeface="Times New Roman"/>
                          <a:cs typeface="Times New Roman"/>
                        </a:rPr>
                        <a:t>R</a:t>
                      </a:r>
                      <a:r>
                        <a:rPr lang="en-US" sz="800">
                          <a:effectLst/>
                          <a:latin typeface="+mn-lt"/>
                          <a:ea typeface="Times New Roman"/>
                          <a:cs typeface="Times New Roman"/>
                        </a:rPr>
                        <a:t>AG</a:t>
                      </a:r>
                      <a:r>
                        <a:rPr lang="en-US" sz="800" u="sng">
                          <a:effectLst/>
                          <a:latin typeface="+mn-lt"/>
                          <a:ea typeface="Times New Roman"/>
                          <a:cs typeface="Times New Roman"/>
                        </a:rPr>
                        <a:t>R</a:t>
                      </a:r>
                      <a:r>
                        <a:rPr lang="en-US" sz="800">
                          <a:effectLst/>
                          <a:latin typeface="+mn-lt"/>
                          <a:ea typeface="Times New Roman"/>
                          <a:cs typeface="Times New Roman"/>
                        </a:rPr>
                        <a:t>CC</a:t>
                      </a:r>
                      <a:r>
                        <a:rPr lang="en-US" sz="800" u="sng">
                          <a:effectLst/>
                          <a:latin typeface="+mn-lt"/>
                          <a:ea typeface="Times New Roman"/>
                          <a:cs typeface="Times New Roman"/>
                        </a:rPr>
                        <a:t>RR</a:t>
                      </a:r>
                      <a:r>
                        <a:rPr lang="en-US" sz="800">
                          <a:effectLst/>
                          <a:latin typeface="+mn-lt"/>
                          <a:ea typeface="Times New Roman"/>
                          <a:cs typeface="Times New Roman"/>
                        </a:rPr>
                        <a:t>A</a:t>
                      </a:r>
                      <a:r>
                        <a:rPr lang="en-US" sz="800" u="sng">
                          <a:effectLst/>
                          <a:latin typeface="+mn-lt"/>
                          <a:ea typeface="Times New Roman"/>
                          <a:cs typeface="Times New Roman"/>
                        </a:rPr>
                        <a:t>YY</a:t>
                      </a:r>
                      <a:r>
                        <a:rPr lang="en-US" sz="800">
                          <a:effectLst/>
                          <a:latin typeface="+mn-lt"/>
                          <a:ea typeface="Times New Roman"/>
                          <a:cs typeface="Times New Roman"/>
                        </a:rPr>
                        <a:t>T</a:t>
                      </a:r>
                      <a:r>
                        <a:rPr lang="en-US" sz="800" u="sng">
                          <a:effectLst/>
                          <a:latin typeface="+mn-lt"/>
                          <a:ea typeface="Times New Roman"/>
                          <a:cs typeface="Times New Roman"/>
                        </a:rPr>
                        <a:t>R</a:t>
                      </a:r>
                      <a:r>
                        <a:rPr lang="en-US" sz="800">
                          <a:effectLst/>
                          <a:latin typeface="+mn-lt"/>
                          <a:ea typeface="Times New Roman"/>
                          <a:cs typeface="Times New Roman"/>
                        </a:rPr>
                        <a:t>AAGAAAGG </a:t>
                      </a:r>
                      <a:endParaRPr lang="pl-PL" sz="800">
                        <a:effectLst/>
                        <a:latin typeface="+mn-lt"/>
                        <a:ea typeface="Calibri"/>
                        <a:cs typeface="Times New Roman"/>
                      </a:endParaRPr>
                    </a:p>
                    <a:p>
                      <a:pPr>
                        <a:lnSpc>
                          <a:spcPct val="115000"/>
                        </a:lnSpc>
                        <a:spcAft>
                          <a:spcPts val="0"/>
                        </a:spcAft>
                      </a:pPr>
                      <a:r>
                        <a:rPr lang="en-US" sz="800">
                          <a:effectLst/>
                          <a:latin typeface="+mn-lt"/>
                          <a:ea typeface="Times New Roman"/>
                          <a:cs typeface="Times New Roman"/>
                        </a:rPr>
                        <a:t>RP            TTGGA</a:t>
                      </a:r>
                      <a:r>
                        <a:rPr lang="en-US" sz="800" u="sng">
                          <a:effectLst/>
                          <a:latin typeface="+mn-lt"/>
                          <a:ea typeface="Times New Roman"/>
                          <a:cs typeface="Times New Roman"/>
                        </a:rPr>
                        <a:t>R</a:t>
                      </a:r>
                      <a:r>
                        <a:rPr lang="en-US" sz="800">
                          <a:effectLst/>
                          <a:latin typeface="+mn-lt"/>
                          <a:ea typeface="Times New Roman"/>
                          <a:cs typeface="Times New Roman"/>
                        </a:rPr>
                        <a:t>TGAAGGGAGCTC</a:t>
                      </a:r>
                      <a:r>
                        <a:rPr lang="en-US" sz="800" u="sng">
                          <a:effectLst/>
                          <a:latin typeface="+mn-lt"/>
                          <a:ea typeface="Times New Roman"/>
                          <a:cs typeface="Times New Roman"/>
                        </a:rPr>
                        <a:t>S</a:t>
                      </a:r>
                      <a:r>
                        <a:rPr lang="en-US" sz="800">
                          <a:effectLst/>
                          <a:latin typeface="+mn-lt"/>
                          <a:ea typeface="Times New Roman"/>
                          <a:cs typeface="Times New Roman"/>
                        </a:rPr>
                        <a:t>A</a:t>
                      </a:r>
                      <a:r>
                        <a:rPr lang="en-US" sz="800" u="sng">
                          <a:effectLst/>
                          <a:latin typeface="+mn-lt"/>
                          <a:ea typeface="Times New Roman"/>
                          <a:cs typeface="Times New Roman"/>
                        </a:rPr>
                        <a:t>R</a:t>
                      </a:r>
                      <a:r>
                        <a:rPr lang="en-US" sz="800">
                          <a:effectLst/>
                          <a:latin typeface="+mn-lt"/>
                          <a:ea typeface="Times New Roman"/>
                          <a:cs typeface="Times New Roman"/>
                        </a:rPr>
                        <a:t>CTTC</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800">
                          <a:effectLst/>
                          <a:latin typeface="+mn-lt"/>
                          <a:ea typeface="Times New Roman"/>
                          <a:cs typeface="Times New Roman"/>
                        </a:rPr>
                        <a:t> </a:t>
                      </a:r>
                      <a:r>
                        <a:rPr lang="pl-PL" sz="800" smtClean="0">
                          <a:effectLst/>
                          <a:latin typeface="+mn-lt"/>
                          <a:ea typeface="Times New Roman"/>
                          <a:cs typeface="Times New Roman"/>
                        </a:rPr>
                        <a:t>-</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800">
                          <a:effectLst/>
                          <a:latin typeface="+mn-lt"/>
                          <a:ea typeface="Times New Roman"/>
                          <a:cs typeface="Times New Roman"/>
                        </a:rPr>
                        <a:t>704</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61-48</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222566">
                <a:tc rowSpan="2">
                  <a:txBody>
                    <a:bodyPr/>
                    <a:lstStyle/>
                    <a:p>
                      <a:pPr algn="ctr">
                        <a:lnSpc>
                          <a:spcPct val="115000"/>
                        </a:lnSpc>
                        <a:spcAft>
                          <a:spcPts val="0"/>
                        </a:spcAft>
                      </a:pPr>
                      <a:endParaRPr lang="pl-PL" sz="800" b="1" smtClean="0">
                        <a:effectLst/>
                        <a:latin typeface="+mn-lt"/>
                        <a:ea typeface="Calibri"/>
                        <a:cs typeface="Times New Roman"/>
                      </a:endParaRPr>
                    </a:p>
                    <a:p>
                      <a:pPr algn="ctr">
                        <a:lnSpc>
                          <a:spcPct val="115000"/>
                        </a:lnSpc>
                        <a:spcAft>
                          <a:spcPts val="0"/>
                        </a:spcAft>
                      </a:pPr>
                      <a:endParaRPr lang="pl-PL" sz="800" b="1" smtClean="0">
                        <a:effectLst/>
                        <a:latin typeface="+mn-lt"/>
                        <a:ea typeface="Calibri"/>
                        <a:cs typeface="Times New Roman"/>
                      </a:endParaRPr>
                    </a:p>
                    <a:p>
                      <a:pPr algn="ctr">
                        <a:lnSpc>
                          <a:spcPct val="115000"/>
                        </a:lnSpc>
                        <a:spcAft>
                          <a:spcPts val="0"/>
                        </a:spcAft>
                      </a:pPr>
                      <a:r>
                        <a:rPr lang="pl-PL" sz="800" b="1" smtClean="0">
                          <a:effectLst>
                            <a:outerShdw blurRad="38100" dist="38100" dir="2700000" algn="tl">
                              <a:srgbClr val="000000">
                                <a:alpha val="43137"/>
                              </a:srgbClr>
                            </a:outerShdw>
                          </a:effectLst>
                          <a:latin typeface="+mn-lt"/>
                          <a:ea typeface="Calibri"/>
                          <a:cs typeface="Times New Roman"/>
                        </a:rPr>
                        <a:t>B</a:t>
                      </a:r>
                      <a:endParaRPr lang="pl-PL" sz="800" b="1">
                        <a:effectLst>
                          <a:outerShdw blurRad="38100" dist="38100" dir="2700000" algn="tl">
                            <a:srgbClr val="000000">
                              <a:alpha val="43137"/>
                            </a:srgbClr>
                          </a:outerShdw>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en-US" sz="800" i="1">
                          <a:effectLst/>
                          <a:latin typeface="+mn-lt"/>
                          <a:ea typeface="Times New Roman"/>
                          <a:cs typeface="Times New Roman"/>
                        </a:rPr>
                        <a:t> </a:t>
                      </a:r>
                      <a:endParaRPr lang="pl-PL" sz="800">
                        <a:effectLst/>
                        <a:latin typeface="+mn-lt"/>
                        <a:ea typeface="Calibri"/>
                        <a:cs typeface="Times New Roman"/>
                      </a:endParaRPr>
                    </a:p>
                    <a:p>
                      <a:pPr algn="ctr">
                        <a:lnSpc>
                          <a:spcPct val="115000"/>
                        </a:lnSpc>
                        <a:spcAft>
                          <a:spcPts val="0"/>
                        </a:spcAft>
                      </a:pPr>
                      <a:r>
                        <a:rPr lang="en-US" sz="800" i="1">
                          <a:effectLst/>
                          <a:latin typeface="+mn-lt"/>
                          <a:ea typeface="Times New Roman"/>
                          <a:cs typeface="Times New Roman"/>
                        </a:rPr>
                        <a:t> </a:t>
                      </a:r>
                      <a:endParaRPr lang="pl-PL" sz="800">
                        <a:effectLst/>
                        <a:latin typeface="+mn-lt"/>
                        <a:ea typeface="Calibri"/>
                        <a:cs typeface="Times New Roman"/>
                      </a:endParaRPr>
                    </a:p>
                    <a:p>
                      <a:pPr algn="ctr">
                        <a:lnSpc>
                          <a:spcPct val="115000"/>
                        </a:lnSpc>
                        <a:spcAft>
                          <a:spcPts val="0"/>
                        </a:spcAft>
                      </a:pPr>
                      <a:r>
                        <a:rPr lang="en-US" sz="800" i="1">
                          <a:effectLst/>
                          <a:latin typeface="+mn-lt"/>
                          <a:ea typeface="Times New Roman"/>
                          <a:cs typeface="Times New Roman"/>
                        </a:rPr>
                        <a:t>LlGAMYB</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en-US" sz="800">
                          <a:effectLst/>
                          <a:latin typeface="+mn-lt"/>
                          <a:ea typeface="Times New Roman"/>
                          <a:cs typeface="Times New Roman"/>
                        </a:rPr>
                        <a:t> </a:t>
                      </a:r>
                      <a:endParaRPr lang="pl-PL" sz="800">
                        <a:effectLst/>
                        <a:latin typeface="+mn-lt"/>
                        <a:ea typeface="Calibri"/>
                        <a:cs typeface="Times New Roman"/>
                      </a:endParaRPr>
                    </a:p>
                    <a:p>
                      <a:pPr algn="ctr">
                        <a:lnSpc>
                          <a:spcPct val="115000"/>
                        </a:lnSpc>
                        <a:spcAft>
                          <a:spcPts val="0"/>
                        </a:spcAft>
                      </a:pPr>
                      <a:r>
                        <a:rPr lang="en-US" sz="800">
                          <a:effectLst/>
                          <a:latin typeface="+mn-lt"/>
                          <a:ea typeface="Times New Roman"/>
                          <a:cs typeface="Times New Roman"/>
                        </a:rPr>
                        <a:t> </a:t>
                      </a:r>
                      <a:endParaRPr lang="pl-PL" sz="800">
                        <a:effectLst/>
                        <a:latin typeface="+mn-lt"/>
                        <a:ea typeface="Calibri"/>
                        <a:cs typeface="Times New Roman"/>
                      </a:endParaRPr>
                    </a:p>
                    <a:p>
                      <a:pPr algn="ctr">
                        <a:lnSpc>
                          <a:spcPct val="115000"/>
                        </a:lnSpc>
                        <a:spcAft>
                          <a:spcPts val="0"/>
                        </a:spcAft>
                      </a:pPr>
                      <a:r>
                        <a:rPr lang="en-US" sz="800">
                          <a:effectLst/>
                          <a:latin typeface="+mn-lt"/>
                          <a:ea typeface="Times New Roman"/>
                          <a:cs typeface="Times New Roman"/>
                        </a:rPr>
                        <a:t>3’RACE-PCR primers</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800">
                          <a:effectLst/>
                          <a:latin typeface="+mn-lt"/>
                          <a:ea typeface="Times New Roman"/>
                          <a:cs typeface="Times New Roman"/>
                        </a:rPr>
                        <a:t>FP</a:t>
                      </a:r>
                      <a:r>
                        <a:rPr lang="pl-PL" sz="800">
                          <a:effectLst/>
                          <a:latin typeface="+mn-lt"/>
                          <a:ea typeface="Times New Roman"/>
                          <a:cs typeface="Times New Roman"/>
                        </a:rPr>
                        <a:t>            </a:t>
                      </a:r>
                      <a:r>
                        <a:rPr lang="en-US" sz="800">
                          <a:effectLst/>
                          <a:latin typeface="+mn-lt"/>
                          <a:ea typeface="Times New Roman"/>
                          <a:cs typeface="Times New Roman"/>
                        </a:rPr>
                        <a:t>CCGTCAACATCACCTAACCATAA</a:t>
                      </a:r>
                      <a:endParaRPr lang="pl-PL" sz="800">
                        <a:effectLst/>
                        <a:latin typeface="+mn-lt"/>
                        <a:ea typeface="Calibri"/>
                        <a:cs typeface="Times New Roman"/>
                      </a:endParaRPr>
                    </a:p>
                    <a:p>
                      <a:pPr>
                        <a:lnSpc>
                          <a:spcPct val="115000"/>
                        </a:lnSpc>
                        <a:spcAft>
                          <a:spcPts val="0"/>
                        </a:spcAft>
                      </a:pPr>
                      <a:r>
                        <a:rPr lang="en-US" sz="800">
                          <a:effectLst/>
                          <a:latin typeface="+mn-lt"/>
                          <a:ea typeface="Times New Roman"/>
                          <a:cs typeface="Times New Roman"/>
                        </a:rPr>
                        <a:t>RP            </a:t>
                      </a:r>
                      <a:r>
                        <a:rPr lang="pl-PL" sz="800">
                          <a:solidFill>
                            <a:srgbClr val="000000"/>
                          </a:solidFill>
                          <a:effectLst/>
                          <a:latin typeface="+mn-lt"/>
                          <a:ea typeface="Times New Roman"/>
                          <a:cs typeface="Times New Roman"/>
                        </a:rPr>
                        <a:t>GTTGCAGTAGA</a:t>
                      </a:r>
                      <a:r>
                        <a:rPr lang="pl-PL" sz="800" u="sng">
                          <a:solidFill>
                            <a:srgbClr val="000000"/>
                          </a:solidFill>
                          <a:effectLst/>
                          <a:latin typeface="+mn-lt"/>
                          <a:ea typeface="Times New Roman"/>
                          <a:cs typeface="Times New Roman"/>
                        </a:rPr>
                        <a:t>W</a:t>
                      </a:r>
                      <a:r>
                        <a:rPr lang="pl-PL" sz="800">
                          <a:solidFill>
                            <a:srgbClr val="000000"/>
                          </a:solidFill>
                          <a:effectLst/>
                          <a:latin typeface="+mn-lt"/>
                          <a:ea typeface="Times New Roman"/>
                          <a:cs typeface="Times New Roman"/>
                        </a:rPr>
                        <a:t>GAAT</a:t>
                      </a:r>
                      <a:r>
                        <a:rPr lang="pl-PL" sz="800" u="sng">
                          <a:solidFill>
                            <a:srgbClr val="000000"/>
                          </a:solidFill>
                          <a:effectLst/>
                          <a:latin typeface="+mn-lt"/>
                          <a:ea typeface="Times New Roman"/>
                          <a:cs typeface="Times New Roman"/>
                        </a:rPr>
                        <a:t>K</a:t>
                      </a:r>
                      <a:r>
                        <a:rPr lang="pl-PL" sz="800">
                          <a:solidFill>
                            <a:srgbClr val="000000"/>
                          </a:solidFill>
                          <a:effectLst/>
                          <a:latin typeface="+mn-lt"/>
                          <a:ea typeface="Times New Roman"/>
                          <a:cs typeface="Times New Roman"/>
                        </a:rPr>
                        <a:t>TGAACTCTT</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800">
                          <a:effectLst/>
                          <a:latin typeface="+mn-lt"/>
                          <a:ea typeface="Times New Roman"/>
                          <a:cs typeface="Times New Roman"/>
                        </a:rPr>
                        <a:t> </a:t>
                      </a:r>
                      <a:r>
                        <a:rPr lang="pl-PL" sz="800" smtClean="0">
                          <a:effectLst/>
                          <a:latin typeface="+mn-lt"/>
                          <a:ea typeface="Times New Roman"/>
                          <a:cs typeface="Times New Roman"/>
                        </a:rPr>
                        <a:t>-</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800">
                          <a:effectLst/>
                          <a:latin typeface="+mn-lt"/>
                          <a:ea typeface="Times New Roman"/>
                          <a:cs typeface="Times New Roman"/>
                        </a:rPr>
                        <a:t>485</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61</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5716">
                <a:tc vMerge="1">
                  <a:txBody>
                    <a:bodyPr/>
                    <a:lstStyle/>
                    <a:p>
                      <a:endParaRPr lang="pl-PL"/>
                    </a:p>
                  </a:txBody>
                  <a:tcPr/>
                </a:tc>
                <a:tc vMerge="1">
                  <a:txBody>
                    <a:bodyPr/>
                    <a:lstStyle/>
                    <a:p>
                      <a:endParaRPr lang="pl-PL"/>
                    </a:p>
                  </a:txBody>
                  <a:tcPr/>
                </a:tc>
                <a:tc vMerge="1">
                  <a:txBody>
                    <a:bodyPr/>
                    <a:lstStyle/>
                    <a:p>
                      <a:endParaRPr lang="pl-PL"/>
                    </a:p>
                  </a:txBody>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800" smtClean="0">
                          <a:effectLst/>
                          <a:latin typeface="+mn-lt"/>
                          <a:ea typeface="Times New Roman"/>
                          <a:cs typeface="Times New Roman"/>
                        </a:rPr>
                        <a:t>3’GSOP   AATAGTGGCCTTCTGGATGCTT</a:t>
                      </a:r>
                      <a:endParaRPr lang="pl-PL" sz="800" smtClean="0">
                        <a:effectLst/>
                        <a:latin typeface="+mn-lt"/>
                        <a:ea typeface="Times New Roman"/>
                        <a:cs typeface="Times New Roman"/>
                      </a:endParaRPr>
                    </a:p>
                    <a:p>
                      <a:pPr marL="0" marR="0" indent="0" algn="l" defTabSz="914400" rtl="0" eaLnBrk="1" fontAlgn="auto" latinLnBrk="0" hangingPunct="1">
                        <a:lnSpc>
                          <a:spcPct val="115000"/>
                        </a:lnSpc>
                        <a:spcBef>
                          <a:spcPts val="0"/>
                        </a:spcBef>
                        <a:spcAft>
                          <a:spcPts val="0"/>
                        </a:spcAft>
                        <a:buClrTx/>
                        <a:buSzTx/>
                        <a:buFontTx/>
                        <a:buNone/>
                        <a:tabLst/>
                        <a:defRPr/>
                      </a:pPr>
                      <a:r>
                        <a:rPr lang="en-US" sz="800" smtClean="0">
                          <a:effectLst/>
                          <a:latin typeface="+mn-lt"/>
                          <a:ea typeface="Times New Roman"/>
                          <a:cs typeface="Times New Roman"/>
                        </a:rPr>
                        <a:t>3’OP        GCGAGCACAGAATTAATACGACT</a:t>
                      </a:r>
                      <a:endParaRPr lang="pl-PL" sz="800" smtClean="0">
                        <a:effectLst/>
                        <a:latin typeface="+mn-lt"/>
                        <a:ea typeface="Calibri"/>
                        <a:cs typeface="Times New Roman"/>
                      </a:endParaRPr>
                    </a:p>
                    <a:p>
                      <a:pPr>
                        <a:lnSpc>
                          <a:spcPct val="115000"/>
                        </a:lnSpc>
                        <a:spcAft>
                          <a:spcPts val="0"/>
                        </a:spcAft>
                      </a:pPr>
                      <a:r>
                        <a:rPr lang="en-US" sz="800" smtClean="0">
                          <a:effectLst/>
                          <a:latin typeface="+mn-lt"/>
                          <a:ea typeface="Times New Roman"/>
                          <a:cs typeface="Times New Roman"/>
                        </a:rPr>
                        <a:t>3’GSIP     TATCAGGCAAAGACTATGAGCAGCTCCAAGA</a:t>
                      </a:r>
                      <a:endParaRPr lang="pl-PL" sz="800" smtClean="0">
                        <a:effectLst/>
                        <a:latin typeface="+mn-lt"/>
                        <a:ea typeface="Calibri"/>
                        <a:cs typeface="Times New Roman"/>
                      </a:endParaRPr>
                    </a:p>
                    <a:p>
                      <a:pPr>
                        <a:lnSpc>
                          <a:spcPct val="115000"/>
                        </a:lnSpc>
                        <a:spcAft>
                          <a:spcPts val="0"/>
                        </a:spcAft>
                      </a:pPr>
                      <a:r>
                        <a:rPr lang="en-US" sz="800" smtClean="0">
                          <a:effectLst/>
                          <a:latin typeface="+mn-lt"/>
                          <a:ea typeface="Times New Roman"/>
                          <a:cs typeface="Times New Roman"/>
                        </a:rPr>
                        <a:t>3’IP          CGCGGATCCGAATTAATACGACTCACTATAGG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800">
                          <a:effectLst/>
                          <a:latin typeface="+mn-lt"/>
                          <a:ea typeface="Times New Roman"/>
                          <a:cs typeface="Times New Roman"/>
                        </a:rPr>
                        <a:t> </a:t>
                      </a:r>
                      <a:r>
                        <a:rPr lang="pl-PL" sz="800" smtClean="0">
                          <a:effectLst/>
                          <a:latin typeface="+mn-lt"/>
                          <a:ea typeface="Times New Roman"/>
                          <a:cs typeface="Times New Roman"/>
                        </a:rPr>
                        <a:t>-</a:t>
                      </a:r>
                    </a:p>
                    <a:p>
                      <a:pPr algn="ctr">
                        <a:lnSpc>
                          <a:spcPct val="115000"/>
                        </a:lnSpc>
                        <a:spcAft>
                          <a:spcPts val="0"/>
                        </a:spcAft>
                      </a:pPr>
                      <a:endParaRPr lang="pl-PL" sz="800" smtClean="0">
                        <a:effectLst/>
                        <a:latin typeface="+mn-lt"/>
                        <a:ea typeface="Calibri"/>
                        <a:cs typeface="Times New Roman"/>
                      </a:endParaRPr>
                    </a:p>
                    <a:p>
                      <a:pPr algn="ctr">
                        <a:lnSpc>
                          <a:spcPct val="115000"/>
                        </a:lnSpc>
                        <a:spcAft>
                          <a:spcPts val="0"/>
                        </a:spcAft>
                      </a:pPr>
                      <a:r>
                        <a:rPr lang="pl-PL" sz="800" smtClean="0">
                          <a:effectLst/>
                          <a:latin typeface="+mn-lt"/>
                          <a:ea typeface="Calibri"/>
                          <a:cs typeface="Times New Roman"/>
                        </a:rPr>
                        <a:t>-</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800">
                          <a:effectLst/>
                          <a:latin typeface="+mn-lt"/>
                          <a:ea typeface="Times New Roman"/>
                          <a:cs typeface="Times New Roman"/>
                        </a:rPr>
                        <a:t> </a:t>
                      </a:r>
                      <a:endParaRPr lang="pl-PL" sz="800">
                        <a:effectLst/>
                        <a:latin typeface="+mn-lt"/>
                        <a:ea typeface="Calibri"/>
                        <a:cs typeface="Times New Roman"/>
                      </a:endParaRPr>
                    </a:p>
                    <a:p>
                      <a:pPr algn="ctr">
                        <a:lnSpc>
                          <a:spcPct val="115000"/>
                        </a:lnSpc>
                        <a:spcAft>
                          <a:spcPts val="0"/>
                        </a:spcAft>
                      </a:pPr>
                      <a:r>
                        <a:rPr lang="en-US" sz="800">
                          <a:effectLst/>
                          <a:latin typeface="+mn-lt"/>
                          <a:ea typeface="Times New Roman"/>
                          <a:cs typeface="Times New Roman"/>
                        </a:rPr>
                        <a:t>768</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60-50</a:t>
                      </a:r>
                    </a:p>
                    <a:p>
                      <a:pPr algn="ctr">
                        <a:lnSpc>
                          <a:spcPct val="115000"/>
                        </a:lnSpc>
                        <a:spcAft>
                          <a:spcPts val="0"/>
                        </a:spcAft>
                      </a:pPr>
                      <a:endParaRPr lang="pl-PL" sz="800" smtClean="0">
                        <a:solidFill>
                          <a:schemeClr val="tx1"/>
                        </a:solidFill>
                        <a:effectLst/>
                        <a:latin typeface="+mn-lt"/>
                        <a:ea typeface="Calibri"/>
                        <a:cs typeface="Times New Roman"/>
                      </a:endParaRPr>
                    </a:p>
                    <a:p>
                      <a:pPr algn="ctr">
                        <a:lnSpc>
                          <a:spcPct val="115000"/>
                        </a:lnSpc>
                        <a:spcAft>
                          <a:spcPts val="0"/>
                        </a:spcAft>
                      </a:pPr>
                      <a:r>
                        <a:rPr lang="pl-PL" sz="800" smtClean="0">
                          <a:solidFill>
                            <a:schemeClr val="tx1"/>
                          </a:solidFill>
                          <a:effectLst/>
                          <a:latin typeface="+mn-lt"/>
                          <a:ea typeface="Calibri"/>
                          <a:cs typeface="Times New Roman"/>
                        </a:rPr>
                        <a:t>65-58</a:t>
                      </a:r>
                    </a:p>
                    <a:p>
                      <a:pPr algn="ctr">
                        <a:lnSpc>
                          <a:spcPct val="115000"/>
                        </a:lnSpc>
                        <a:spcAft>
                          <a:spcPts val="0"/>
                        </a:spcAft>
                      </a:pP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279929">
                <a:tc rowSpan="14">
                  <a:txBody>
                    <a:bodyPr/>
                    <a:lstStyle/>
                    <a:p>
                      <a:pPr algn="ctr"/>
                      <a:endParaRPr lang="pl-PL" sz="800" b="1" smtClean="0"/>
                    </a:p>
                    <a:p>
                      <a:pPr algn="ctr"/>
                      <a:endParaRPr lang="pl-PL" sz="800" b="1" smtClean="0"/>
                    </a:p>
                    <a:p>
                      <a:pPr algn="ctr"/>
                      <a:endParaRPr lang="pl-PL" sz="800" b="1" smtClean="0"/>
                    </a:p>
                    <a:p>
                      <a:pPr algn="ctr"/>
                      <a:endParaRPr lang="pl-PL" sz="800" b="1" smtClean="0"/>
                    </a:p>
                    <a:p>
                      <a:pPr algn="ctr"/>
                      <a:endParaRPr lang="pl-PL" sz="800" b="1" smtClean="0"/>
                    </a:p>
                    <a:p>
                      <a:pPr algn="ctr"/>
                      <a:endParaRPr lang="pl-PL" sz="800" b="1" smtClean="0"/>
                    </a:p>
                    <a:p>
                      <a:pPr algn="ctr"/>
                      <a:endParaRPr lang="pl-PL" sz="800" b="1" smtClean="0"/>
                    </a:p>
                    <a:p>
                      <a:pPr algn="ctr"/>
                      <a:endParaRPr lang="pl-PL" sz="800" b="1" smtClean="0"/>
                    </a:p>
                    <a:p>
                      <a:pPr algn="ctr"/>
                      <a:endParaRPr lang="pl-PL" sz="800" b="1" smtClean="0"/>
                    </a:p>
                    <a:p>
                      <a:pPr algn="ctr"/>
                      <a:endParaRPr lang="pl-PL" sz="800" b="1" smtClean="0"/>
                    </a:p>
                    <a:p>
                      <a:pPr algn="ctr"/>
                      <a:endParaRPr lang="pl-PL" sz="800" b="1" smtClean="0"/>
                    </a:p>
                    <a:p>
                      <a:pPr algn="ctr"/>
                      <a:r>
                        <a:rPr lang="pl-PL" sz="800" b="1" smtClean="0">
                          <a:effectLst>
                            <a:outerShdw blurRad="38100" dist="38100" dir="2700000" algn="tl">
                              <a:srgbClr val="000000">
                                <a:alpha val="43137"/>
                              </a:srgbClr>
                            </a:outerShdw>
                          </a:effectLst>
                        </a:rPr>
                        <a:t>C</a:t>
                      </a:r>
                      <a:endParaRPr lang="pl-PL" sz="800" b="1">
                        <a:effectLst>
                          <a:outerShdw blurRad="38100" dist="38100" dir="2700000" algn="tl">
                            <a:srgbClr val="000000">
                              <a:alpha val="43137"/>
                            </a:srgbClr>
                          </a:outerShdw>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US" sz="800" i="1">
                          <a:effectLst/>
                          <a:latin typeface="+mn-lt"/>
                          <a:ea typeface="Times New Roman"/>
                          <a:cs typeface="Times New Roman"/>
                        </a:rPr>
                        <a:t>LlGAMYB</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4">
                  <a:txBody>
                    <a:bodyPr/>
                    <a:lstStyle/>
                    <a:p>
                      <a:pPr>
                        <a:lnSpc>
                          <a:spcPct val="115000"/>
                        </a:lnSpc>
                        <a:spcAft>
                          <a:spcPts val="0"/>
                        </a:spcAft>
                      </a:pPr>
                      <a:r>
                        <a:rPr lang="en-US" sz="800">
                          <a:effectLst/>
                          <a:latin typeface="+mn-lt"/>
                          <a:ea typeface="Times New Roman"/>
                          <a:cs typeface="Times New Roman"/>
                        </a:rPr>
                        <a:t> </a:t>
                      </a:r>
                      <a:endParaRPr lang="pl-PL" sz="800">
                        <a:effectLst/>
                        <a:latin typeface="+mn-lt"/>
                        <a:ea typeface="Calibri"/>
                        <a:cs typeface="Times New Roman"/>
                      </a:endParaRPr>
                    </a:p>
                    <a:p>
                      <a:pPr algn="ctr">
                        <a:lnSpc>
                          <a:spcPct val="115000"/>
                        </a:lnSpc>
                        <a:spcAft>
                          <a:spcPts val="0"/>
                        </a:spcAft>
                      </a:pPr>
                      <a:r>
                        <a:rPr lang="en-US" sz="800">
                          <a:effectLst/>
                          <a:latin typeface="+mn-lt"/>
                          <a:ea typeface="Times New Roman"/>
                          <a:cs typeface="Times New Roman"/>
                        </a:rPr>
                        <a:t> </a:t>
                      </a:r>
                      <a:endParaRPr lang="pl-PL" sz="800" smtClean="0">
                        <a:effectLst/>
                        <a:latin typeface="+mn-lt"/>
                        <a:ea typeface="Times New Roman"/>
                        <a:cs typeface="Times New Roman"/>
                      </a:endParaRPr>
                    </a:p>
                    <a:p>
                      <a:pPr algn="ctr">
                        <a:lnSpc>
                          <a:spcPct val="115000"/>
                        </a:lnSpc>
                        <a:spcAft>
                          <a:spcPts val="0"/>
                        </a:spcAft>
                      </a:pPr>
                      <a:endParaRPr lang="pl-PL" sz="800" smtClean="0">
                        <a:effectLst/>
                        <a:latin typeface="+mn-lt"/>
                        <a:ea typeface="Calibri"/>
                        <a:cs typeface="Times New Roman"/>
                      </a:endParaRPr>
                    </a:p>
                    <a:p>
                      <a:pPr algn="ctr">
                        <a:lnSpc>
                          <a:spcPct val="115000"/>
                        </a:lnSpc>
                        <a:spcAft>
                          <a:spcPts val="0"/>
                        </a:spcAft>
                      </a:pPr>
                      <a:endParaRPr lang="pl-PL" sz="800" smtClean="0">
                        <a:effectLst/>
                        <a:latin typeface="+mn-lt"/>
                        <a:ea typeface="Calibri"/>
                        <a:cs typeface="Times New Roman"/>
                      </a:endParaRPr>
                    </a:p>
                    <a:p>
                      <a:pPr algn="ctr">
                        <a:lnSpc>
                          <a:spcPct val="115000"/>
                        </a:lnSpc>
                        <a:spcAft>
                          <a:spcPts val="0"/>
                        </a:spcAft>
                      </a:pPr>
                      <a:endParaRPr lang="pl-PL" sz="800" smtClean="0">
                        <a:effectLst/>
                        <a:latin typeface="+mn-lt"/>
                        <a:ea typeface="Calibri"/>
                        <a:cs typeface="Times New Roman"/>
                      </a:endParaRPr>
                    </a:p>
                    <a:p>
                      <a:pPr algn="ctr">
                        <a:lnSpc>
                          <a:spcPct val="115000"/>
                        </a:lnSpc>
                        <a:spcAft>
                          <a:spcPts val="0"/>
                        </a:spcAft>
                      </a:pPr>
                      <a:endParaRPr lang="pl-PL" sz="800" smtClean="0">
                        <a:effectLst/>
                        <a:latin typeface="+mn-lt"/>
                        <a:ea typeface="Calibri"/>
                        <a:cs typeface="Times New Roman"/>
                      </a:endParaRPr>
                    </a:p>
                    <a:p>
                      <a:pPr algn="ctr">
                        <a:lnSpc>
                          <a:spcPct val="115000"/>
                        </a:lnSpc>
                        <a:spcAft>
                          <a:spcPts val="0"/>
                        </a:spcAft>
                      </a:pPr>
                      <a:endParaRPr lang="pl-PL" sz="800" smtClean="0">
                        <a:effectLst/>
                        <a:latin typeface="+mn-lt"/>
                        <a:ea typeface="Calibri"/>
                        <a:cs typeface="Times New Roman"/>
                      </a:endParaRPr>
                    </a:p>
                    <a:p>
                      <a:pPr algn="ctr">
                        <a:lnSpc>
                          <a:spcPct val="115000"/>
                        </a:lnSpc>
                        <a:spcAft>
                          <a:spcPts val="0"/>
                        </a:spcAft>
                      </a:pPr>
                      <a:endParaRPr lang="pl-PL" sz="800" smtClean="0">
                        <a:effectLst/>
                        <a:latin typeface="+mn-lt"/>
                        <a:ea typeface="Calibri"/>
                        <a:cs typeface="Times New Roman"/>
                      </a:endParaRPr>
                    </a:p>
                    <a:p>
                      <a:pPr algn="ctr">
                        <a:lnSpc>
                          <a:spcPct val="115000"/>
                        </a:lnSpc>
                        <a:spcAft>
                          <a:spcPts val="0"/>
                        </a:spcAft>
                      </a:pPr>
                      <a:endParaRPr lang="pl-PL" sz="800" smtClean="0">
                        <a:effectLst/>
                        <a:latin typeface="+mn-lt"/>
                        <a:ea typeface="Calibri"/>
                        <a:cs typeface="Times New Roman"/>
                      </a:endParaRPr>
                    </a:p>
                    <a:p>
                      <a:pPr algn="ctr">
                        <a:lnSpc>
                          <a:spcPct val="115000"/>
                        </a:lnSpc>
                        <a:spcAft>
                          <a:spcPts val="0"/>
                        </a:spcAft>
                      </a:pPr>
                      <a:endParaRPr lang="pl-PL" sz="800">
                        <a:effectLst/>
                        <a:latin typeface="+mn-lt"/>
                        <a:ea typeface="Calibri"/>
                        <a:cs typeface="Times New Roman"/>
                      </a:endParaRPr>
                    </a:p>
                    <a:p>
                      <a:pPr algn="ctr">
                        <a:lnSpc>
                          <a:spcPct val="115000"/>
                        </a:lnSpc>
                        <a:spcAft>
                          <a:spcPts val="0"/>
                        </a:spcAft>
                      </a:pPr>
                      <a:r>
                        <a:rPr lang="en-US" sz="800">
                          <a:effectLst/>
                          <a:latin typeface="+mn-lt"/>
                          <a:ea typeface="Times New Roman"/>
                          <a:cs typeface="Times New Roman"/>
                        </a:rPr>
                        <a:t>Specific primers</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800">
                          <a:effectLst/>
                          <a:latin typeface="+mn-lt"/>
                          <a:ea typeface="Times New Roman"/>
                          <a:cs typeface="Times New Roman"/>
                        </a:rPr>
                        <a:t>FP            TGTTCTCAAGCATTCCCAGA</a:t>
                      </a:r>
                      <a:endParaRPr lang="pl-PL" sz="800">
                        <a:effectLst/>
                        <a:latin typeface="+mn-lt"/>
                        <a:ea typeface="Calibri"/>
                        <a:cs typeface="Times New Roman"/>
                      </a:endParaRPr>
                    </a:p>
                    <a:p>
                      <a:pPr>
                        <a:lnSpc>
                          <a:spcPct val="115000"/>
                        </a:lnSpc>
                        <a:spcAft>
                          <a:spcPts val="0"/>
                        </a:spcAft>
                      </a:pPr>
                      <a:r>
                        <a:rPr lang="en-US" sz="800">
                          <a:effectLst/>
                          <a:latin typeface="+mn-lt"/>
                          <a:ea typeface="Times New Roman"/>
                          <a:cs typeface="Times New Roman"/>
                        </a:rPr>
                        <a:t>RP            GATGCACTTTATTGCCAGCAT</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800">
                          <a:effectLst/>
                          <a:latin typeface="+mn-lt"/>
                          <a:ea typeface="Times New Roman"/>
                          <a:cs typeface="Times New Roman"/>
                        </a:rPr>
                        <a:t>TGGAGGAG</a:t>
                      </a:r>
                      <a:endParaRPr lang="pl-PL" sz="800">
                        <a:effectLst/>
                        <a:latin typeface="+mn-lt"/>
                        <a:ea typeface="Calibri"/>
                        <a:cs typeface="Times New Roman"/>
                      </a:endParaRPr>
                    </a:p>
                    <a:p>
                      <a:pPr algn="ctr">
                        <a:lnSpc>
                          <a:spcPct val="115000"/>
                        </a:lnSpc>
                        <a:spcAft>
                          <a:spcPts val="0"/>
                        </a:spcAft>
                      </a:pPr>
                      <a:r>
                        <a:rPr lang="en-US" sz="800">
                          <a:effectLst/>
                          <a:latin typeface="+mn-lt"/>
                          <a:ea typeface="Times New Roman"/>
                          <a:cs typeface="Times New Roman"/>
                        </a:rPr>
                        <a:t>25</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800">
                          <a:effectLst/>
                          <a:latin typeface="+mn-lt"/>
                          <a:ea typeface="Times New Roman"/>
                          <a:cs typeface="Times New Roman"/>
                        </a:rPr>
                        <a:t> </a:t>
                      </a:r>
                      <a:r>
                        <a:rPr lang="pl-PL" sz="800" smtClean="0">
                          <a:effectLst/>
                          <a:latin typeface="+mn-lt"/>
                          <a:ea typeface="Times New Roman"/>
                          <a:cs typeface="Times New Roman"/>
                        </a:rPr>
                        <a:t>76</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58</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pl-PL"/>
                    </a:p>
                  </a:txBody>
                  <a:tcPr/>
                </a:tc>
                <a:tc vMerge="1">
                  <a:txBody>
                    <a:bodyPr/>
                    <a:lstStyle/>
                    <a:p>
                      <a:endParaRPr lang="pl-PL"/>
                    </a:p>
                  </a:txBody>
                  <a:tcPr/>
                </a:tc>
                <a:tc vMerge="1">
                  <a:txBody>
                    <a:bodyPr/>
                    <a:lstStyle/>
                    <a:p>
                      <a:endParaRPr lang="pl-PL"/>
                    </a:p>
                  </a:txBody>
                  <a:tcPr/>
                </a:tc>
                <a:tc rowSpan="2">
                  <a:txBody>
                    <a:bodyPr/>
                    <a:lstStyle/>
                    <a:p>
                      <a:pPr>
                        <a:lnSpc>
                          <a:spcPct val="115000"/>
                        </a:lnSpc>
                        <a:spcAft>
                          <a:spcPts val="0"/>
                        </a:spcAft>
                      </a:pPr>
                      <a:r>
                        <a:rPr lang="en-US" sz="800">
                          <a:effectLst/>
                          <a:latin typeface="+mn-lt"/>
                          <a:ea typeface="Times New Roman"/>
                          <a:cs typeface="Times New Roman"/>
                        </a:rPr>
                        <a:t>FP</a:t>
                      </a:r>
                      <a:r>
                        <a:rPr lang="pl-PL" sz="800">
                          <a:effectLst/>
                          <a:latin typeface="+mn-lt"/>
                          <a:ea typeface="Times New Roman"/>
                          <a:cs typeface="Times New Roman"/>
                        </a:rPr>
                        <a:t>            </a:t>
                      </a:r>
                      <a:r>
                        <a:rPr lang="en-US" sz="800">
                          <a:effectLst/>
                          <a:latin typeface="+mn-lt"/>
                          <a:ea typeface="Times New Roman"/>
                          <a:cs typeface="Times New Roman"/>
                        </a:rPr>
                        <a:t>CCTATGAAGTATAAACATCTCGTGACA</a:t>
                      </a:r>
                      <a:endParaRPr lang="pl-PL" sz="800">
                        <a:effectLst/>
                        <a:latin typeface="+mn-lt"/>
                        <a:ea typeface="Calibri"/>
                        <a:cs typeface="Times New Roman"/>
                      </a:endParaRPr>
                    </a:p>
                    <a:p>
                      <a:pPr>
                        <a:lnSpc>
                          <a:spcPct val="115000"/>
                        </a:lnSpc>
                        <a:spcAft>
                          <a:spcPts val="0"/>
                        </a:spcAft>
                      </a:pPr>
                      <a:r>
                        <a:rPr lang="en-US" sz="800">
                          <a:effectLst/>
                          <a:latin typeface="+mn-lt"/>
                          <a:ea typeface="Times New Roman"/>
                          <a:cs typeface="Times New Roman"/>
                        </a:rPr>
                        <a:t>RP            CCATCAGATCAGAATAATCAACAAA</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US" sz="800">
                          <a:effectLst/>
                          <a:latin typeface="+mn-lt"/>
                          <a:ea typeface="Times New Roman"/>
                          <a:cs typeface="Times New Roman"/>
                        </a:rPr>
                        <a:t> </a:t>
                      </a:r>
                      <a:r>
                        <a:rPr lang="pl-PL" sz="800" smtClean="0">
                          <a:effectLst/>
                          <a:latin typeface="+mn-lt"/>
                          <a:ea typeface="Times New Roman"/>
                          <a:cs typeface="Times New Roman"/>
                        </a:rPr>
                        <a:t>TCCTCTCC</a:t>
                      </a:r>
                      <a:endParaRPr lang="pl-PL" sz="800">
                        <a:effectLst/>
                        <a:latin typeface="+mn-lt"/>
                        <a:ea typeface="Calibri"/>
                        <a:cs typeface="Times New Roman"/>
                      </a:endParaRPr>
                    </a:p>
                    <a:p>
                      <a:pPr algn="ctr">
                        <a:lnSpc>
                          <a:spcPct val="115000"/>
                        </a:lnSpc>
                        <a:spcAft>
                          <a:spcPts val="0"/>
                        </a:spcAft>
                      </a:pPr>
                      <a:r>
                        <a:rPr lang="en-US" sz="800">
                          <a:effectLst/>
                          <a:latin typeface="+mn-lt"/>
                          <a:ea typeface="Times New Roman"/>
                          <a:cs typeface="Times New Roman"/>
                        </a:rPr>
                        <a:t>55</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US" sz="800">
                          <a:effectLst/>
                          <a:latin typeface="+mn-lt"/>
                          <a:ea typeface="Times New Roman"/>
                          <a:cs typeface="Times New Roman"/>
                        </a:rPr>
                        <a:t> </a:t>
                      </a:r>
                      <a:r>
                        <a:rPr lang="pl-PL" sz="800" smtClean="0">
                          <a:effectLst/>
                          <a:latin typeface="+mn-lt"/>
                          <a:ea typeface="Times New Roman"/>
                          <a:cs typeface="Times New Roman"/>
                        </a:rPr>
                        <a:t>116</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r>
                        <a:rPr lang="pl-PL" sz="800" smtClean="0">
                          <a:solidFill>
                            <a:schemeClr val="tx1"/>
                          </a:solidFill>
                        </a:rPr>
                        <a:t>58</a:t>
                      </a:r>
                      <a:endParaRPr lang="pl-PL" sz="800">
                        <a:solidFill>
                          <a:schemeClr val="tx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5047">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US" sz="800" i="1" smtClean="0">
                          <a:effectLst/>
                          <a:latin typeface="+mn-lt"/>
                          <a:ea typeface="Times New Roman"/>
                          <a:cs typeface="Times New Roman"/>
                        </a:rPr>
                        <a:t>LlMIR159</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pl-PL"/>
                    </a:p>
                  </a:txBody>
                  <a:tcPr/>
                </a:tc>
                <a:tc vMerge="1">
                  <a:txBody>
                    <a:bodyPr/>
                    <a:lstStyle/>
                    <a:p>
                      <a:pP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pl-PL"/>
                    </a:p>
                  </a:txBody>
                  <a:tcPr/>
                </a:tc>
                <a:tc vMerge="1">
                  <a:txBody>
                    <a:bodyPr/>
                    <a:lstStyle/>
                    <a:p>
                      <a:endParaRPr lang="pl-PL"/>
                    </a:p>
                  </a:txBody>
                  <a:tcPr/>
                </a:tc>
                <a:tc vMerge="1">
                  <a:txBody>
                    <a:bodyPr/>
                    <a:lstStyle/>
                    <a:p>
                      <a:endParaRPr lang="pl-PL"/>
                    </a:p>
                  </a:txBody>
                  <a:tcPr/>
                </a:tc>
                <a:tc rowSpan="2">
                  <a:txBody>
                    <a:bodyPr/>
                    <a:lstStyle/>
                    <a:p>
                      <a:pPr>
                        <a:lnSpc>
                          <a:spcPct val="115000"/>
                        </a:lnSpc>
                        <a:spcAft>
                          <a:spcPts val="0"/>
                        </a:spcAft>
                      </a:pPr>
                      <a:r>
                        <a:rPr lang="en-US" sz="800">
                          <a:effectLst/>
                          <a:latin typeface="+mn-lt"/>
                          <a:ea typeface="Times New Roman"/>
                          <a:cs typeface="Times New Roman"/>
                        </a:rPr>
                        <a:t>FP            TGGACGTACTACAGGTATTGTGC</a:t>
                      </a:r>
                      <a:endParaRPr lang="pl-PL" sz="800">
                        <a:effectLst/>
                        <a:latin typeface="+mn-lt"/>
                        <a:ea typeface="Calibri"/>
                        <a:cs typeface="Times New Roman"/>
                      </a:endParaRPr>
                    </a:p>
                    <a:p>
                      <a:pPr>
                        <a:lnSpc>
                          <a:spcPct val="115000"/>
                        </a:lnSpc>
                        <a:spcAft>
                          <a:spcPts val="0"/>
                        </a:spcAft>
                      </a:pPr>
                      <a:r>
                        <a:rPr lang="en-US" sz="800">
                          <a:effectLst/>
                          <a:latin typeface="+mn-lt"/>
                          <a:ea typeface="Times New Roman"/>
                          <a:cs typeface="Times New Roman"/>
                        </a:rPr>
                        <a:t>RP            ATGGGCACTGTATGGCTCAC</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US" sz="800">
                          <a:solidFill>
                            <a:schemeClr val="tx1"/>
                          </a:solidFill>
                          <a:effectLst/>
                          <a:latin typeface="+mn-lt"/>
                          <a:ea typeface="Times New Roman"/>
                          <a:cs typeface="Times New Roman"/>
                        </a:rPr>
                        <a:t>TGGTGATG</a:t>
                      </a:r>
                      <a:endParaRPr lang="pl-PL" sz="800">
                        <a:solidFill>
                          <a:schemeClr val="tx1"/>
                        </a:solidFill>
                        <a:effectLst/>
                        <a:latin typeface="+mn-lt"/>
                        <a:ea typeface="Calibri"/>
                        <a:cs typeface="Times New Roman"/>
                      </a:endParaRPr>
                    </a:p>
                    <a:p>
                      <a:pPr algn="ctr">
                        <a:lnSpc>
                          <a:spcPct val="115000"/>
                        </a:lnSpc>
                        <a:spcAft>
                          <a:spcPts val="0"/>
                        </a:spcAft>
                      </a:pPr>
                      <a:r>
                        <a:rPr lang="en-US" sz="800">
                          <a:solidFill>
                            <a:schemeClr val="tx1"/>
                          </a:solidFill>
                          <a:effectLst/>
                          <a:latin typeface="+mn-lt"/>
                          <a:ea typeface="Times New Roman"/>
                          <a:cs typeface="Times New Roman"/>
                        </a:rPr>
                        <a:t>9</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US" sz="800">
                          <a:solidFill>
                            <a:schemeClr val="tx1"/>
                          </a:solidFill>
                          <a:effectLst/>
                          <a:latin typeface="+mn-lt"/>
                          <a:ea typeface="Times New Roman"/>
                          <a:cs typeface="Times New Roman"/>
                        </a:rPr>
                        <a:t> </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r>
                        <a:rPr lang="pl-PL" sz="800" smtClean="0">
                          <a:solidFill>
                            <a:schemeClr val="tx1"/>
                          </a:solidFill>
                        </a:rPr>
                        <a:t>58</a:t>
                      </a:r>
                      <a:endParaRPr lang="pl-PL" sz="800">
                        <a:solidFill>
                          <a:schemeClr val="tx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165">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US" sz="800" i="1">
                          <a:effectLst/>
                          <a:latin typeface="+mn-lt"/>
                          <a:ea typeface="Times New Roman"/>
                          <a:cs typeface="Times New Roman"/>
                        </a:rPr>
                        <a:t>LlACT</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pl-PL"/>
                    </a:p>
                  </a:txBody>
                  <a:tcPr/>
                </a:tc>
                <a:tc vMerge="1">
                  <a:txBody>
                    <a:bodyPr/>
                    <a:lstStyle/>
                    <a:p>
                      <a:pP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pl-PL"/>
                    </a:p>
                  </a:txBody>
                  <a:tcPr/>
                </a:tc>
                <a:tc vMerge="1">
                  <a:txBody>
                    <a:bodyPr/>
                    <a:lstStyle/>
                    <a:p>
                      <a:endParaRPr lang="pl-PL"/>
                    </a:p>
                  </a:txBody>
                  <a:tcPr/>
                </a:tc>
                <a:tc vMerge="1">
                  <a:txBody>
                    <a:bodyPr/>
                    <a:lstStyle/>
                    <a:p>
                      <a:endParaRPr lang="pl-PL"/>
                    </a:p>
                  </a:txBody>
                  <a:tcPr/>
                </a:tc>
                <a:tc rowSpan="2">
                  <a:txBody>
                    <a:bodyPr/>
                    <a:lstStyle/>
                    <a:p>
                      <a:pPr>
                        <a:lnSpc>
                          <a:spcPct val="115000"/>
                        </a:lnSpc>
                        <a:spcAft>
                          <a:spcPts val="0"/>
                        </a:spcAft>
                      </a:pPr>
                      <a:r>
                        <a:rPr lang="pl-PL" sz="800" smtClean="0">
                          <a:solidFill>
                            <a:schemeClr val="tx1"/>
                          </a:solidFill>
                          <a:effectLst/>
                          <a:latin typeface="+mn-lt"/>
                          <a:ea typeface="Calibri"/>
                          <a:cs typeface="Times New Roman"/>
                        </a:rPr>
                        <a:t>FP            CCAAATGCCTTAGCTATCTTCAC</a:t>
                      </a:r>
                    </a:p>
                    <a:p>
                      <a:pPr>
                        <a:lnSpc>
                          <a:spcPct val="115000"/>
                        </a:lnSpc>
                        <a:spcAft>
                          <a:spcPts val="0"/>
                        </a:spcAft>
                      </a:pPr>
                      <a:r>
                        <a:rPr lang="pl-PL" sz="800" smtClean="0">
                          <a:solidFill>
                            <a:schemeClr val="tx1"/>
                          </a:solidFill>
                          <a:effectLst/>
                          <a:latin typeface="+mn-lt"/>
                          <a:ea typeface="Calibri"/>
                          <a:cs typeface="Times New Roman"/>
                        </a:rPr>
                        <a:t>RP            AGAGTGGACTAAGGGGTGGAA</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r>
                        <a:rPr lang="pl-PL" sz="800" smtClean="0">
                          <a:solidFill>
                            <a:schemeClr val="tx1"/>
                          </a:solidFill>
                        </a:rPr>
                        <a:t>CTCCTCCA</a:t>
                      </a:r>
                    </a:p>
                    <a:p>
                      <a:pPr algn="ctr"/>
                      <a:r>
                        <a:rPr lang="pl-PL" sz="800" smtClean="0">
                          <a:solidFill>
                            <a:schemeClr val="tx1"/>
                          </a:solidFill>
                        </a:rPr>
                        <a:t>25</a:t>
                      </a:r>
                      <a:endParaRPr lang="pl-PL" sz="800">
                        <a:solidFill>
                          <a:schemeClr val="tx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r>
                        <a:rPr lang="pl-PL" sz="800" smtClean="0">
                          <a:solidFill>
                            <a:schemeClr val="tx1"/>
                          </a:solidFill>
                        </a:rPr>
                        <a:t>76</a:t>
                      </a:r>
                      <a:endParaRPr lang="pl-PL" sz="800">
                        <a:solidFill>
                          <a:schemeClr val="tx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r>
                        <a:rPr lang="pl-PL" sz="800" smtClean="0">
                          <a:solidFill>
                            <a:schemeClr val="tx1"/>
                          </a:solidFill>
                        </a:rPr>
                        <a:t>54</a:t>
                      </a:r>
                      <a:endParaRPr lang="pl-PL" sz="800">
                        <a:solidFill>
                          <a:schemeClr val="tx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461">
                <a:tc vMerge="1">
                  <a:txBody>
                    <a:bodyPr/>
                    <a:lstStyle/>
                    <a:p>
                      <a:pPr algn="ctr">
                        <a:lnSpc>
                          <a:spcPct val="115000"/>
                        </a:lnSpc>
                        <a:spcAft>
                          <a:spcPts val="0"/>
                        </a:spcAft>
                      </a:pP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i="1" smtClean="0">
                          <a:effectLst/>
                          <a:latin typeface="+mn-lt"/>
                          <a:ea typeface="Calibri"/>
                          <a:cs typeface="Times New Roman"/>
                        </a:rPr>
                        <a:t>LlCAD</a:t>
                      </a: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461">
                <a:tc vMerge="1">
                  <a:txBody>
                    <a:bodyPr/>
                    <a:lstStyle/>
                    <a:p>
                      <a:pPr algn="ctr">
                        <a:lnSpc>
                          <a:spcPct val="115000"/>
                        </a:lnSpc>
                        <a:spcAft>
                          <a:spcPts val="0"/>
                        </a:spcAft>
                      </a:pP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i="1" smtClean="0">
                          <a:effectLst/>
                          <a:latin typeface="+mn-lt"/>
                          <a:ea typeface="Calibri"/>
                          <a:cs typeface="Times New Roman"/>
                        </a:rPr>
                        <a:t>LlIRX1/LlCesA8</a:t>
                      </a: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800" smtClean="0">
                          <a:effectLst/>
                          <a:latin typeface="+mn-lt"/>
                          <a:ea typeface="Calibri"/>
                          <a:cs typeface="Times New Roman"/>
                        </a:rPr>
                        <a:t>FP            TTGAGGGATTTGCAGATTCAG</a:t>
                      </a:r>
                    </a:p>
                    <a:p>
                      <a:pPr>
                        <a:lnSpc>
                          <a:spcPct val="115000"/>
                        </a:lnSpc>
                        <a:spcAft>
                          <a:spcPts val="0"/>
                        </a:spcAft>
                      </a:pPr>
                      <a:r>
                        <a:rPr lang="pl-PL" sz="800" smtClean="0">
                          <a:effectLst/>
                          <a:latin typeface="+mn-lt"/>
                          <a:ea typeface="Calibri"/>
                          <a:cs typeface="Times New Roman"/>
                        </a:rPr>
                        <a:t>RP        </a:t>
                      </a:r>
                      <a:r>
                        <a:rPr lang="pl-PL" sz="800" baseline="0" smtClean="0">
                          <a:effectLst/>
                          <a:latin typeface="+mn-lt"/>
                          <a:ea typeface="Calibri"/>
                          <a:cs typeface="Times New Roman"/>
                        </a:rPr>
                        <a:t>  </a:t>
                      </a:r>
                      <a:r>
                        <a:rPr lang="pl-PL" sz="800" smtClean="0">
                          <a:effectLst/>
                          <a:latin typeface="+mn-lt"/>
                          <a:ea typeface="Calibri"/>
                          <a:cs typeface="Times New Roman"/>
                        </a:rPr>
                        <a:t>  TGGCTTGTCCACTGTTTTCA</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effectLst/>
                          <a:latin typeface="+mn-lt"/>
                          <a:ea typeface="Calibri"/>
                          <a:cs typeface="Times New Roman"/>
                        </a:rPr>
                        <a:t>CTCCTCCA</a:t>
                      </a:r>
                    </a:p>
                    <a:p>
                      <a:pPr algn="ctr">
                        <a:lnSpc>
                          <a:spcPct val="115000"/>
                        </a:lnSpc>
                        <a:spcAft>
                          <a:spcPts val="0"/>
                        </a:spcAft>
                      </a:pPr>
                      <a:r>
                        <a:rPr lang="pl-PL" sz="800" smtClean="0">
                          <a:effectLst/>
                          <a:latin typeface="+mn-lt"/>
                          <a:ea typeface="Calibri"/>
                          <a:cs typeface="Times New Roman"/>
                        </a:rPr>
                        <a:t>25</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effectLst/>
                          <a:latin typeface="+mn-lt"/>
                          <a:ea typeface="Calibri"/>
                          <a:cs typeface="Times New Roman"/>
                        </a:rPr>
                        <a:t>74</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50</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461">
                <a:tc vMerge="1">
                  <a:txBody>
                    <a:bodyPr/>
                    <a:lstStyle/>
                    <a:p>
                      <a:pPr algn="ctr">
                        <a:lnSpc>
                          <a:spcPct val="115000"/>
                        </a:lnSpc>
                        <a:spcAft>
                          <a:spcPts val="0"/>
                        </a:spcAft>
                      </a:pP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i="1" smtClean="0">
                          <a:effectLst/>
                          <a:latin typeface="+mn-lt"/>
                          <a:ea typeface="Calibri"/>
                          <a:cs typeface="Times New Roman"/>
                        </a:rPr>
                        <a:t>LlIRX6/LlCOBL4</a:t>
                      </a: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800" smtClean="0">
                          <a:effectLst/>
                          <a:latin typeface="+mn-lt"/>
                          <a:ea typeface="Calibri"/>
                          <a:cs typeface="Times New Roman"/>
                        </a:rPr>
                        <a:t>FP            GCCGGGAAGCAAGTCTACTA</a:t>
                      </a:r>
                    </a:p>
                    <a:p>
                      <a:pPr>
                        <a:lnSpc>
                          <a:spcPct val="115000"/>
                        </a:lnSpc>
                        <a:spcAft>
                          <a:spcPts val="0"/>
                        </a:spcAft>
                      </a:pPr>
                      <a:r>
                        <a:rPr lang="pl-PL" sz="800" smtClean="0">
                          <a:effectLst/>
                          <a:latin typeface="+mn-lt"/>
                          <a:ea typeface="Calibri"/>
                          <a:cs typeface="Times New Roman"/>
                        </a:rPr>
                        <a:t>RP            TCAAACCACAGAACAAGGTGA</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effectLst/>
                          <a:latin typeface="+mn-lt"/>
                          <a:ea typeface="Calibri"/>
                          <a:cs typeface="Times New Roman"/>
                        </a:rPr>
                        <a:t>CTTGGAGC</a:t>
                      </a:r>
                    </a:p>
                    <a:p>
                      <a:pPr algn="ctr">
                        <a:lnSpc>
                          <a:spcPct val="115000"/>
                        </a:lnSpc>
                        <a:spcAft>
                          <a:spcPts val="0"/>
                        </a:spcAft>
                      </a:pPr>
                      <a:r>
                        <a:rPr lang="pl-PL" sz="800" smtClean="0">
                          <a:effectLst/>
                          <a:latin typeface="+mn-lt"/>
                          <a:ea typeface="Calibri"/>
                          <a:cs typeface="Times New Roman"/>
                        </a:rPr>
                        <a:t>125</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effectLst/>
                          <a:latin typeface="+mn-lt"/>
                          <a:ea typeface="Calibri"/>
                          <a:cs typeface="Times New Roman"/>
                        </a:rPr>
                        <a:t>94</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52</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461">
                <a:tc vMerge="1">
                  <a:txBody>
                    <a:bodyPr/>
                    <a:lstStyle/>
                    <a:p>
                      <a:pPr algn="ctr">
                        <a:lnSpc>
                          <a:spcPct val="115000"/>
                        </a:lnSpc>
                        <a:spcAft>
                          <a:spcPts val="0"/>
                        </a:spcAft>
                      </a:pP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i="1" smtClean="0">
                          <a:effectLst/>
                          <a:latin typeface="+mn-lt"/>
                          <a:ea typeface="Calibri"/>
                          <a:cs typeface="Times New Roman"/>
                        </a:rPr>
                        <a:t>LlIRX8/LlGAUT12</a:t>
                      </a: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800" smtClean="0">
                          <a:effectLst/>
                          <a:latin typeface="+mn-lt"/>
                          <a:ea typeface="Calibri"/>
                          <a:cs typeface="Times New Roman"/>
                        </a:rPr>
                        <a:t>FP</a:t>
                      </a:r>
                      <a:r>
                        <a:rPr lang="pl-PL" sz="800" baseline="0" smtClean="0">
                          <a:effectLst/>
                          <a:latin typeface="+mn-lt"/>
                          <a:ea typeface="Calibri"/>
                          <a:cs typeface="Times New Roman"/>
                        </a:rPr>
                        <a:t>            </a:t>
                      </a:r>
                      <a:r>
                        <a:rPr lang="pl-PL" sz="800" smtClean="0">
                          <a:effectLst/>
                          <a:latin typeface="+mn-lt"/>
                          <a:ea typeface="Calibri"/>
                          <a:cs typeface="Times New Roman"/>
                        </a:rPr>
                        <a:t>TGAGTGCTTGTAGCTTTGCTG</a:t>
                      </a:r>
                    </a:p>
                    <a:p>
                      <a:pPr>
                        <a:lnSpc>
                          <a:spcPct val="115000"/>
                        </a:lnSpc>
                        <a:spcAft>
                          <a:spcPts val="0"/>
                        </a:spcAft>
                      </a:pPr>
                      <a:r>
                        <a:rPr lang="pl-PL" sz="800" smtClean="0">
                          <a:effectLst/>
                          <a:latin typeface="+mn-lt"/>
                          <a:ea typeface="Calibri"/>
                          <a:cs typeface="Times New Roman"/>
                        </a:rPr>
                        <a:t>RP            CAGTTTAGAGGCGGTTCATCA</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effectLst/>
                          <a:latin typeface="+mn-lt"/>
                          <a:ea typeface="Calibri"/>
                          <a:cs typeface="Times New Roman"/>
                        </a:rPr>
                        <a:t>TTGGCTTC</a:t>
                      </a:r>
                    </a:p>
                    <a:p>
                      <a:pPr algn="ctr">
                        <a:lnSpc>
                          <a:spcPct val="115000"/>
                        </a:lnSpc>
                        <a:spcAft>
                          <a:spcPts val="0"/>
                        </a:spcAft>
                      </a:pPr>
                      <a:r>
                        <a:rPr lang="pl-PL" sz="800" smtClean="0">
                          <a:effectLst/>
                          <a:latin typeface="+mn-lt"/>
                          <a:ea typeface="Calibri"/>
                          <a:cs typeface="Times New Roman"/>
                        </a:rPr>
                        <a:t>139</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effectLst/>
                          <a:latin typeface="+mn-lt"/>
                          <a:ea typeface="Calibri"/>
                          <a:cs typeface="Times New Roman"/>
                        </a:rPr>
                        <a:t>86</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52</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461">
                <a:tc vMerge="1">
                  <a:txBody>
                    <a:bodyPr/>
                    <a:lstStyle/>
                    <a:p>
                      <a:pPr algn="ctr">
                        <a:lnSpc>
                          <a:spcPct val="115000"/>
                        </a:lnSpc>
                        <a:spcAft>
                          <a:spcPts val="0"/>
                        </a:spcAft>
                      </a:pP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i="1" smtClean="0">
                          <a:effectLst/>
                          <a:latin typeface="+mn-lt"/>
                          <a:ea typeface="Calibri"/>
                          <a:cs typeface="Times New Roman"/>
                        </a:rPr>
                        <a:t>LlQRT/LlPG</a:t>
                      </a: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800" smtClean="0">
                          <a:solidFill>
                            <a:schemeClr val="tx1"/>
                          </a:solidFill>
                          <a:effectLst/>
                          <a:latin typeface="+mn-lt"/>
                          <a:ea typeface="Calibri"/>
                          <a:cs typeface="Times New Roman"/>
                        </a:rPr>
                        <a:t>FP            TGGCAAACCTAACATTCTCACA</a:t>
                      </a:r>
                    </a:p>
                    <a:p>
                      <a:pPr>
                        <a:lnSpc>
                          <a:spcPct val="115000"/>
                        </a:lnSpc>
                        <a:spcAft>
                          <a:spcPts val="0"/>
                        </a:spcAft>
                      </a:pPr>
                      <a:r>
                        <a:rPr lang="pl-PL" sz="800" smtClean="0">
                          <a:solidFill>
                            <a:schemeClr val="tx1"/>
                          </a:solidFill>
                          <a:effectLst/>
                          <a:latin typeface="+mn-lt"/>
                          <a:ea typeface="Calibri"/>
                          <a:cs typeface="Times New Roman"/>
                        </a:rPr>
                        <a:t>RP            GCAAGATGTGATTTTAAGACGTGA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CATCACCA</a:t>
                      </a:r>
                    </a:p>
                    <a:p>
                      <a:pPr algn="ctr">
                        <a:lnSpc>
                          <a:spcPct val="115000"/>
                        </a:lnSpc>
                        <a:spcAft>
                          <a:spcPts val="0"/>
                        </a:spcAft>
                      </a:pPr>
                      <a:r>
                        <a:rPr lang="pl-PL" sz="800" smtClean="0">
                          <a:solidFill>
                            <a:schemeClr val="tx1"/>
                          </a:solidFill>
                          <a:effectLst/>
                          <a:latin typeface="+mn-lt"/>
                          <a:ea typeface="Calibri"/>
                          <a:cs typeface="Times New Roman"/>
                        </a:rPr>
                        <a:t>9</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71</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51</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461">
                <a:tc vMerge="1">
                  <a:txBody>
                    <a:bodyPr/>
                    <a:lstStyle/>
                    <a:p>
                      <a:pPr algn="ctr">
                        <a:lnSpc>
                          <a:spcPct val="115000"/>
                        </a:lnSpc>
                        <a:spcAft>
                          <a:spcPts val="0"/>
                        </a:spcAft>
                      </a:pP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i="1" smtClean="0">
                          <a:effectLst/>
                          <a:latin typeface="+mn-lt"/>
                          <a:ea typeface="Calibri"/>
                          <a:cs typeface="Times New Roman"/>
                        </a:rPr>
                        <a:t>LlPCS1</a:t>
                      </a:r>
                    </a:p>
                    <a:p>
                      <a:pPr algn="ctr">
                        <a:lnSpc>
                          <a:spcPct val="115000"/>
                        </a:lnSpc>
                        <a:spcAft>
                          <a:spcPts val="0"/>
                        </a:spcAft>
                      </a:pP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800" smtClean="0">
                          <a:effectLst/>
                          <a:latin typeface="+mn-lt"/>
                          <a:ea typeface="Calibri"/>
                          <a:cs typeface="Times New Roman"/>
                        </a:rPr>
                        <a:t>FP            TGCTAGGTGTAGAGGCCTTCAT</a:t>
                      </a:r>
                    </a:p>
                    <a:p>
                      <a:pPr>
                        <a:lnSpc>
                          <a:spcPct val="115000"/>
                        </a:lnSpc>
                        <a:spcAft>
                          <a:spcPts val="0"/>
                        </a:spcAft>
                      </a:pPr>
                      <a:r>
                        <a:rPr lang="pl-PL" sz="800" smtClean="0">
                          <a:effectLst/>
                          <a:latin typeface="+mn-lt"/>
                          <a:ea typeface="Calibri"/>
                          <a:cs typeface="Times New Roman"/>
                        </a:rPr>
                        <a:t>RP            AGATTTCTCAATATCAAACTCCATCA</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effectLst/>
                          <a:latin typeface="+mn-lt"/>
                          <a:ea typeface="Calibri"/>
                          <a:cs typeface="Times New Roman"/>
                        </a:rPr>
                        <a:t>CATCACCA</a:t>
                      </a:r>
                    </a:p>
                    <a:p>
                      <a:pPr algn="ctr">
                        <a:lnSpc>
                          <a:spcPct val="115000"/>
                        </a:lnSpc>
                        <a:spcAft>
                          <a:spcPts val="0"/>
                        </a:spcAft>
                      </a:pPr>
                      <a:r>
                        <a:rPr lang="pl-PL" sz="800" smtClean="0">
                          <a:effectLst/>
                          <a:latin typeface="+mn-lt"/>
                          <a:ea typeface="Calibri"/>
                          <a:cs typeface="Times New Roman"/>
                        </a:rPr>
                        <a:t>9</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effectLst/>
                          <a:latin typeface="+mn-lt"/>
                          <a:ea typeface="Calibri"/>
                          <a:cs typeface="Times New Roman"/>
                        </a:rPr>
                        <a:t>77</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58</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461">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i="1" smtClean="0">
                          <a:effectLst/>
                          <a:latin typeface="+mn-lt"/>
                          <a:ea typeface="Calibri"/>
                          <a:cs typeface="Times New Roman"/>
                        </a:rPr>
                        <a:t>LlGA3ox</a:t>
                      </a: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800" smtClean="0">
                          <a:effectLst/>
                          <a:latin typeface="+mn-lt"/>
                          <a:ea typeface="Calibri"/>
                          <a:cs typeface="Times New Roman"/>
                        </a:rPr>
                        <a:t>FP            CCTAGTGGTGAATATAGGTGATATGCT</a:t>
                      </a:r>
                    </a:p>
                    <a:p>
                      <a:pPr>
                        <a:lnSpc>
                          <a:spcPct val="115000"/>
                        </a:lnSpc>
                        <a:spcAft>
                          <a:spcPts val="0"/>
                        </a:spcAft>
                      </a:pPr>
                      <a:r>
                        <a:rPr lang="pl-PL" sz="800" smtClean="0">
                          <a:effectLst/>
                          <a:latin typeface="+mn-lt"/>
                          <a:ea typeface="Calibri"/>
                          <a:cs typeface="Times New Roman"/>
                        </a:rPr>
                        <a:t>RP            CTATGTTCTGAAGACCTTAATTTGTCA</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effectLst/>
                          <a:latin typeface="+mn-lt"/>
                          <a:ea typeface="Calibri"/>
                          <a:cs typeface="Times New Roman"/>
                        </a:rPr>
                        <a:t>CTTGGAGC</a:t>
                      </a:r>
                    </a:p>
                    <a:p>
                      <a:pPr algn="ctr">
                        <a:lnSpc>
                          <a:spcPct val="115000"/>
                        </a:lnSpc>
                        <a:spcAft>
                          <a:spcPts val="0"/>
                        </a:spcAft>
                      </a:pPr>
                      <a:r>
                        <a:rPr lang="pl-PL" sz="800" smtClean="0">
                          <a:effectLst/>
                          <a:latin typeface="+mn-lt"/>
                          <a:ea typeface="Calibri"/>
                          <a:cs typeface="Times New Roman"/>
                        </a:rPr>
                        <a:t>125</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effectLst/>
                          <a:latin typeface="+mn-lt"/>
                          <a:ea typeface="Calibri"/>
                          <a:cs typeface="Times New Roman"/>
                        </a:rPr>
                        <a:t>69</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53</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461">
                <a:tc vMerge="1">
                  <a:txBody>
                    <a:bodyPr/>
                    <a:lstStyle/>
                    <a:p>
                      <a:pPr algn="ctr">
                        <a:lnSpc>
                          <a:spcPct val="115000"/>
                        </a:lnSpc>
                        <a:spcAft>
                          <a:spcPts val="0"/>
                        </a:spcAft>
                      </a:pP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i="1" smtClean="0">
                          <a:effectLst/>
                          <a:latin typeface="+mn-lt"/>
                          <a:ea typeface="Calibri"/>
                          <a:cs typeface="Times New Roman"/>
                        </a:rPr>
                        <a:t>LlGA2ox1</a:t>
                      </a:r>
                      <a:endParaRPr lang="pl-PL" sz="800" i="1">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ct val="115000"/>
                        </a:lnSpc>
                        <a:spcAft>
                          <a:spcPts val="0"/>
                        </a:spcAft>
                      </a:pP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pl-PL" sz="800" smtClean="0">
                          <a:effectLst/>
                          <a:latin typeface="+mn-lt"/>
                          <a:ea typeface="Calibri"/>
                          <a:cs typeface="Times New Roman"/>
                        </a:rPr>
                        <a:t>FP           </a:t>
                      </a:r>
                      <a:r>
                        <a:rPr lang="pl-PL" sz="800" baseline="0" smtClean="0">
                          <a:effectLst/>
                          <a:latin typeface="+mn-lt"/>
                          <a:ea typeface="Calibri"/>
                          <a:cs typeface="Times New Roman"/>
                        </a:rPr>
                        <a:t> </a:t>
                      </a:r>
                      <a:r>
                        <a:rPr lang="pl-PL" sz="800" smtClean="0">
                          <a:effectLst/>
                          <a:latin typeface="+mn-lt"/>
                          <a:ea typeface="Calibri"/>
                          <a:cs typeface="Times New Roman"/>
                        </a:rPr>
                        <a:t>CCATTTGGGTATGGTAACAAGAG</a:t>
                      </a:r>
                    </a:p>
                    <a:p>
                      <a:pPr>
                        <a:lnSpc>
                          <a:spcPct val="115000"/>
                        </a:lnSpc>
                        <a:spcAft>
                          <a:spcPts val="0"/>
                        </a:spcAft>
                      </a:pPr>
                      <a:r>
                        <a:rPr lang="pl-PL" sz="800" smtClean="0">
                          <a:effectLst/>
                          <a:latin typeface="+mn-lt"/>
                          <a:ea typeface="Calibri"/>
                          <a:cs typeface="Times New Roman"/>
                        </a:rPr>
                        <a:t>RP            AGAAGAAGAAATTCAACCCAACC</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effectLst/>
                          <a:latin typeface="+mn-lt"/>
                          <a:ea typeface="Calibri"/>
                          <a:cs typeface="Times New Roman"/>
                        </a:rPr>
                        <a:t>TGGTGATG</a:t>
                      </a:r>
                    </a:p>
                    <a:p>
                      <a:pPr algn="ctr">
                        <a:lnSpc>
                          <a:spcPct val="115000"/>
                        </a:lnSpc>
                        <a:spcAft>
                          <a:spcPts val="0"/>
                        </a:spcAft>
                      </a:pPr>
                      <a:r>
                        <a:rPr lang="pl-PL" sz="800" smtClean="0">
                          <a:effectLst/>
                          <a:latin typeface="+mn-lt"/>
                          <a:ea typeface="Calibri"/>
                          <a:cs typeface="Times New Roman"/>
                        </a:rPr>
                        <a:t>9</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effectLst/>
                          <a:latin typeface="+mn-lt"/>
                          <a:ea typeface="Calibri"/>
                          <a:cs typeface="Times New Roman"/>
                        </a:rPr>
                        <a:t>68</a:t>
                      </a:r>
                      <a:endParaRPr lang="pl-PL" sz="8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800" smtClean="0">
                          <a:solidFill>
                            <a:schemeClr val="tx1"/>
                          </a:solidFill>
                          <a:effectLst/>
                          <a:latin typeface="+mn-lt"/>
                          <a:ea typeface="Calibri"/>
                          <a:cs typeface="Times New Roman"/>
                        </a:rPr>
                        <a:t>58</a:t>
                      </a:r>
                      <a:endParaRPr lang="pl-PL" sz="800">
                        <a:solidFill>
                          <a:schemeClr val="tx1"/>
                        </a:solidFill>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Prostokąt 5"/>
          <p:cNvSpPr/>
          <p:nvPr/>
        </p:nvSpPr>
        <p:spPr>
          <a:xfrm>
            <a:off x="971600" y="404664"/>
            <a:ext cx="6696744" cy="1107996"/>
          </a:xfrm>
          <a:prstGeom prst="rect">
            <a:avLst/>
          </a:prstGeom>
        </p:spPr>
        <p:txBody>
          <a:bodyPr wrap="square">
            <a:spAutoFit/>
          </a:bodyPr>
          <a:lstStyle/>
          <a:p>
            <a:pPr algn="just"/>
            <a:r>
              <a:rPr lang="pl-PL" sz="1100" b="1" smtClean="0">
                <a:cs typeface="Times New Roman" panose="02020603050405020304" pitchFamily="18" charset="0"/>
              </a:rPr>
              <a:t>Tab. S1.</a:t>
            </a:r>
            <a:r>
              <a:rPr lang="en-US" sz="1100">
                <a:cs typeface="Times New Roman" panose="02020603050405020304" pitchFamily="18" charset="0"/>
              </a:rPr>
              <a:t> </a:t>
            </a:r>
            <a:r>
              <a:rPr lang="pl-PL" sz="1100" b="1" smtClean="0">
                <a:cs typeface="Times New Roman" panose="02020603050405020304" pitchFamily="18" charset="0"/>
              </a:rPr>
              <a:t>(A)</a:t>
            </a:r>
            <a:r>
              <a:rPr lang="pl-PL" sz="1100" smtClean="0">
                <a:cs typeface="Times New Roman" panose="02020603050405020304" pitchFamily="18" charset="0"/>
              </a:rPr>
              <a:t> </a:t>
            </a:r>
            <a:r>
              <a:rPr lang="en-US" sz="1100" smtClean="0">
                <a:cs typeface="Times New Roman" panose="02020603050405020304" pitchFamily="18" charset="0"/>
              </a:rPr>
              <a:t>Sequences </a:t>
            </a:r>
            <a:r>
              <a:rPr lang="en-US" sz="1100">
                <a:cs typeface="Times New Roman" panose="02020603050405020304" pitchFamily="18" charset="0"/>
              </a:rPr>
              <a:t>of degenerate </a:t>
            </a:r>
            <a:r>
              <a:rPr lang="en-US" sz="1100" smtClean="0">
                <a:cs typeface="Times New Roman" panose="02020603050405020304" pitchFamily="18" charset="0"/>
              </a:rPr>
              <a:t>primers </a:t>
            </a:r>
            <a:r>
              <a:rPr lang="en-US" sz="1100">
                <a:cs typeface="Times New Roman" panose="02020603050405020304" pitchFamily="18" charset="0"/>
              </a:rPr>
              <a:t>designed based on the cDNA sequence</a:t>
            </a:r>
            <a:r>
              <a:rPr lang="pl-PL" sz="1100">
                <a:cs typeface="Times New Roman" panose="02020603050405020304" pitchFamily="18" charset="0"/>
              </a:rPr>
              <a:t>s</a:t>
            </a:r>
            <a:r>
              <a:rPr lang="en-US" sz="1100">
                <a:cs typeface="Times New Roman" panose="02020603050405020304" pitchFamily="18" charset="0"/>
              </a:rPr>
              <a:t> </a:t>
            </a:r>
            <a:r>
              <a:rPr lang="en-US" sz="1100" smtClean="0">
                <a:cs typeface="Times New Roman" panose="02020603050405020304" pitchFamily="18" charset="0"/>
              </a:rPr>
              <a:t>of</a:t>
            </a:r>
            <a:r>
              <a:rPr lang="pl-PL" sz="1100" smtClean="0">
                <a:cs typeface="Times New Roman" panose="02020603050405020304" pitchFamily="18" charset="0"/>
              </a:rPr>
              <a:t> </a:t>
            </a:r>
            <a:r>
              <a:rPr lang="pl-PL" sz="1100" i="1" smtClean="0">
                <a:cs typeface="Times New Roman" panose="02020603050405020304" pitchFamily="18" charset="0"/>
              </a:rPr>
              <a:t>GAMYB</a:t>
            </a:r>
            <a:r>
              <a:rPr lang="en-US" sz="1100" smtClean="0">
                <a:cs typeface="Times New Roman" panose="02020603050405020304" pitchFamily="18" charset="0"/>
              </a:rPr>
              <a:t> </a:t>
            </a:r>
            <a:r>
              <a:rPr lang="en-US" sz="1100">
                <a:cs typeface="Times New Roman" panose="02020603050405020304" pitchFamily="18" charset="0"/>
              </a:rPr>
              <a:t>genes </a:t>
            </a:r>
            <a:r>
              <a:rPr lang="en-US" sz="1100" smtClean="0">
                <a:cs typeface="Times New Roman" panose="02020603050405020304" pitchFamily="18" charset="0"/>
              </a:rPr>
              <a:t>derived</a:t>
            </a:r>
            <a:r>
              <a:rPr lang="pl-PL" sz="1100" smtClean="0">
                <a:cs typeface="Times New Roman" panose="02020603050405020304" pitchFamily="18" charset="0"/>
              </a:rPr>
              <a:t> from</a:t>
            </a:r>
            <a:r>
              <a:rPr lang="en-US" sz="1100" smtClean="0">
                <a:cs typeface="Times New Roman" panose="02020603050405020304" pitchFamily="18" charset="0"/>
              </a:rPr>
              <a:t> </a:t>
            </a:r>
            <a:r>
              <a:rPr lang="pl-PL" sz="1100" smtClean="0">
                <a:cs typeface="Times New Roman" panose="02020603050405020304" pitchFamily="18" charset="0"/>
              </a:rPr>
              <a:t>different plant </a:t>
            </a:r>
            <a:r>
              <a:rPr lang="en-US" sz="1100" smtClean="0">
                <a:cs typeface="Times New Roman" panose="02020603050405020304" pitchFamily="18" charset="0"/>
              </a:rPr>
              <a:t>species</a:t>
            </a:r>
            <a:r>
              <a:rPr lang="pl-PL" sz="1100" smtClean="0">
                <a:cs typeface="Times New Roman" panose="02020603050405020304" pitchFamily="18" charset="0"/>
              </a:rPr>
              <a:t> (BlastP); </a:t>
            </a:r>
            <a:r>
              <a:rPr lang="pl-PL" sz="1100" b="1" smtClean="0">
                <a:cs typeface="Times New Roman" panose="02020603050405020304" pitchFamily="18" charset="0"/>
              </a:rPr>
              <a:t>(B)</a:t>
            </a:r>
            <a:r>
              <a:rPr lang="pl-PL" sz="1100" smtClean="0">
                <a:cs typeface="Times New Roman" panose="02020603050405020304" pitchFamily="18" charset="0"/>
              </a:rPr>
              <a:t> Sequences </a:t>
            </a:r>
            <a:r>
              <a:rPr lang="pl-PL" sz="1100">
                <a:cs typeface="Times New Roman" panose="02020603050405020304" pitchFamily="18" charset="0"/>
              </a:rPr>
              <a:t>of specific, degenerate and universal primers used in 3’ </a:t>
            </a:r>
            <a:r>
              <a:rPr lang="pl-PL" sz="1100" smtClean="0">
                <a:cs typeface="Times New Roman" panose="02020603050405020304" pitchFamily="18" charset="0"/>
              </a:rPr>
              <a:t>RACE (</a:t>
            </a:r>
            <a:r>
              <a:rPr lang="en-US" sz="1100">
                <a:cs typeface="Times New Roman" panose="02020603050405020304" pitchFamily="18" charset="0"/>
              </a:rPr>
              <a:t>Rapid amplification of cDNA ends</a:t>
            </a:r>
            <a:r>
              <a:rPr lang="pl-PL" sz="1100">
                <a:cs typeface="Times New Roman" panose="02020603050405020304" pitchFamily="18" charset="0"/>
              </a:rPr>
              <a:t>)</a:t>
            </a:r>
            <a:r>
              <a:rPr lang="pl-PL" sz="1100" smtClean="0">
                <a:cs typeface="Times New Roman" panose="02020603050405020304" pitchFamily="18" charset="0"/>
              </a:rPr>
              <a:t>-PCR; </a:t>
            </a:r>
            <a:r>
              <a:rPr lang="pl-PL" sz="1100">
                <a:cs typeface="Times New Roman" panose="02020603050405020304" pitchFamily="18" charset="0"/>
              </a:rPr>
              <a:t>GSOP – gene specific outer primer, OP – outer </a:t>
            </a:r>
            <a:r>
              <a:rPr lang="pl-PL" sz="1100" smtClean="0">
                <a:cs typeface="Times New Roman" panose="02020603050405020304" pitchFamily="18" charset="0"/>
              </a:rPr>
              <a:t>primer, GSIP </a:t>
            </a:r>
            <a:r>
              <a:rPr lang="pl-PL" sz="1100">
                <a:cs typeface="Times New Roman" panose="02020603050405020304" pitchFamily="18" charset="0"/>
              </a:rPr>
              <a:t>– gene specific inner primer, </a:t>
            </a:r>
            <a:r>
              <a:rPr lang="pl-PL" sz="1100" smtClean="0">
                <a:cs typeface="Times New Roman" panose="02020603050405020304" pitchFamily="18" charset="0"/>
              </a:rPr>
              <a:t>IP </a:t>
            </a:r>
            <a:r>
              <a:rPr lang="pl-PL" sz="1100">
                <a:cs typeface="Times New Roman" panose="02020603050405020304" pitchFamily="18" charset="0"/>
              </a:rPr>
              <a:t>– inner </a:t>
            </a:r>
            <a:r>
              <a:rPr lang="pl-PL" sz="1100" smtClean="0">
                <a:cs typeface="Times New Roman" panose="02020603050405020304" pitchFamily="18" charset="0"/>
              </a:rPr>
              <a:t>primer; </a:t>
            </a:r>
            <a:r>
              <a:rPr lang="pl-PL" sz="1100" b="1" smtClean="0">
                <a:cs typeface="Times New Roman" panose="02020603050405020304" pitchFamily="18" charset="0"/>
              </a:rPr>
              <a:t>(C)</a:t>
            </a:r>
            <a:r>
              <a:rPr lang="pl-PL" sz="1100" smtClean="0">
                <a:cs typeface="Times New Roman" panose="02020603050405020304" pitchFamily="18" charset="0"/>
              </a:rPr>
              <a:t> </a:t>
            </a:r>
            <a:r>
              <a:rPr lang="en-US" sz="1100" smtClean="0"/>
              <a:t>Sequences </a:t>
            </a:r>
            <a:r>
              <a:rPr lang="en-US" sz="1100"/>
              <a:t>of specific </a:t>
            </a:r>
            <a:r>
              <a:rPr lang="en-US" sz="1100" smtClean="0"/>
              <a:t>primers</a:t>
            </a:r>
            <a:r>
              <a:rPr lang="pl-PL" sz="1100" smtClean="0"/>
              <a:t>, their melting temperature (Tm) and</a:t>
            </a:r>
            <a:r>
              <a:rPr lang="en-US" sz="1100" smtClean="0"/>
              <a:t> </a:t>
            </a:r>
            <a:r>
              <a:rPr lang="en-US" sz="1100"/>
              <a:t>UPL </a:t>
            </a:r>
            <a:r>
              <a:rPr lang="en-US" sz="1100" smtClean="0"/>
              <a:t>(UNIVERSAL PROBE LIBRARY)</a:t>
            </a:r>
            <a:r>
              <a:rPr lang="pl-PL" sz="1100" smtClean="0"/>
              <a:t> probes</a:t>
            </a:r>
            <a:r>
              <a:rPr lang="en-US" sz="1100" smtClean="0"/>
              <a:t> </a:t>
            </a:r>
            <a:r>
              <a:rPr lang="pl-PL" sz="1100" smtClean="0"/>
              <a:t>sequences and their numbers </a:t>
            </a:r>
            <a:r>
              <a:rPr lang="en-US" sz="1100" smtClean="0"/>
              <a:t>used </a:t>
            </a:r>
            <a:r>
              <a:rPr lang="en-US" sz="1100"/>
              <a:t>in qPCR for </a:t>
            </a:r>
            <a:r>
              <a:rPr lang="pl-PL" sz="1100" smtClean="0"/>
              <a:t>all studied genes</a:t>
            </a:r>
            <a:r>
              <a:rPr lang="en-US" sz="1100" smtClean="0"/>
              <a:t> </a:t>
            </a:r>
            <a:r>
              <a:rPr lang="en-US" sz="1100"/>
              <a:t>and </a:t>
            </a:r>
            <a:r>
              <a:rPr lang="en-US" sz="1100" i="1"/>
              <a:t>LlACT</a:t>
            </a:r>
            <a:r>
              <a:rPr lang="en-US" sz="1100"/>
              <a:t>. The </a:t>
            </a:r>
            <a:r>
              <a:rPr lang="en-US" sz="1100" smtClean="0"/>
              <a:t>length </a:t>
            </a:r>
            <a:r>
              <a:rPr lang="en-US" sz="1100"/>
              <a:t>of the amplified product in </a:t>
            </a:r>
            <a:r>
              <a:rPr lang="en-US" sz="1100" smtClean="0"/>
              <a:t>PCR</a:t>
            </a:r>
            <a:r>
              <a:rPr lang="pl-PL" sz="1100"/>
              <a:t> </a:t>
            </a:r>
            <a:r>
              <a:rPr lang="pl-PL" sz="1100" smtClean="0"/>
              <a:t>and</a:t>
            </a:r>
            <a:r>
              <a:rPr lang="en-US" sz="1100" smtClean="0"/>
              <a:t> </a:t>
            </a:r>
            <a:r>
              <a:rPr lang="en-US" sz="1100"/>
              <a:t>the annealing temperature of the primers are also </a:t>
            </a:r>
            <a:r>
              <a:rPr lang="en-US" sz="1100" smtClean="0"/>
              <a:t>given</a:t>
            </a:r>
            <a:r>
              <a:rPr lang="pl-PL" sz="1100" smtClean="0"/>
              <a:t>.</a:t>
            </a:r>
            <a:endParaRPr lang="en-US" sz="1100"/>
          </a:p>
        </p:txBody>
      </p:sp>
    </p:spTree>
    <p:extLst>
      <p:ext uri="{BB962C8B-B14F-4D97-AF65-F5344CB8AC3E}">
        <p14:creationId xmlns:p14="http://schemas.microsoft.com/office/powerpoint/2010/main" val="2345778598"/>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8154</TotalTime>
  <Words>5855</Words>
  <Application>Microsoft Office PowerPoint</Application>
  <PresentationFormat>Pokaz na ekranie (4:3)</PresentationFormat>
  <Paragraphs>298</Paragraphs>
  <Slides>35</Slides>
  <Notes>0</Notes>
  <HiddenSlides>0</HiddenSlides>
  <MMClips>0</MMClips>
  <ScaleCrop>false</ScaleCrop>
  <HeadingPairs>
    <vt:vector size="4" baseType="variant">
      <vt:variant>
        <vt:lpstr>Motyw</vt:lpstr>
      </vt:variant>
      <vt:variant>
        <vt:i4>1</vt:i4>
      </vt:variant>
      <vt:variant>
        <vt:lpstr>Tytuły slajdów</vt:lpstr>
      </vt:variant>
      <vt:variant>
        <vt:i4>35</vt:i4>
      </vt:variant>
    </vt:vector>
  </HeadingPairs>
  <TitlesOfParts>
    <vt:vector size="36" baseType="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Uniwersytet Mikolaja Kopernika w Toruniu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Marciniak Katarzyna</dc:creator>
  <cp:lastModifiedBy>Kasia</cp:lastModifiedBy>
  <cp:revision>673</cp:revision>
  <cp:lastPrinted>2020-11-17T20:36:15Z</cp:lastPrinted>
  <dcterms:created xsi:type="dcterms:W3CDTF">2020-09-02T13:11:25Z</dcterms:created>
  <dcterms:modified xsi:type="dcterms:W3CDTF">2020-12-21T10:12:31Z</dcterms:modified>
</cp:coreProperties>
</file>