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46"/>
    <a:srgbClr val="0000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3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60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0A58A-64E3-47CB-9175-2A40CF78F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FDF957-D196-400B-A8C7-A921E628A4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A4C7E-7DC8-45C5-BFDE-2F4EB217B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ADB8-FBB7-4FB2-BF07-8F60EC503F8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B0D6B-14A5-4F09-B090-3CCBC85CF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310A8-92FE-4F47-9E9D-B7EA57036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E69E-B43D-454B-A668-8D6B6FB3F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560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FDC9A-C4C5-42EE-BE16-90C31F3A1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671E5-14F2-4F49-998D-8AE183FB2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703AC-468F-498A-9AA0-50EE8E3B2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ADB8-FBB7-4FB2-BF07-8F60EC503F8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64E99-DA2B-4319-A733-83154F4D5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64667-77D4-4EA8-9808-1D3BB575D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E69E-B43D-454B-A668-8D6B6FB3F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93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7E5E9-88D1-4DBA-B639-A084D0CD1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7DABF-5B03-4188-8E89-E540CA8F1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D7607-DAB7-4753-9D1A-EE1F2419E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ADB8-FBB7-4FB2-BF07-8F60EC503F8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34C81-F33E-4F55-9E97-96B3F5AB7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38743-5B31-41E7-9794-86FC6713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E69E-B43D-454B-A668-8D6B6FB3F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37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DBED3-5084-4351-8530-7EA7D787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A779F-210E-442F-8782-6E6246B712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959B93-4522-454D-A834-F15DAB4BB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CC4A3-815F-4013-BFC6-689C58E6C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ADB8-FBB7-4FB2-BF07-8F60EC503F8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54716-9687-4D84-AD87-0196AF439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6672D-86CE-4D91-8645-FF10D5B61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E69E-B43D-454B-A668-8D6B6FB3F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340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B40D2-CC0D-4E6E-B389-6FD0CCC41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1F4B6-355C-47DF-BE72-C59C819A7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AE44AF-1189-479E-8140-E7BF1BE62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ADAA6E-0A7E-42A4-A9D6-EBB0C30419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1A3AC-DE9C-478D-ABF0-C12381F843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5446CF-477E-40E4-BE66-9B5BCF96D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ADB8-FBB7-4FB2-BF07-8F60EC503F8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F2EFE1-6433-4FD3-9EB1-64E818020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CCF3DD-440C-49E7-B08E-BC05DB71D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E69E-B43D-454B-A668-8D6B6FB3F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083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5C5D4-4C57-4709-B961-F8631D01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F8EF70-79AB-4EE2-838E-6E7699E6D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ADB8-FBB7-4FB2-BF07-8F60EC503F8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1D9A65-F50A-4678-A79A-5A2C72AE8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8FB786-E03D-4601-93FE-944AF7B2C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E69E-B43D-454B-A668-8D6B6FB3F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D5F09E-8D33-4B4C-82A1-AB8F91AE0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ADB8-FBB7-4FB2-BF07-8F60EC503F8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C3C722-2CA5-4053-8F74-5833BB5B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029F6-EE5B-4FD5-A455-3A5AB03D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E69E-B43D-454B-A668-8D6B6FB3F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980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8603E-9E5A-45E2-B6B3-3B957A03E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DC872-8A49-4B73-B916-FEAD7D3D0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3146E-ABED-4C7F-AC80-E37C06D456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4E39BB-1020-4073-92B6-4FF1A0592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ADB8-FBB7-4FB2-BF07-8F60EC503F8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E787F-0F3E-41F3-B856-A092085A7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198AEC-22D2-48D1-9849-73CFE6686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E69E-B43D-454B-A668-8D6B6FB3F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62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3B77A-877D-4A43-9A62-DB84A92D4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D5BC01-316E-415D-A739-9D61A27BDD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A88E2-C95B-4E3E-856F-D348089AB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694407-065A-429D-B09C-F122C344D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ADB8-FBB7-4FB2-BF07-8F60EC503F8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4B571-5A10-4988-8A9F-14A67665E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F1578-EC8C-45BE-B750-F79C023B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E69E-B43D-454B-A668-8D6B6FB3F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530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21561-DFFB-4E6F-A135-04AB94756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7D1696-5ADD-4E74-A686-8D6F0ADB10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61D7E-9245-4AFF-AED4-6747E177A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ADB8-FBB7-4FB2-BF07-8F60EC503F8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12246-FAE3-48AF-BB6E-23E17B6B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F6C52-FE07-4181-8963-17F172F75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E69E-B43D-454B-A668-8D6B6FB3F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950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7C577B-DC09-434F-8544-26BF0032A8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FB74B6-AAF5-447B-8BF0-A69D7F7663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4597F-BA65-48D1-B607-89C5B26B6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ADB8-FBB7-4FB2-BF07-8F60EC503F8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BA13D-8580-4564-86C4-04E79DC3F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E88C5-1381-4C9B-B043-15E63F77C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E69E-B43D-454B-A668-8D6B6FB3F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04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A67F8B-E050-41E9-BD18-D76D97073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95723F-A03A-4FAC-ACED-7A4FC676D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524C3-FB17-489B-BF14-6C49082FC3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6ADB8-FBB7-4FB2-BF07-8F60EC503F82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1CBA2-BD14-4FCD-8654-9FC62DFAE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032FD-37C9-4CC7-ADDA-7727BA14F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FE69E-B43D-454B-A668-8D6B6FB3F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73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99FE355D-DAAD-440F-8F5C-80B97313A7C1}"/>
              </a:ext>
            </a:extLst>
          </p:cNvPr>
          <p:cNvSpPr txBox="1"/>
          <p:nvPr/>
        </p:nvSpPr>
        <p:spPr>
          <a:xfrm>
            <a:off x="0" y="99178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Fatty acid metabolism in the </a:t>
            </a:r>
            <a:r>
              <a:rPr lang="en-US" sz="2000" dirty="0">
                <a:solidFill>
                  <a:srgbClr val="C00000"/>
                </a:solidFill>
              </a:rPr>
              <a:t>Pirc rat</a:t>
            </a:r>
            <a:r>
              <a:rPr lang="en-US" sz="2000" dirty="0"/>
              <a:t> ± </a:t>
            </a:r>
            <a:r>
              <a:rPr lang="en-US" sz="2000" dirty="0">
                <a:solidFill>
                  <a:srgbClr val="009A46"/>
                </a:solidFill>
              </a:rPr>
              <a:t>dietary spinach (SPI)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996CF4-4096-4A3D-92C5-F1A20873B7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33"/>
          <a:stretch/>
        </p:blipFill>
        <p:spPr>
          <a:xfrm>
            <a:off x="2012626" y="649760"/>
            <a:ext cx="1993861" cy="21720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37CE4E-582C-426D-9159-A0220974A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262" y="4453754"/>
            <a:ext cx="1962900" cy="2198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9E60EA-C892-4B73-AFC4-8D15A08AF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28" y="2942545"/>
            <a:ext cx="2018629" cy="219200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2243156-E60D-4260-BAFD-00F2B487D9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2708" y="4350329"/>
            <a:ext cx="1870018" cy="23406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EA2CFA-A9E3-4D02-AD87-F6B5262B99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0002" y="4671467"/>
            <a:ext cx="2012437" cy="18824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AEEA8D-D20B-4C59-B2AB-3D71CC02F8C6}"/>
              </a:ext>
            </a:extLst>
          </p:cNvPr>
          <p:cNvSpPr txBox="1"/>
          <p:nvPr/>
        </p:nvSpPr>
        <p:spPr>
          <a:xfrm>
            <a:off x="6059283" y="2238779"/>
            <a:ext cx="168362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Membrane phospholipids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F8F643-C6E3-4C57-B774-2D4721C76418}"/>
              </a:ext>
            </a:extLst>
          </p:cNvPr>
          <p:cNvSpPr txBox="1"/>
          <p:nvPr/>
        </p:nvSpPr>
        <p:spPr>
          <a:xfrm>
            <a:off x="5001783" y="2641777"/>
            <a:ext cx="109460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Arachidonate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0E079F5-CFEE-4A23-84F9-0A4DEDAEB34B}"/>
              </a:ext>
            </a:extLst>
          </p:cNvPr>
          <p:cNvCxnSpPr>
            <a:cxnSpLocks/>
          </p:cNvCxnSpPr>
          <p:nvPr/>
        </p:nvCxnSpPr>
        <p:spPr>
          <a:xfrm>
            <a:off x="5461213" y="1967453"/>
            <a:ext cx="0" cy="640080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CF4BF0D-CFEC-4C6B-A240-2CC92548CFCF}"/>
              </a:ext>
            </a:extLst>
          </p:cNvPr>
          <p:cNvSpPr txBox="1"/>
          <p:nvPr/>
        </p:nvSpPr>
        <p:spPr>
          <a:xfrm>
            <a:off x="3874362" y="2873360"/>
            <a:ext cx="68003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5-HPETE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0F43A5A-D673-4482-B3DA-A23206CF1DFB}"/>
              </a:ext>
            </a:extLst>
          </p:cNvPr>
          <p:cNvCxnSpPr>
            <a:cxnSpLocks/>
          </p:cNvCxnSpPr>
          <p:nvPr/>
        </p:nvCxnSpPr>
        <p:spPr>
          <a:xfrm flipH="1">
            <a:off x="4531705" y="2749499"/>
            <a:ext cx="560999" cy="157445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D72214B-E427-40CF-A912-5434492363A2}"/>
              </a:ext>
            </a:extLst>
          </p:cNvPr>
          <p:cNvSpPr txBox="1"/>
          <p:nvPr/>
        </p:nvSpPr>
        <p:spPr>
          <a:xfrm>
            <a:off x="4448270" y="2607332"/>
            <a:ext cx="54846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5-LOX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1FCAC08-F5FC-471C-AC19-31AC9076E25E}"/>
              </a:ext>
            </a:extLst>
          </p:cNvPr>
          <p:cNvCxnSpPr>
            <a:cxnSpLocks/>
          </p:cNvCxnSpPr>
          <p:nvPr/>
        </p:nvCxnSpPr>
        <p:spPr>
          <a:xfrm>
            <a:off x="6040243" y="2728862"/>
            <a:ext cx="560999" cy="157445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4B7D6BA-EC4D-4BEF-9FCB-3E0FC8CEB8CF}"/>
              </a:ext>
            </a:extLst>
          </p:cNvPr>
          <p:cNvSpPr txBox="1"/>
          <p:nvPr/>
        </p:nvSpPr>
        <p:spPr>
          <a:xfrm>
            <a:off x="4698184" y="3014666"/>
            <a:ext cx="152485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Cycloendoperoxides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4E97333-B533-48E4-8956-380A2044889E}"/>
              </a:ext>
            </a:extLst>
          </p:cNvPr>
          <p:cNvSpPr txBox="1"/>
          <p:nvPr/>
        </p:nvSpPr>
        <p:spPr>
          <a:xfrm>
            <a:off x="5496879" y="2838153"/>
            <a:ext cx="38575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COX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CCDD028-2A66-4712-BCA6-FF2C55D5D6FE}"/>
              </a:ext>
            </a:extLst>
          </p:cNvPr>
          <p:cNvSpPr txBox="1"/>
          <p:nvPr/>
        </p:nvSpPr>
        <p:spPr>
          <a:xfrm>
            <a:off x="2347556" y="3095806"/>
            <a:ext cx="1075766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Leukotrienes (e.g., LTA</a:t>
            </a:r>
            <a:r>
              <a:rPr lang="en-US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pro-inflammatory)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C6C6894-7908-4001-A7EC-4D6F4943FD0B}"/>
              </a:ext>
            </a:extLst>
          </p:cNvPr>
          <p:cNvCxnSpPr>
            <a:cxnSpLocks/>
          </p:cNvCxnSpPr>
          <p:nvPr/>
        </p:nvCxnSpPr>
        <p:spPr>
          <a:xfrm>
            <a:off x="5840756" y="3238229"/>
            <a:ext cx="560999" cy="157445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9BECE2D-A500-4F89-9AFE-FD92B257AC73}"/>
              </a:ext>
            </a:extLst>
          </p:cNvPr>
          <p:cNvCxnSpPr>
            <a:cxnSpLocks/>
          </p:cNvCxnSpPr>
          <p:nvPr/>
        </p:nvCxnSpPr>
        <p:spPr>
          <a:xfrm flipH="1">
            <a:off x="4549506" y="3245031"/>
            <a:ext cx="560999" cy="157445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1B4394C-4322-4040-A5D8-A0D5DD779464}"/>
              </a:ext>
            </a:extLst>
          </p:cNvPr>
          <p:cNvCxnSpPr>
            <a:cxnSpLocks/>
          </p:cNvCxnSpPr>
          <p:nvPr/>
        </p:nvCxnSpPr>
        <p:spPr>
          <a:xfrm>
            <a:off x="5462084" y="3226722"/>
            <a:ext cx="0" cy="316712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15325C6-B69C-4A67-A3FC-7E227F9CEF55}"/>
              </a:ext>
            </a:extLst>
          </p:cNvPr>
          <p:cNvSpPr txBox="1"/>
          <p:nvPr/>
        </p:nvSpPr>
        <p:spPr>
          <a:xfrm>
            <a:off x="4844714" y="3578300"/>
            <a:ext cx="109460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Thromboxanes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6B208AD-9F73-4F15-B003-08AEBC2F1175}"/>
              </a:ext>
            </a:extLst>
          </p:cNvPr>
          <p:cNvSpPr txBox="1"/>
          <p:nvPr/>
        </p:nvSpPr>
        <p:spPr>
          <a:xfrm>
            <a:off x="5949071" y="3435712"/>
            <a:ext cx="1094609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Prostaglandins  (inflammatory, e.g., PGE</a:t>
            </a:r>
            <a:r>
              <a:rPr lang="en-US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EC886E8-8ABE-4313-A8A4-1E431A0E2E07}"/>
              </a:ext>
            </a:extLst>
          </p:cNvPr>
          <p:cNvSpPr txBox="1"/>
          <p:nvPr/>
        </p:nvSpPr>
        <p:spPr>
          <a:xfrm>
            <a:off x="3715696" y="3395674"/>
            <a:ext cx="91952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Prostacyclin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FC2C39D-2B90-4A07-8F3D-8C3FFA6671EA}"/>
              </a:ext>
            </a:extLst>
          </p:cNvPr>
          <p:cNvCxnSpPr>
            <a:cxnSpLocks/>
          </p:cNvCxnSpPr>
          <p:nvPr/>
        </p:nvCxnSpPr>
        <p:spPr>
          <a:xfrm>
            <a:off x="4160366" y="3569911"/>
            <a:ext cx="0" cy="182880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C6B1BFD-B1BC-46CB-B636-A13908DFBB0B}"/>
              </a:ext>
            </a:extLst>
          </p:cNvPr>
          <p:cNvCxnSpPr>
            <a:cxnSpLocks/>
          </p:cNvCxnSpPr>
          <p:nvPr/>
        </p:nvCxnSpPr>
        <p:spPr>
          <a:xfrm>
            <a:off x="4158508" y="4139199"/>
            <a:ext cx="0" cy="182880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28DE59BF-0B1B-4FD6-BEDE-34F9615FB684}"/>
              </a:ext>
            </a:extLst>
          </p:cNvPr>
          <p:cNvSpPr txBox="1"/>
          <p:nvPr/>
        </p:nvSpPr>
        <p:spPr>
          <a:xfrm>
            <a:off x="5605467" y="2274359"/>
            <a:ext cx="38575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</a:t>
            </a:r>
            <a:r>
              <a:rPr lang="en-US" sz="1100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8929EAC-9680-4168-832F-2ECC9F671631}"/>
              </a:ext>
            </a:extLst>
          </p:cNvPr>
          <p:cNvCxnSpPr>
            <a:cxnSpLocks/>
          </p:cNvCxnSpPr>
          <p:nvPr/>
        </p:nvCxnSpPr>
        <p:spPr>
          <a:xfrm>
            <a:off x="5461213" y="2809084"/>
            <a:ext cx="0" cy="182880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2667895-52EF-4507-BEFA-2C8F1C4F975B}"/>
              </a:ext>
            </a:extLst>
          </p:cNvPr>
          <p:cNvSpPr txBox="1"/>
          <p:nvPr/>
        </p:nvSpPr>
        <p:spPr>
          <a:xfrm>
            <a:off x="6208878" y="2610978"/>
            <a:ext cx="38575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CYP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DB3D7B9-81D3-4A41-B3F7-66AC45434019}"/>
              </a:ext>
            </a:extLst>
          </p:cNvPr>
          <p:cNvSpPr txBox="1"/>
          <p:nvPr/>
        </p:nvSpPr>
        <p:spPr>
          <a:xfrm>
            <a:off x="6669433" y="2824688"/>
            <a:ext cx="10216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HETEs, DHETs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F62AA1B-426B-46B6-A40B-C81C09170007}"/>
              </a:ext>
            </a:extLst>
          </p:cNvPr>
          <p:cNvCxnSpPr>
            <a:cxnSpLocks/>
          </p:cNvCxnSpPr>
          <p:nvPr/>
        </p:nvCxnSpPr>
        <p:spPr>
          <a:xfrm flipH="1">
            <a:off x="3336054" y="3017751"/>
            <a:ext cx="560999" cy="157445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9147BF77-C649-4720-8A58-FA1CAB0E9584}"/>
              </a:ext>
            </a:extLst>
          </p:cNvPr>
          <p:cNvCxnSpPr>
            <a:cxnSpLocks/>
          </p:cNvCxnSpPr>
          <p:nvPr/>
        </p:nvCxnSpPr>
        <p:spPr>
          <a:xfrm>
            <a:off x="7730271" y="2941644"/>
            <a:ext cx="560999" cy="157445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FC55AEE8-82D6-46B4-BC20-D148DB51CFC7}"/>
              </a:ext>
            </a:extLst>
          </p:cNvPr>
          <p:cNvSpPr txBox="1"/>
          <p:nvPr/>
        </p:nvSpPr>
        <p:spPr>
          <a:xfrm>
            <a:off x="4683162" y="1771446"/>
            <a:ext cx="149105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Linolenate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│</a:t>
            </a:r>
            <a:r>
              <a:rPr lang="en-US" sz="1100" b="1" dirty="0">
                <a:solidFill>
                  <a:srgbClr val="00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Linoleate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1B2B26E-FE7F-4BCD-BD49-64A75A4C5817}"/>
              </a:ext>
            </a:extLst>
          </p:cNvPr>
          <p:cNvCxnSpPr>
            <a:cxnSpLocks/>
          </p:cNvCxnSpPr>
          <p:nvPr/>
        </p:nvCxnSpPr>
        <p:spPr>
          <a:xfrm flipH="1">
            <a:off x="5588689" y="2404783"/>
            <a:ext cx="560999" cy="157445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21B2DAEE-D78E-4A74-93BB-2F439AF8B4A7}"/>
              </a:ext>
            </a:extLst>
          </p:cNvPr>
          <p:cNvSpPr txBox="1"/>
          <p:nvPr/>
        </p:nvSpPr>
        <p:spPr>
          <a:xfrm>
            <a:off x="4611979" y="2147301"/>
            <a:ext cx="82889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Desaturases</a:t>
            </a:r>
            <a:endParaRPr lang="en-US" sz="1100" baseline="-25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62B5A1B-1158-4416-9AAA-5FEEA5380CDF}"/>
              </a:ext>
            </a:extLst>
          </p:cNvPr>
          <p:cNvSpPr txBox="1"/>
          <p:nvPr/>
        </p:nvSpPr>
        <p:spPr>
          <a:xfrm>
            <a:off x="6088112" y="1695426"/>
            <a:ext cx="6747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15-LOX-1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388A96A0-EBB8-47F4-AF3B-5C5E575C6EA8}"/>
              </a:ext>
            </a:extLst>
          </p:cNvPr>
          <p:cNvCxnSpPr>
            <a:cxnSpLocks/>
          </p:cNvCxnSpPr>
          <p:nvPr/>
        </p:nvCxnSpPr>
        <p:spPr>
          <a:xfrm rot="5400000">
            <a:off x="4385816" y="1542036"/>
            <a:ext cx="0" cy="640080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64762C1-8A57-4251-9232-2A6F2F3A9E87}"/>
              </a:ext>
            </a:extLst>
          </p:cNvPr>
          <p:cNvCxnSpPr>
            <a:cxnSpLocks/>
          </p:cNvCxnSpPr>
          <p:nvPr/>
        </p:nvCxnSpPr>
        <p:spPr>
          <a:xfrm rot="16200000" flipH="1">
            <a:off x="6461751" y="1548644"/>
            <a:ext cx="0" cy="640080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82F1A3C4-A2E3-46B1-B8D4-8A60A43C76D2}"/>
              </a:ext>
            </a:extLst>
          </p:cNvPr>
          <p:cNvSpPr txBox="1"/>
          <p:nvPr/>
        </p:nvSpPr>
        <p:spPr>
          <a:xfrm>
            <a:off x="6741323" y="1784046"/>
            <a:ext cx="77776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13-HPODE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17688097-CF55-4A13-BF3C-F126B4D43445}"/>
              </a:ext>
            </a:extLst>
          </p:cNvPr>
          <p:cNvCxnSpPr>
            <a:cxnSpLocks/>
          </p:cNvCxnSpPr>
          <p:nvPr/>
        </p:nvCxnSpPr>
        <p:spPr>
          <a:xfrm>
            <a:off x="7505248" y="1868455"/>
            <a:ext cx="457200" cy="459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648DC3E8-D6E3-4180-8AE7-0E2A962B7847}"/>
              </a:ext>
            </a:extLst>
          </p:cNvPr>
          <p:cNvCxnSpPr>
            <a:cxnSpLocks/>
          </p:cNvCxnSpPr>
          <p:nvPr/>
        </p:nvCxnSpPr>
        <p:spPr>
          <a:xfrm rot="16200000" flipH="1">
            <a:off x="9178037" y="1320044"/>
            <a:ext cx="0" cy="1097280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25DBD7C4-A7D4-45BA-9A5D-C489C8165FAE}"/>
              </a:ext>
            </a:extLst>
          </p:cNvPr>
          <p:cNvSpPr txBox="1"/>
          <p:nvPr/>
        </p:nvSpPr>
        <p:spPr>
          <a:xfrm>
            <a:off x="7931290" y="1784046"/>
            <a:ext cx="7148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13-HODE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E7E56B3-8EF1-46E8-BE14-3CBF72C91FD8}"/>
              </a:ext>
            </a:extLst>
          </p:cNvPr>
          <p:cNvSpPr txBox="1"/>
          <p:nvPr/>
        </p:nvSpPr>
        <p:spPr>
          <a:xfrm>
            <a:off x="7485530" y="1695426"/>
            <a:ext cx="44749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02A0731-7CE0-4A28-856B-34B8E701C844}"/>
              </a:ext>
            </a:extLst>
          </p:cNvPr>
          <p:cNvSpPr txBox="1"/>
          <p:nvPr/>
        </p:nvSpPr>
        <p:spPr>
          <a:xfrm>
            <a:off x="8602316" y="1695426"/>
            <a:ext cx="108449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Dehydrogenase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1665310-44E4-4568-AD4E-D6B5B73B25A5}"/>
              </a:ext>
            </a:extLst>
          </p:cNvPr>
          <p:cNvSpPr txBox="1"/>
          <p:nvPr/>
        </p:nvSpPr>
        <p:spPr>
          <a:xfrm>
            <a:off x="4147708" y="1694577"/>
            <a:ext cx="56690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9-LOX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C91D219F-18CF-46B9-A000-A6CC8115BF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99654" y="495123"/>
            <a:ext cx="1944324" cy="23220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3823CF-182F-40EF-9606-57D317E6DA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8219" y="2670177"/>
            <a:ext cx="1944324" cy="1938132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BC43B0EA-4B7E-4AB5-BEF9-C837392B1853}"/>
              </a:ext>
            </a:extLst>
          </p:cNvPr>
          <p:cNvSpPr txBox="1"/>
          <p:nvPr/>
        </p:nvSpPr>
        <p:spPr>
          <a:xfrm>
            <a:off x="7837400" y="1954218"/>
            <a:ext cx="92958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(pro-apoptotic)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8A9FD7E-BB35-4258-9C6E-D0F2E2497F10}"/>
              </a:ext>
            </a:extLst>
          </p:cNvPr>
          <p:cNvSpPr txBox="1"/>
          <p:nvPr/>
        </p:nvSpPr>
        <p:spPr>
          <a:xfrm>
            <a:off x="10578141" y="493638"/>
            <a:ext cx="777761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13-oxoODE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79D10D8-8239-4313-850E-9EDB3B12D3A6}"/>
              </a:ext>
            </a:extLst>
          </p:cNvPr>
          <p:cNvSpPr txBox="1"/>
          <p:nvPr/>
        </p:nvSpPr>
        <p:spPr>
          <a:xfrm>
            <a:off x="9117904" y="2832648"/>
            <a:ext cx="777761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9(S)-HETE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2E0FC92-C64F-47DD-A59E-60E02DF42CCC}"/>
              </a:ext>
            </a:extLst>
          </p:cNvPr>
          <p:cNvSpPr txBox="1"/>
          <p:nvPr/>
        </p:nvSpPr>
        <p:spPr>
          <a:xfrm>
            <a:off x="2829691" y="676859"/>
            <a:ext cx="777761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9(S)-HPOT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B5D9972-B8BB-46A0-BBC1-D29D5ED5C664}"/>
              </a:ext>
            </a:extLst>
          </p:cNvPr>
          <p:cNvSpPr txBox="1"/>
          <p:nvPr/>
        </p:nvSpPr>
        <p:spPr>
          <a:xfrm>
            <a:off x="3580928" y="3800645"/>
            <a:ext cx="118906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6-keto-PGF1</a:t>
            </a:r>
            <a:r>
              <a:rPr lang="en-US" sz="1100" dirty="0">
                <a:latin typeface="Symbol" panose="05050102010706020507" pitchFamily="18" charset="2"/>
              </a:rPr>
              <a:t>a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(anticancer)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710E381-33B5-4DD6-9573-F9DA18959083}"/>
              </a:ext>
            </a:extLst>
          </p:cNvPr>
          <p:cNvSpPr txBox="1"/>
          <p:nvPr/>
        </p:nvSpPr>
        <p:spPr>
          <a:xfrm>
            <a:off x="1267700" y="2990354"/>
            <a:ext cx="968638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Leukotriene A</a:t>
            </a:r>
            <a:r>
              <a:rPr lang="en-US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D3D4FA9-3FAE-4BD2-B053-7DD8AEBEE41D}"/>
              </a:ext>
            </a:extLst>
          </p:cNvPr>
          <p:cNvSpPr txBox="1"/>
          <p:nvPr/>
        </p:nvSpPr>
        <p:spPr>
          <a:xfrm>
            <a:off x="3680289" y="4332353"/>
            <a:ext cx="968638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6-keto-PGE1</a:t>
            </a:r>
            <a:endParaRPr lang="en-US" sz="11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CD7F99F-760F-4C6E-8507-F90FF3CC35D9}"/>
              </a:ext>
            </a:extLst>
          </p:cNvPr>
          <p:cNvSpPr txBox="1"/>
          <p:nvPr/>
        </p:nvSpPr>
        <p:spPr>
          <a:xfrm>
            <a:off x="5866968" y="4495028"/>
            <a:ext cx="1340993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PGE2 Ethanolamine</a:t>
            </a:r>
            <a:endParaRPr lang="en-US" sz="11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026D654-FA68-4698-9EC0-21B7ADFEE98E}"/>
              </a:ext>
            </a:extLst>
          </p:cNvPr>
          <p:cNvCxnSpPr>
            <a:cxnSpLocks/>
          </p:cNvCxnSpPr>
          <p:nvPr/>
        </p:nvCxnSpPr>
        <p:spPr>
          <a:xfrm>
            <a:off x="6477509" y="3954474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5E23A1FE-CEF6-49F1-9A21-02E368C0E857}"/>
              </a:ext>
            </a:extLst>
          </p:cNvPr>
          <p:cNvSpPr txBox="1"/>
          <p:nvPr/>
        </p:nvSpPr>
        <p:spPr>
          <a:xfrm>
            <a:off x="9045986" y="4771587"/>
            <a:ext cx="968638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8,9-DHET</a:t>
            </a:r>
            <a:endParaRPr lang="en-US" sz="11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9FF7E87-CC8E-4052-A8C7-9C1502C2C300}"/>
              </a:ext>
            </a:extLst>
          </p:cNvPr>
          <p:cNvSpPr txBox="1"/>
          <p:nvPr/>
        </p:nvSpPr>
        <p:spPr>
          <a:xfrm>
            <a:off x="258386" y="6343370"/>
            <a:ext cx="1977952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Analytes in rat tissues that were </a:t>
            </a:r>
            <a:r>
              <a:rPr lang="en-US" sz="1100" b="1" dirty="0">
                <a:solidFill>
                  <a:srgbClr val="00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detected in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solidFill>
                  <a:srgbClr val="009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spinach</a:t>
            </a:r>
          </a:p>
        </p:txBody>
      </p:sp>
    </p:spTree>
    <p:extLst>
      <p:ext uri="{BB962C8B-B14F-4D97-AF65-F5344CB8AC3E}">
        <p14:creationId xmlns:p14="http://schemas.microsoft.com/office/powerpoint/2010/main" val="807274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2405</TotalTime>
  <Words>91</Words>
  <Application>Microsoft Office PowerPoint</Application>
  <PresentationFormat>Widescreen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Dashwood, Roderick H.</dc:creator>
  <cp:lastModifiedBy>Dashwood, Roderick H.</cp:lastModifiedBy>
  <cp:revision>171</cp:revision>
  <dcterms:created xsi:type="dcterms:W3CDTF">2020-11-22T18:02:11Z</dcterms:created>
  <dcterms:modified xsi:type="dcterms:W3CDTF">2021-01-05T21:02:06Z</dcterms:modified>
</cp:coreProperties>
</file>