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97" r:id="rId2"/>
  </p:sldIdLst>
  <p:sldSz cx="6884988" cy="4114800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1084" userDrawn="1">
          <p15:clr>
            <a:srgbClr val="A4A3A4"/>
          </p15:clr>
        </p15:guide>
        <p15:guide id="4" orient="horz" pos="163" userDrawn="1">
          <p15:clr>
            <a:srgbClr val="A4A3A4"/>
          </p15:clr>
        </p15:guide>
        <p15:guide id="6" pos="2169" userDrawn="1">
          <p15:clr>
            <a:srgbClr val="A4A3A4"/>
          </p15:clr>
        </p15:guide>
        <p15:guide id="7" pos="32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6600"/>
    <a:srgbClr val="FF40FF"/>
    <a:srgbClr val="00FDFF"/>
    <a:srgbClr val="00FF00"/>
    <a:srgbClr val="EC7E89"/>
    <a:srgbClr val="E97C84"/>
    <a:srgbClr val="F38288"/>
    <a:srgbClr val="CD5585"/>
    <a:srgbClr val="B84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22" autoAdjust="0"/>
    <p:restoredTop sz="97522" autoAdjust="0"/>
  </p:normalViewPr>
  <p:slideViewPr>
    <p:cSldViewPr snapToGrid="0" snapToObjects="1" showGuides="1">
      <p:cViewPr varScale="1">
        <p:scale>
          <a:sx n="161" d="100"/>
          <a:sy n="161" d="100"/>
        </p:scale>
        <p:origin x="96" y="1484"/>
      </p:cViewPr>
      <p:guideLst>
        <p:guide orient="horz" pos="1139"/>
        <p:guide pos="1084"/>
        <p:guide orient="horz" pos="163"/>
        <p:guide pos="2169"/>
        <p:guide pos="32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4E17BB-95E6-1741-AE93-F169A843E5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B4571-8095-BF4E-9420-401CC07160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9A9A5A9-2048-DC45-862E-C0322B77F3FA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423D1-2210-E745-A72E-F258121EE2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97E99-20AD-2641-BB69-27E20118A8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1D5AC36-D550-FF41-ABB7-F6C6F147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82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3BD17408-84A5-CE4A-95E0-91CC3E57BB33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36850" y="914400"/>
            <a:ext cx="412750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39"/>
            <a:ext cx="7680960" cy="2880361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138FF0E-91FE-BC42-9C7B-31BD5F457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1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0624" y="673418"/>
            <a:ext cx="5163741" cy="1432560"/>
          </a:xfrm>
        </p:spPr>
        <p:txBody>
          <a:bodyPr anchor="b"/>
          <a:lstStyle>
            <a:lvl1pPr algn="ctr">
              <a:defRPr sz="33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624" y="2161223"/>
            <a:ext cx="5163741" cy="993457"/>
          </a:xfrm>
        </p:spPr>
        <p:txBody>
          <a:bodyPr/>
          <a:lstStyle>
            <a:lvl1pPr marL="0" indent="0" algn="ctr">
              <a:buNone/>
              <a:defRPr sz="1355"/>
            </a:lvl1pPr>
            <a:lvl2pPr marL="258181" indent="0" algn="ctr">
              <a:buNone/>
              <a:defRPr sz="1129"/>
            </a:lvl2pPr>
            <a:lvl3pPr marL="516362" indent="0" algn="ctr">
              <a:buNone/>
              <a:defRPr sz="1016"/>
            </a:lvl3pPr>
            <a:lvl4pPr marL="774543" indent="0" algn="ctr">
              <a:buNone/>
              <a:defRPr sz="904"/>
            </a:lvl4pPr>
            <a:lvl5pPr marL="1032723" indent="0" algn="ctr">
              <a:buNone/>
              <a:defRPr sz="904"/>
            </a:lvl5pPr>
            <a:lvl6pPr marL="1290904" indent="0" algn="ctr">
              <a:buNone/>
              <a:defRPr sz="904"/>
            </a:lvl6pPr>
            <a:lvl7pPr marL="1549085" indent="0" algn="ctr">
              <a:buNone/>
              <a:defRPr sz="904"/>
            </a:lvl7pPr>
            <a:lvl8pPr marL="1807266" indent="0" algn="ctr">
              <a:buNone/>
              <a:defRPr sz="904"/>
            </a:lvl8pPr>
            <a:lvl9pPr marL="2065447" indent="0" algn="ctr">
              <a:buNone/>
              <a:defRPr sz="9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3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57" y="1025843"/>
            <a:ext cx="5938302" cy="1711642"/>
          </a:xfrm>
        </p:spPr>
        <p:txBody>
          <a:bodyPr anchor="b"/>
          <a:lstStyle>
            <a:lvl1pPr>
              <a:defRPr sz="33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757" y="2753678"/>
            <a:ext cx="5938302" cy="900112"/>
          </a:xfrm>
        </p:spPr>
        <p:txBody>
          <a:bodyPr/>
          <a:lstStyle>
            <a:lvl1pPr marL="0" indent="0">
              <a:buNone/>
              <a:defRPr sz="1355">
                <a:solidFill>
                  <a:schemeClr val="tx1">
                    <a:tint val="75000"/>
                  </a:schemeClr>
                </a:solidFill>
              </a:defRPr>
            </a:lvl1pPr>
            <a:lvl2pPr marL="258181" indent="0">
              <a:buNone/>
              <a:defRPr sz="1129">
                <a:solidFill>
                  <a:schemeClr val="tx1">
                    <a:tint val="75000"/>
                  </a:schemeClr>
                </a:solidFill>
              </a:defRPr>
            </a:lvl2pPr>
            <a:lvl3pPr marL="516362" indent="0">
              <a:buNone/>
              <a:defRPr sz="1016">
                <a:solidFill>
                  <a:schemeClr val="tx1">
                    <a:tint val="75000"/>
                  </a:schemeClr>
                </a:solidFill>
              </a:defRPr>
            </a:lvl3pPr>
            <a:lvl4pPr marL="774543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4pPr>
            <a:lvl5pPr marL="1032723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5pPr>
            <a:lvl6pPr marL="1290904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6pPr>
            <a:lvl7pPr marL="1549085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7pPr>
            <a:lvl8pPr marL="1807266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8pPr>
            <a:lvl9pPr marL="2065447" indent="0">
              <a:buNone/>
              <a:defRPr sz="9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6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343" y="1095375"/>
            <a:ext cx="2926120" cy="26108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5525" y="1095375"/>
            <a:ext cx="2926120" cy="26108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40" y="219075"/>
            <a:ext cx="5938302" cy="795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240" y="1008698"/>
            <a:ext cx="2912672" cy="494347"/>
          </a:xfrm>
        </p:spPr>
        <p:txBody>
          <a:bodyPr anchor="b"/>
          <a:lstStyle>
            <a:lvl1pPr marL="0" indent="0">
              <a:buNone/>
              <a:defRPr sz="1355" b="1"/>
            </a:lvl1pPr>
            <a:lvl2pPr marL="258181" indent="0">
              <a:buNone/>
              <a:defRPr sz="1129" b="1"/>
            </a:lvl2pPr>
            <a:lvl3pPr marL="516362" indent="0">
              <a:buNone/>
              <a:defRPr sz="1016" b="1"/>
            </a:lvl3pPr>
            <a:lvl4pPr marL="774543" indent="0">
              <a:buNone/>
              <a:defRPr sz="904" b="1"/>
            </a:lvl4pPr>
            <a:lvl5pPr marL="1032723" indent="0">
              <a:buNone/>
              <a:defRPr sz="904" b="1"/>
            </a:lvl5pPr>
            <a:lvl6pPr marL="1290904" indent="0">
              <a:buNone/>
              <a:defRPr sz="904" b="1"/>
            </a:lvl6pPr>
            <a:lvl7pPr marL="1549085" indent="0">
              <a:buNone/>
              <a:defRPr sz="904" b="1"/>
            </a:lvl7pPr>
            <a:lvl8pPr marL="1807266" indent="0">
              <a:buNone/>
              <a:defRPr sz="904" b="1"/>
            </a:lvl8pPr>
            <a:lvl9pPr marL="2065447" indent="0">
              <a:buNone/>
              <a:defRPr sz="90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240" y="1503045"/>
            <a:ext cx="2912672" cy="22107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525" y="1008698"/>
            <a:ext cx="2927017" cy="494347"/>
          </a:xfrm>
        </p:spPr>
        <p:txBody>
          <a:bodyPr anchor="b"/>
          <a:lstStyle>
            <a:lvl1pPr marL="0" indent="0">
              <a:buNone/>
              <a:defRPr sz="1355" b="1"/>
            </a:lvl1pPr>
            <a:lvl2pPr marL="258181" indent="0">
              <a:buNone/>
              <a:defRPr sz="1129" b="1"/>
            </a:lvl2pPr>
            <a:lvl3pPr marL="516362" indent="0">
              <a:buNone/>
              <a:defRPr sz="1016" b="1"/>
            </a:lvl3pPr>
            <a:lvl4pPr marL="774543" indent="0">
              <a:buNone/>
              <a:defRPr sz="904" b="1"/>
            </a:lvl4pPr>
            <a:lvl5pPr marL="1032723" indent="0">
              <a:buNone/>
              <a:defRPr sz="904" b="1"/>
            </a:lvl5pPr>
            <a:lvl6pPr marL="1290904" indent="0">
              <a:buNone/>
              <a:defRPr sz="904" b="1"/>
            </a:lvl6pPr>
            <a:lvl7pPr marL="1549085" indent="0">
              <a:buNone/>
              <a:defRPr sz="904" b="1"/>
            </a:lvl7pPr>
            <a:lvl8pPr marL="1807266" indent="0">
              <a:buNone/>
              <a:defRPr sz="904" b="1"/>
            </a:lvl8pPr>
            <a:lvl9pPr marL="2065447" indent="0">
              <a:buNone/>
              <a:defRPr sz="90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5525" y="1503045"/>
            <a:ext cx="2927017" cy="22107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8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9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8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40" y="274320"/>
            <a:ext cx="2220588" cy="960120"/>
          </a:xfrm>
        </p:spPr>
        <p:txBody>
          <a:bodyPr anchor="b"/>
          <a:lstStyle>
            <a:lvl1pPr>
              <a:defRPr sz="180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7017" y="592455"/>
            <a:ext cx="3485525" cy="2924175"/>
          </a:xfrm>
        </p:spPr>
        <p:txBody>
          <a:bodyPr/>
          <a:lstStyle>
            <a:lvl1pPr>
              <a:defRPr sz="1807"/>
            </a:lvl1pPr>
            <a:lvl2pPr>
              <a:defRPr sz="1581"/>
            </a:lvl2pPr>
            <a:lvl3pPr>
              <a:defRPr sz="1355"/>
            </a:lvl3pPr>
            <a:lvl4pPr>
              <a:defRPr sz="1129"/>
            </a:lvl4pPr>
            <a:lvl5pPr>
              <a:defRPr sz="1129"/>
            </a:lvl5pPr>
            <a:lvl6pPr>
              <a:defRPr sz="1129"/>
            </a:lvl6pPr>
            <a:lvl7pPr>
              <a:defRPr sz="1129"/>
            </a:lvl7pPr>
            <a:lvl8pPr>
              <a:defRPr sz="1129"/>
            </a:lvl8pPr>
            <a:lvl9pPr>
              <a:defRPr sz="112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4240" y="1234440"/>
            <a:ext cx="2220588" cy="2286953"/>
          </a:xfrm>
        </p:spPr>
        <p:txBody>
          <a:bodyPr/>
          <a:lstStyle>
            <a:lvl1pPr marL="0" indent="0">
              <a:buNone/>
              <a:defRPr sz="904"/>
            </a:lvl1pPr>
            <a:lvl2pPr marL="258181" indent="0">
              <a:buNone/>
              <a:defRPr sz="791"/>
            </a:lvl2pPr>
            <a:lvl3pPr marL="516362" indent="0">
              <a:buNone/>
              <a:defRPr sz="678"/>
            </a:lvl3pPr>
            <a:lvl4pPr marL="774543" indent="0">
              <a:buNone/>
              <a:defRPr sz="565"/>
            </a:lvl4pPr>
            <a:lvl5pPr marL="1032723" indent="0">
              <a:buNone/>
              <a:defRPr sz="565"/>
            </a:lvl5pPr>
            <a:lvl6pPr marL="1290904" indent="0">
              <a:buNone/>
              <a:defRPr sz="565"/>
            </a:lvl6pPr>
            <a:lvl7pPr marL="1549085" indent="0">
              <a:buNone/>
              <a:defRPr sz="565"/>
            </a:lvl7pPr>
            <a:lvl8pPr marL="1807266" indent="0">
              <a:buNone/>
              <a:defRPr sz="565"/>
            </a:lvl8pPr>
            <a:lvl9pPr marL="2065447" indent="0">
              <a:buNone/>
              <a:defRPr sz="5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8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40" y="274320"/>
            <a:ext cx="2220588" cy="960120"/>
          </a:xfrm>
        </p:spPr>
        <p:txBody>
          <a:bodyPr anchor="b"/>
          <a:lstStyle>
            <a:lvl1pPr>
              <a:defRPr sz="180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7017" y="592455"/>
            <a:ext cx="3485525" cy="2924175"/>
          </a:xfrm>
        </p:spPr>
        <p:txBody>
          <a:bodyPr anchor="t"/>
          <a:lstStyle>
            <a:lvl1pPr marL="0" indent="0">
              <a:buNone/>
              <a:defRPr sz="1807"/>
            </a:lvl1pPr>
            <a:lvl2pPr marL="258181" indent="0">
              <a:buNone/>
              <a:defRPr sz="1581"/>
            </a:lvl2pPr>
            <a:lvl3pPr marL="516362" indent="0">
              <a:buNone/>
              <a:defRPr sz="1355"/>
            </a:lvl3pPr>
            <a:lvl4pPr marL="774543" indent="0">
              <a:buNone/>
              <a:defRPr sz="1129"/>
            </a:lvl4pPr>
            <a:lvl5pPr marL="1032723" indent="0">
              <a:buNone/>
              <a:defRPr sz="1129"/>
            </a:lvl5pPr>
            <a:lvl6pPr marL="1290904" indent="0">
              <a:buNone/>
              <a:defRPr sz="1129"/>
            </a:lvl6pPr>
            <a:lvl7pPr marL="1549085" indent="0">
              <a:buNone/>
              <a:defRPr sz="1129"/>
            </a:lvl7pPr>
            <a:lvl8pPr marL="1807266" indent="0">
              <a:buNone/>
              <a:defRPr sz="1129"/>
            </a:lvl8pPr>
            <a:lvl9pPr marL="2065447" indent="0">
              <a:buNone/>
              <a:defRPr sz="1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4240" y="1234440"/>
            <a:ext cx="2220588" cy="2286953"/>
          </a:xfrm>
        </p:spPr>
        <p:txBody>
          <a:bodyPr/>
          <a:lstStyle>
            <a:lvl1pPr marL="0" indent="0">
              <a:buNone/>
              <a:defRPr sz="904"/>
            </a:lvl1pPr>
            <a:lvl2pPr marL="258181" indent="0">
              <a:buNone/>
              <a:defRPr sz="791"/>
            </a:lvl2pPr>
            <a:lvl3pPr marL="516362" indent="0">
              <a:buNone/>
              <a:defRPr sz="678"/>
            </a:lvl3pPr>
            <a:lvl4pPr marL="774543" indent="0">
              <a:buNone/>
              <a:defRPr sz="565"/>
            </a:lvl4pPr>
            <a:lvl5pPr marL="1032723" indent="0">
              <a:buNone/>
              <a:defRPr sz="565"/>
            </a:lvl5pPr>
            <a:lvl6pPr marL="1290904" indent="0">
              <a:buNone/>
              <a:defRPr sz="565"/>
            </a:lvl6pPr>
            <a:lvl7pPr marL="1549085" indent="0">
              <a:buNone/>
              <a:defRPr sz="565"/>
            </a:lvl7pPr>
            <a:lvl8pPr marL="1807266" indent="0">
              <a:buNone/>
              <a:defRPr sz="565"/>
            </a:lvl8pPr>
            <a:lvl9pPr marL="2065447" indent="0">
              <a:buNone/>
              <a:defRPr sz="5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8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1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7069" y="219075"/>
            <a:ext cx="1484576" cy="34871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3343" y="219075"/>
            <a:ext cx="4367664" cy="34871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3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3343" y="219075"/>
            <a:ext cx="5938302" cy="795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343" y="1095375"/>
            <a:ext cx="5938302" cy="2610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3343" y="3813810"/>
            <a:ext cx="1549122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0D40-68A1-F040-9BD5-36D632BB7D3C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0653" y="3813810"/>
            <a:ext cx="2323683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62523" y="3813810"/>
            <a:ext cx="1549122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3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6362" rtl="0" eaLnBrk="1" latinLnBrk="0" hangingPunct="1">
        <a:lnSpc>
          <a:spcPct val="90000"/>
        </a:lnSpc>
        <a:spcBef>
          <a:spcPct val="0"/>
        </a:spcBef>
        <a:buNone/>
        <a:defRPr sz="24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9090" indent="-129090" algn="l" defTabSz="5163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81" kern="1200">
          <a:solidFill>
            <a:schemeClr val="tx1"/>
          </a:solidFill>
          <a:latin typeface="+mn-lt"/>
          <a:ea typeface="+mn-ea"/>
          <a:cs typeface="+mn-cs"/>
        </a:defRPr>
      </a:lvl1pPr>
      <a:lvl2pPr marL="387271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355" kern="1200">
          <a:solidFill>
            <a:schemeClr val="tx1"/>
          </a:solidFill>
          <a:latin typeface="+mn-lt"/>
          <a:ea typeface="+mn-ea"/>
          <a:cs typeface="+mn-cs"/>
        </a:defRPr>
      </a:lvl2pPr>
      <a:lvl3pPr marL="645452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129" kern="1200">
          <a:solidFill>
            <a:schemeClr val="tx1"/>
          </a:solidFill>
          <a:latin typeface="+mn-lt"/>
          <a:ea typeface="+mn-ea"/>
          <a:cs typeface="+mn-cs"/>
        </a:defRPr>
      </a:lvl3pPr>
      <a:lvl4pPr marL="903633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4pPr>
      <a:lvl5pPr marL="1161814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5pPr>
      <a:lvl6pPr marL="1419995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6pPr>
      <a:lvl7pPr marL="1678175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7pPr>
      <a:lvl8pPr marL="1936356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8pPr>
      <a:lvl9pPr marL="2194537" indent="-129090" algn="l" defTabSz="516362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1pPr>
      <a:lvl2pPr marL="258181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2pPr>
      <a:lvl3pPr marL="516362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3pPr>
      <a:lvl4pPr marL="774543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4pPr>
      <a:lvl5pPr marL="1032723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5pPr>
      <a:lvl6pPr marL="1290904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6pPr>
      <a:lvl7pPr marL="1549085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7pPr>
      <a:lvl8pPr marL="1807266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8pPr>
      <a:lvl9pPr marL="2065447" algn="l" defTabSz="516362" rtl="0" eaLnBrk="1" latinLnBrk="0" hangingPunct="1">
        <a:defRPr sz="10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hdphoto" Target="../media/hdphoto5.wdp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038E8A-E79D-0249-8941-8C1067AA4737}"/>
              </a:ext>
            </a:extLst>
          </p:cNvPr>
          <p:cNvSpPr txBox="1"/>
          <p:nvPr/>
        </p:nvSpPr>
        <p:spPr>
          <a:xfrm>
            <a:off x="406286" y="498212"/>
            <a:ext cx="243978" cy="218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1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97F45-7E45-B94B-889E-22D5D4136629}"/>
              </a:ext>
            </a:extLst>
          </p:cNvPr>
          <p:cNvSpPr txBox="1"/>
          <p:nvPr/>
        </p:nvSpPr>
        <p:spPr>
          <a:xfrm>
            <a:off x="436416" y="2378848"/>
            <a:ext cx="248786" cy="218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1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7B65C-A4F0-C644-BC7C-135D67AB7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05" r="11487"/>
          <a:stretch/>
        </p:blipFill>
        <p:spPr>
          <a:xfrm>
            <a:off x="1809949" y="2697591"/>
            <a:ext cx="2055479" cy="1092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2E790A-7BFA-C04F-B054-3035AC13AA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1" r="15180"/>
          <a:stretch/>
        </p:blipFill>
        <p:spPr>
          <a:xfrm>
            <a:off x="624907" y="2665252"/>
            <a:ext cx="1143977" cy="1195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24A9A6-3867-594D-B029-0253986863C3}"/>
              </a:ext>
            </a:extLst>
          </p:cNvPr>
          <p:cNvSpPr txBox="1"/>
          <p:nvPr/>
        </p:nvSpPr>
        <p:spPr>
          <a:xfrm>
            <a:off x="1835631" y="2378848"/>
            <a:ext cx="243978" cy="218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1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29BA0-59BD-3447-A15D-F11C5DD38FBF}"/>
              </a:ext>
            </a:extLst>
          </p:cNvPr>
          <p:cNvSpPr txBox="1"/>
          <p:nvPr/>
        </p:nvSpPr>
        <p:spPr>
          <a:xfrm>
            <a:off x="667849" y="2498216"/>
            <a:ext cx="1093569" cy="218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Cleaved caspase-3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438A6B-C6E1-3247-8C2F-037FF4EB740D}"/>
              </a:ext>
            </a:extLst>
          </p:cNvPr>
          <p:cNvSpPr txBox="1"/>
          <p:nvPr/>
        </p:nvSpPr>
        <p:spPr>
          <a:xfrm>
            <a:off x="2539844" y="2498216"/>
            <a:ext cx="822661" cy="218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BrdU labeling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5DE63-6287-3F47-8799-63996062AE64}"/>
              </a:ext>
            </a:extLst>
          </p:cNvPr>
          <p:cNvSpPr txBox="1"/>
          <p:nvPr/>
        </p:nvSpPr>
        <p:spPr>
          <a:xfrm>
            <a:off x="2658040" y="3208057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FFDF54-CC49-D142-A299-C6691AD1E0D4}"/>
              </a:ext>
            </a:extLst>
          </p:cNvPr>
          <p:cNvSpPr txBox="1"/>
          <p:nvPr/>
        </p:nvSpPr>
        <p:spPr>
          <a:xfrm>
            <a:off x="2275541" y="3351935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537382-D3ED-E84A-A9D1-8E29867B754A}"/>
              </a:ext>
            </a:extLst>
          </p:cNvPr>
          <p:cNvSpPr txBox="1"/>
          <p:nvPr/>
        </p:nvSpPr>
        <p:spPr>
          <a:xfrm>
            <a:off x="3132490" y="3008455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0D8474-A16E-454D-B737-EC5D04A3963B}"/>
              </a:ext>
            </a:extLst>
          </p:cNvPr>
          <p:cNvCxnSpPr/>
          <p:nvPr/>
        </p:nvCxnSpPr>
        <p:spPr>
          <a:xfrm>
            <a:off x="2200116" y="3430533"/>
            <a:ext cx="193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66AC1F4-DE8A-9D45-B49B-53BB1151D061}"/>
              </a:ext>
            </a:extLst>
          </p:cNvPr>
          <p:cNvCxnSpPr/>
          <p:nvPr/>
        </p:nvCxnSpPr>
        <p:spPr>
          <a:xfrm>
            <a:off x="3051581" y="3091040"/>
            <a:ext cx="193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482969-A858-864F-A6A5-F9D224343B7A}"/>
              </a:ext>
            </a:extLst>
          </p:cNvPr>
          <p:cNvCxnSpPr>
            <a:cxnSpLocks/>
          </p:cNvCxnSpPr>
          <p:nvPr/>
        </p:nvCxnSpPr>
        <p:spPr>
          <a:xfrm>
            <a:off x="2630192" y="3291969"/>
            <a:ext cx="939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FA60C9-6D24-BC42-A7E4-66BADD7E84B0}"/>
              </a:ext>
            </a:extLst>
          </p:cNvPr>
          <p:cNvSpPr txBox="1"/>
          <p:nvPr/>
        </p:nvSpPr>
        <p:spPr>
          <a:xfrm>
            <a:off x="2849213" y="3208057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F8EDF2-038A-D54B-84B1-8B769D0B72C3}"/>
              </a:ext>
            </a:extLst>
          </p:cNvPr>
          <p:cNvCxnSpPr>
            <a:cxnSpLocks/>
          </p:cNvCxnSpPr>
          <p:nvPr/>
        </p:nvCxnSpPr>
        <p:spPr>
          <a:xfrm>
            <a:off x="2821365" y="3291969"/>
            <a:ext cx="939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8895207-FB04-9A4F-ACF9-5049557CB0CB}"/>
              </a:ext>
            </a:extLst>
          </p:cNvPr>
          <p:cNvSpPr txBox="1"/>
          <p:nvPr/>
        </p:nvSpPr>
        <p:spPr>
          <a:xfrm>
            <a:off x="3090793" y="3156976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4330F6-0358-C440-88DE-3BE751DE36E2}"/>
              </a:ext>
            </a:extLst>
          </p:cNvPr>
          <p:cNvCxnSpPr>
            <a:cxnSpLocks/>
          </p:cNvCxnSpPr>
          <p:nvPr/>
        </p:nvCxnSpPr>
        <p:spPr>
          <a:xfrm>
            <a:off x="3062944" y="3240888"/>
            <a:ext cx="939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E9CD6AF-E128-6947-BFF0-0E7338157C36}"/>
              </a:ext>
            </a:extLst>
          </p:cNvPr>
          <p:cNvSpPr txBox="1"/>
          <p:nvPr/>
        </p:nvSpPr>
        <p:spPr>
          <a:xfrm>
            <a:off x="3511129" y="2873358"/>
            <a:ext cx="41678" cy="1263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2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C03ABDF-4C0B-C341-8733-86A1961B4110}"/>
              </a:ext>
            </a:extLst>
          </p:cNvPr>
          <p:cNvCxnSpPr>
            <a:cxnSpLocks/>
          </p:cNvCxnSpPr>
          <p:nvPr/>
        </p:nvCxnSpPr>
        <p:spPr>
          <a:xfrm>
            <a:off x="3483280" y="2957270"/>
            <a:ext cx="939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8F489E3-8B83-354A-BAED-60D1C71B9578}"/>
              </a:ext>
            </a:extLst>
          </p:cNvPr>
          <p:cNvSpPr txBox="1"/>
          <p:nvPr/>
        </p:nvSpPr>
        <p:spPr>
          <a:xfrm rot="16200000">
            <a:off x="89950" y="3112757"/>
            <a:ext cx="912429" cy="208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3" dirty="0">
                <a:latin typeface="Arial" panose="020B0604020202020204" pitchFamily="34" charset="0"/>
                <a:cs typeface="Arial" panose="020B0604020202020204" pitchFamily="34" charset="0"/>
              </a:rPr>
              <a:t>% positive crypts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75B44-B3EE-0F45-B5D6-8154324DB89D}"/>
              </a:ext>
            </a:extLst>
          </p:cNvPr>
          <p:cNvSpPr txBox="1"/>
          <p:nvPr/>
        </p:nvSpPr>
        <p:spPr>
          <a:xfrm>
            <a:off x="786299" y="89707"/>
            <a:ext cx="5646289" cy="313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Histology, apoptosis, and proliferation markers in the rat colon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1D189A-947C-7D4D-A265-C32C35534913}"/>
              </a:ext>
            </a:extLst>
          </p:cNvPr>
          <p:cNvSpPr txBox="1"/>
          <p:nvPr/>
        </p:nvSpPr>
        <p:spPr>
          <a:xfrm>
            <a:off x="4014384" y="673134"/>
            <a:ext cx="26096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H&amp;E staining. Scale bar = 100 </a:t>
            </a:r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 at 20X magnification or 500 </a:t>
            </a:r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 at 4X magnification.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Quantification of cleaved caspase-3 in colonic crypts of Pirc and WT rats.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Bromodeoxyuridine (BrdU) labeling index in colonic crypts of Pirc and WT rats.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labeling indices for BrdU and cleaved caspase 3 were determined as reported [12].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FCA54B-6594-1940-ABC9-C82A2FD5911F}"/>
              </a:ext>
            </a:extLst>
          </p:cNvPr>
          <p:cNvGrpSpPr/>
          <p:nvPr/>
        </p:nvGrpSpPr>
        <p:grpSpPr>
          <a:xfrm>
            <a:off x="528300" y="624863"/>
            <a:ext cx="3186526" cy="1615249"/>
            <a:chOff x="3721100" y="529493"/>
            <a:chExt cx="2327626" cy="1179873"/>
          </a:xfrm>
        </p:grpSpPr>
        <p:pic>
          <p:nvPicPr>
            <p:cNvPr id="26" name="Picture 25" descr="WT_AIN_Crypt_seq0949.tif">
              <a:extLst>
                <a:ext uri="{FF2B5EF4-FFF2-40B4-BE49-F238E27FC236}">
                  <a16:creationId xmlns:a16="http://schemas.microsoft.com/office/drawing/2014/main" id="{CF837452-B4CA-6C4B-839D-4FFE5607A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2185" y="68477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pic>
          <p:nvPicPr>
            <p:cNvPr id="27" name="Picture 26" descr="pirc_AIN_Crypt_seq0961.tif">
              <a:extLst>
                <a:ext uri="{FF2B5EF4-FFF2-40B4-BE49-F238E27FC236}">
                  <a16:creationId xmlns:a16="http://schemas.microsoft.com/office/drawing/2014/main" id="{56F45A5C-EDFA-3440-A1C6-F2EC4272A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677924" y="68477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pic>
          <p:nvPicPr>
            <p:cNvPr id="28" name="Picture 27" descr="pirc_AIN_tumor_seq0958.tif">
              <a:extLst>
                <a:ext uri="{FF2B5EF4-FFF2-40B4-BE49-F238E27FC236}">
                  <a16:creationId xmlns:a16="http://schemas.microsoft.com/office/drawing/2014/main" id="{26D2AEFE-2633-0B40-8269-F344F2A19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229" y="68477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pic>
          <p:nvPicPr>
            <p:cNvPr id="32" name="Picture 31" descr="WT_SPI_Crypt_seq0963.tif">
              <a:extLst>
                <a:ext uri="{FF2B5EF4-FFF2-40B4-BE49-F238E27FC236}">
                  <a16:creationId xmlns:a16="http://schemas.microsoft.com/office/drawing/2014/main" id="{EA619885-6166-2247-B13A-B11479DDF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2185" y="121400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pic>
          <p:nvPicPr>
            <p:cNvPr id="33" name="Picture 32" descr="Pirc_SPI_Crypt_seq0981.tif">
              <a:extLst>
                <a:ext uri="{FF2B5EF4-FFF2-40B4-BE49-F238E27FC236}">
                  <a16:creationId xmlns:a16="http://schemas.microsoft.com/office/drawing/2014/main" id="{B78EE0E8-8A27-BE42-A97F-B011A3DCB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924" y="121400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pic>
          <p:nvPicPr>
            <p:cNvPr id="34" name="Picture 33" descr="seq0983.tif">
              <a:extLst>
                <a:ext uri="{FF2B5EF4-FFF2-40B4-BE49-F238E27FC236}">
                  <a16:creationId xmlns:a16="http://schemas.microsoft.com/office/drawing/2014/main" id="{085CCA12-07FC-B24F-970A-F0819D968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229" y="1214007"/>
              <a:ext cx="663808" cy="495359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285572-C27F-4648-9056-64054DE1682A}"/>
                </a:ext>
              </a:extLst>
            </p:cNvPr>
            <p:cNvSpPr txBox="1"/>
            <p:nvPr/>
          </p:nvSpPr>
          <p:spPr>
            <a:xfrm>
              <a:off x="3944006" y="529493"/>
              <a:ext cx="670005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dirty="0">
                  <a:latin typeface="Arial" panose="020B0604020202020204" pitchFamily="34" charset="0"/>
                  <a:cs typeface="Arial" panose="020B0604020202020204" pitchFamily="34" charset="0"/>
                </a:rPr>
                <a:t>WT (crypts, 4X)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54977A-DC5C-C244-A25C-753295FC5615}"/>
                </a:ext>
              </a:extLst>
            </p:cNvPr>
            <p:cNvSpPr txBox="1"/>
            <p:nvPr/>
          </p:nvSpPr>
          <p:spPr>
            <a:xfrm>
              <a:off x="4644026" y="535152"/>
              <a:ext cx="684056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dirty="0">
                  <a:latin typeface="Arial" panose="020B0604020202020204" pitchFamily="34" charset="0"/>
                  <a:cs typeface="Arial" panose="020B0604020202020204" pitchFamily="34" charset="0"/>
                </a:rPr>
                <a:t>Pirc (crypts, 4X)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79CDAA-7DBB-364F-9131-750765B46FD0}"/>
                </a:ext>
              </a:extLst>
            </p:cNvPr>
            <p:cNvSpPr txBox="1"/>
            <p:nvPr/>
          </p:nvSpPr>
          <p:spPr>
            <a:xfrm>
              <a:off x="3721100" y="837849"/>
              <a:ext cx="254325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4E9D59E-DF66-CB4B-B886-2DC495EA3DC6}"/>
                </a:ext>
              </a:extLst>
            </p:cNvPr>
            <p:cNvSpPr txBox="1"/>
            <p:nvPr/>
          </p:nvSpPr>
          <p:spPr>
            <a:xfrm>
              <a:off x="3721100" y="1367079"/>
              <a:ext cx="259009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dirty="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SPI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D28B339-7A44-7B47-9FB8-C980E82B9C90}"/>
                </a:ext>
              </a:extLst>
            </p:cNvPr>
            <p:cNvSpPr txBox="1"/>
            <p:nvPr/>
          </p:nvSpPr>
          <p:spPr>
            <a:xfrm>
              <a:off x="5329542" y="529493"/>
              <a:ext cx="719184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dirty="0">
                  <a:latin typeface="Arial" panose="020B0604020202020204" pitchFamily="34" charset="0"/>
                  <a:cs typeface="Arial" panose="020B0604020202020204" pitchFamily="34" charset="0"/>
                </a:rPr>
                <a:t>Pirc (tumor, 20X)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F62E12B-5378-5348-ACF7-2915B7E24BA1}"/>
                </a:ext>
              </a:extLst>
            </p:cNvPr>
            <p:cNvCxnSpPr>
              <a:cxnSpLocks/>
            </p:cNvCxnSpPr>
            <p:nvPr/>
          </p:nvCxnSpPr>
          <p:spPr>
            <a:xfrm>
              <a:off x="5915609" y="1679465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983184D-591D-8247-A736-D81854266703}"/>
                </a:ext>
              </a:extLst>
            </p:cNvPr>
            <p:cNvCxnSpPr>
              <a:cxnSpLocks/>
            </p:cNvCxnSpPr>
            <p:nvPr/>
          </p:nvCxnSpPr>
          <p:spPr>
            <a:xfrm>
              <a:off x="5915609" y="1153807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3AE415E-F98D-174B-ABC0-89BC8BFE55E2}"/>
                </a:ext>
              </a:extLst>
            </p:cNvPr>
            <p:cNvCxnSpPr>
              <a:cxnSpLocks/>
            </p:cNvCxnSpPr>
            <p:nvPr/>
          </p:nvCxnSpPr>
          <p:spPr>
            <a:xfrm>
              <a:off x="5199273" y="1679465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0A4C374-D900-4F49-8C3A-B65B22708AAE}"/>
                </a:ext>
              </a:extLst>
            </p:cNvPr>
            <p:cNvCxnSpPr>
              <a:cxnSpLocks/>
            </p:cNvCxnSpPr>
            <p:nvPr/>
          </p:nvCxnSpPr>
          <p:spPr>
            <a:xfrm>
              <a:off x="5199273" y="1153807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83F1CC4-F972-D24A-A57B-BB4C64AEF629}"/>
                </a:ext>
              </a:extLst>
            </p:cNvPr>
            <p:cNvCxnSpPr>
              <a:cxnSpLocks/>
            </p:cNvCxnSpPr>
            <p:nvPr/>
          </p:nvCxnSpPr>
          <p:spPr>
            <a:xfrm>
              <a:off x="4492735" y="1679994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7510BE6-AFFD-A64A-81CD-D5A1746626C9}"/>
                </a:ext>
              </a:extLst>
            </p:cNvPr>
            <p:cNvCxnSpPr>
              <a:cxnSpLocks/>
            </p:cNvCxnSpPr>
            <p:nvPr/>
          </p:nvCxnSpPr>
          <p:spPr>
            <a:xfrm>
              <a:off x="4492735" y="1154337"/>
              <a:ext cx="112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CBD83C-7D94-3C4B-98EA-D6AA2C032C43}"/>
                </a:ext>
              </a:extLst>
            </p:cNvPr>
            <p:cNvSpPr txBox="1"/>
            <p:nvPr/>
          </p:nvSpPr>
          <p:spPr>
            <a:xfrm>
              <a:off x="3914994" y="1035178"/>
              <a:ext cx="296479" cy="15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1" b="1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70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7416</TotalTime>
  <Words>117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Ying-Shiuan Chen</dc:creator>
  <cp:lastModifiedBy>Dashwood, Roderick H.</cp:lastModifiedBy>
  <cp:revision>467</cp:revision>
  <cp:lastPrinted>2020-01-07T17:16:05Z</cp:lastPrinted>
  <dcterms:created xsi:type="dcterms:W3CDTF">2018-06-27T19:28:06Z</dcterms:created>
  <dcterms:modified xsi:type="dcterms:W3CDTF">2020-01-09T17:31:23Z</dcterms:modified>
</cp:coreProperties>
</file>