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its Berends" initials="F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6F7AB6"/>
    <a:srgbClr val="FFFFFF"/>
    <a:srgbClr val="AED6F9"/>
    <a:srgbClr val="8C97EC"/>
    <a:srgbClr val="99B2DF"/>
    <a:srgbClr val="E49991"/>
    <a:srgbClr val="FFC9C2"/>
    <a:srgbClr val="7B0101"/>
    <a:srgbClr val="95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998536-C737-469F-9383-CEB138CB3D9D}" v="1" dt="2021-04-12T20:45:22.6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Φωτεινό στυλ 1 - Έμφαση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63"/>
    <p:restoredTop sz="92947"/>
  </p:normalViewPr>
  <p:slideViewPr>
    <p:cSldViewPr snapToGrid="0">
      <p:cViewPr>
        <p:scale>
          <a:sx n="81" d="100"/>
          <a:sy n="81" d="100"/>
        </p:scale>
        <p:origin x="-451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a Rodriguez" userId="a6c3ea7d12529229" providerId="LiveId" clId="{6C998536-C737-469F-9383-CEB138CB3D9D}"/>
    <pc:docChg chg="undo custSel modSld">
      <pc:chgData name="Deana Rodriguez" userId="a6c3ea7d12529229" providerId="LiveId" clId="{6C998536-C737-469F-9383-CEB138CB3D9D}" dt="2021-04-12T20:48:54.789" v="111" actId="122"/>
      <pc:docMkLst>
        <pc:docMk/>
      </pc:docMkLst>
      <pc:sldChg chg="addSp delSp modSp mod">
        <pc:chgData name="Deana Rodriguez" userId="a6c3ea7d12529229" providerId="LiveId" clId="{6C998536-C737-469F-9383-CEB138CB3D9D}" dt="2021-04-12T20:48:54.789" v="111" actId="122"/>
        <pc:sldMkLst>
          <pc:docMk/>
          <pc:sldMk cId="1219068927" sldId="257"/>
        </pc:sldMkLst>
        <pc:spChg chg="del mod">
          <ac:chgData name="Deana Rodriguez" userId="a6c3ea7d12529229" providerId="LiveId" clId="{6C998536-C737-469F-9383-CEB138CB3D9D}" dt="2021-04-12T20:27:06.413" v="42" actId="21"/>
          <ac:spMkLst>
            <pc:docMk/>
            <pc:sldMk cId="1219068927" sldId="257"/>
            <ac:spMk id="2" creationId="{00000000-0000-0000-0000-000000000000}"/>
          </ac:spMkLst>
        </pc:spChg>
        <pc:spChg chg="add mod">
          <ac:chgData name="Deana Rodriguez" userId="a6c3ea7d12529229" providerId="LiveId" clId="{6C998536-C737-469F-9383-CEB138CB3D9D}" dt="2021-04-12T20:48:54.789" v="111" actId="122"/>
          <ac:spMkLst>
            <pc:docMk/>
            <pc:sldMk cId="1219068927" sldId="257"/>
            <ac:spMk id="2" creationId="{105B06F1-4FC1-406F-9F3D-BE586F3167B6}"/>
          </ac:spMkLst>
        </pc:spChg>
        <pc:spChg chg="mod">
          <ac:chgData name="Deana Rodriguez" userId="a6c3ea7d12529229" providerId="LiveId" clId="{6C998536-C737-469F-9383-CEB138CB3D9D}" dt="2021-04-12T20:27:43.821" v="48" actId="14100"/>
          <ac:spMkLst>
            <pc:docMk/>
            <pc:sldMk cId="1219068927" sldId="257"/>
            <ac:spMk id="3" creationId="{AE806FAF-9D3E-49D9-BF3D-E9CCC82B4100}"/>
          </ac:spMkLst>
        </pc:spChg>
        <pc:spChg chg="mod">
          <ac:chgData name="Deana Rodriguez" userId="a6c3ea7d12529229" providerId="LiveId" clId="{6C998536-C737-469F-9383-CEB138CB3D9D}" dt="2021-04-12T20:34:46.198" v="85" actId="14100"/>
          <ac:spMkLst>
            <pc:docMk/>
            <pc:sldMk cId="1219068927" sldId="257"/>
            <ac:spMk id="4" creationId="{5C047ED4-52E3-4A2A-948B-20CE7D7233A4}"/>
          </ac:spMkLst>
        </pc:spChg>
        <pc:spChg chg="mod">
          <ac:chgData name="Deana Rodriguez" userId="a6c3ea7d12529229" providerId="LiveId" clId="{6C998536-C737-469F-9383-CEB138CB3D9D}" dt="2021-04-12T20:48:26.393" v="107" actId="14100"/>
          <ac:spMkLst>
            <pc:docMk/>
            <pc:sldMk cId="1219068927" sldId="257"/>
            <ac:spMk id="5" creationId="{57C6657B-C862-4624-AF23-0815F276EF35}"/>
          </ac:spMkLst>
        </pc:spChg>
        <pc:spChg chg="mod">
          <ac:chgData name="Deana Rodriguez" userId="a6c3ea7d12529229" providerId="LiveId" clId="{6C998536-C737-469F-9383-CEB138CB3D9D}" dt="2021-04-12T20:29:07.324" v="51" actId="14100"/>
          <ac:spMkLst>
            <pc:docMk/>
            <pc:sldMk cId="1219068927" sldId="257"/>
            <ac:spMk id="14" creationId="{40F199E0-EF0A-4852-8CD5-FCA17ED84623}"/>
          </ac:spMkLst>
        </pc:spChg>
        <pc:spChg chg="mod">
          <ac:chgData name="Deana Rodriguez" userId="a6c3ea7d12529229" providerId="LiveId" clId="{6C998536-C737-469F-9383-CEB138CB3D9D}" dt="2021-04-12T20:48:33.574" v="108" actId="1076"/>
          <ac:spMkLst>
            <pc:docMk/>
            <pc:sldMk cId="1219068927" sldId="257"/>
            <ac:spMk id="18" creationId="{F89B844B-5329-4EF8-A25F-1F177F64B210}"/>
          </ac:spMkLst>
        </pc:spChg>
        <pc:spChg chg="mod">
          <ac:chgData name="Deana Rodriguez" userId="a6c3ea7d12529229" providerId="LiveId" clId="{6C998536-C737-469F-9383-CEB138CB3D9D}" dt="2021-04-12T20:29:22.908" v="55" actId="14100"/>
          <ac:spMkLst>
            <pc:docMk/>
            <pc:sldMk cId="1219068927" sldId="257"/>
            <ac:spMk id="127" creationId="{00000000-0000-0000-0000-000000000000}"/>
          </ac:spMkLst>
        </pc:spChg>
        <pc:picChg chg="mod">
          <ac:chgData name="Deana Rodriguez" userId="a6c3ea7d12529229" providerId="LiveId" clId="{6C998536-C737-469F-9383-CEB138CB3D9D}" dt="2021-04-12T20:48:41.521" v="109" actId="1076"/>
          <ac:picMkLst>
            <pc:docMk/>
            <pc:sldMk cId="1219068927" sldId="257"/>
            <ac:picMk id="6" creationId="{E2FD73DB-5170-483D-8AED-73807F7EFBAA}"/>
          </ac:picMkLst>
        </pc:picChg>
        <pc:picChg chg="mod">
          <ac:chgData name="Deana Rodriguez" userId="a6c3ea7d12529229" providerId="LiveId" clId="{6C998536-C737-469F-9383-CEB138CB3D9D}" dt="2021-04-12T20:35:29.229" v="88" actId="1076"/>
          <ac:picMkLst>
            <pc:docMk/>
            <pc:sldMk cId="1219068927" sldId="257"/>
            <ac:picMk id="7" creationId="{9D7F0B6B-053D-4EF4-A94B-964FCCCABAE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C72DB-605E-0F4B-BEFA-F419CD77776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32445-0623-A84C-A2C0-69350AC39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0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LU Biter, MMA Van </a:t>
            </a:r>
            <a:r>
              <a:rPr lang="en-US" dirty="0" err="1"/>
              <a:t>Buuren</a:t>
            </a:r>
            <a:r>
              <a:rPr lang="en-US" dirty="0"/>
              <a:t>, GHH </a:t>
            </a:r>
            <a:r>
              <a:rPr lang="en-US" dirty="0" err="1"/>
              <a:t>Mannaerts</a:t>
            </a:r>
            <a:endParaRPr lang="en-US" dirty="0"/>
          </a:p>
          <a:p>
            <a:pPr algn="ctr"/>
            <a:r>
              <a:rPr lang="en-US" dirty="0"/>
              <a:t>JA </a:t>
            </a:r>
            <a:r>
              <a:rPr lang="en-US" dirty="0" err="1"/>
              <a:t>Apers</a:t>
            </a:r>
            <a:r>
              <a:rPr lang="en-US" dirty="0"/>
              <a:t>, M </a:t>
            </a:r>
            <a:r>
              <a:rPr lang="en-US" dirty="0" err="1"/>
              <a:t>Dunkelgrun</a:t>
            </a:r>
            <a:r>
              <a:rPr lang="en-US" dirty="0"/>
              <a:t>, GHEJ </a:t>
            </a:r>
            <a:r>
              <a:rPr lang="en-US" dirty="0" err="1"/>
              <a:t>Vikgen</a:t>
            </a:r>
            <a:r>
              <a:rPr lang="en-US" dirty="0"/>
              <a:t>, </a:t>
            </a:r>
            <a:r>
              <a:rPr lang="en-US" i="1" dirty="0"/>
              <a:t>May 2017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32445-0623-A84C-A2C0-69350AC393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845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C3EE756-DF6A-4713-89FB-98A46E28C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2C860C0B-2E9F-49F2-9460-46107BB63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6825DCB-86FC-4DA3-AAA0-627B9BBD9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C5987355-6512-4423-AC1B-44E24981C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1233452-DDA1-4B3F-9C13-132C5DEA4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95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DCD913-2CE9-47F7-8DF5-B55ADD101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00A6B60-4094-4F4D-BD34-EE380470B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A5FD9612-5AA2-4662-A788-6D5E9D836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53694D7-CE1C-425E-97DC-4AF93B823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25BF268-142F-4DBE-BB43-8764EE7CD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2147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7F7D608-CC5D-4254-A13D-6149D786B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163DE456-BABE-4339-B81C-0221CB9A7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B56B46DD-355D-47F9-89D6-3C8FD871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C932A418-F68D-40C2-B56B-EC7B0CC85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6304BAF-57B9-4258-97AA-43E4FA10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15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EDB117F-BC84-42A5-80C3-4D888B609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B3478E9A-D498-424D-9EE8-2B0E59BD9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C19E52A5-B8D8-487B-B656-EFCE9EB0A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FCFA8D9E-F1A2-4B9C-9A32-A9D0783E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5982C0B3-010E-4F67-BAC5-B6226BEB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A754FCA9-6502-43C3-9124-9FD23778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3671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4E98D27-7505-46CB-B8CA-7760BED6A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420B258A-83CD-4E3A-A4DC-155F400B0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0BE29E82-81E4-447F-9030-CF239E877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1954D1AA-0AC7-4212-8332-5D5D359139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95ABE488-E097-45CF-A269-E06BBEE5AB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D77A92D5-E2FC-4B8D-B28A-733544C12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2B4839BF-D838-4C3D-9567-9797435B8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C683122-6F71-40F3-9FE4-0E271C1D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60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FDB1BDF-B62F-4DD8-8A1C-007171036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8867A061-5397-43AE-857F-84831617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79BDDE2E-0059-4B34-A48B-D3C8D242C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50DB4436-B0AA-4133-9FCF-32D245D99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5690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BA02C732-CCD5-4ADA-B6AD-A92323F5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DD31A62A-4978-4089-8105-BDD96727D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9F505B86-1899-4229-8FCF-49302570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5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5822F80-6FCE-432B-B81C-621EE802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C738CBAF-9ED8-473F-9938-BC785CD3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3D2B786E-0C7B-4C02-9BF9-F64BB8017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5CC700F8-1C90-435C-8F29-C932B7D1E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194CDB35-1EDE-41BA-9492-286F1368D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D60AF755-D296-4197-8C45-EDF1CDA9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933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A7F0283-8A56-4501-A1BC-4CFA1C971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B41ADA50-9ECC-4627-8967-B457905C1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80699504-8609-4515-AC65-4B9187F9A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A1EFFA4E-9FAB-4AB5-96AA-8E05FB8C9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61919DB2-E3CE-4DB6-8C6E-6DD387ABE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0D2811A8-F934-493D-8B84-59CE2D22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73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C7F0807-81D0-4253-B234-B374B0C60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DC57DABB-378F-4D89-A706-F66973DD9C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9442D99-3C3A-4B78-BE35-4A3FB9255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E0E2A6A-BA6C-49EA-8ACD-3324BB11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4BB33F4-9B5D-430C-B6B8-2BF170C4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318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4087BF07-E783-4E4B-8E99-782AE0353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F20F25FB-97CC-44E1-A9BF-2361087D8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AC3D29A0-66AF-4AC9-BDD4-CCEC78537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41B806D9-654B-4B39-ACBB-2178013F6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A6EF732-C326-4E32-BE60-3B42041F7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30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108BE410-AACE-489A-830B-919842636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A74C952-12DB-44E4-8E5F-CD7FAB1C8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3FEA6A1-94CC-4E43-9EB0-CB7BA1DD83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CE20-333B-44FF-8048-BDE66E2D3417}" type="datetimeFigureOut">
              <a:rPr lang="it-IT" smtClean="0"/>
              <a:t>07/03/2022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63ACA87-6133-4DF5-A554-934070FFF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CA6DE944-0076-43EB-8EE2-25BA726A9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900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5C047ED4-52E3-4A2A-948B-20CE7D7233A4}"/>
              </a:ext>
            </a:extLst>
          </p:cNvPr>
          <p:cNvSpPr/>
          <p:nvPr/>
        </p:nvSpPr>
        <p:spPr>
          <a:xfrm>
            <a:off x="-27549" y="739631"/>
            <a:ext cx="12198272" cy="5090505"/>
          </a:xfrm>
          <a:prstGeom prst="rect">
            <a:avLst/>
          </a:prstGeom>
          <a:solidFill>
            <a:srgbClr val="99B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E806FAF-9D3E-49D9-BF3D-E9CCC82B4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7438" y="3122367"/>
            <a:ext cx="3301259" cy="2491083"/>
          </a:xfrm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84138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 Of the 164 publications considered eligible for analysis, the lists are topped by: </a:t>
            </a:r>
            <a:r>
              <a:rPr lang="en-US" sz="1300" b="1" dirty="0">
                <a:solidFill>
                  <a:schemeClr val="bg1"/>
                </a:solidFill>
              </a:rPr>
              <a:t>Italy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 with 37 publications; the </a:t>
            </a:r>
            <a:r>
              <a:rPr lang="en-US" sz="1300" b="1" dirty="0">
                <a:solidFill>
                  <a:schemeClr val="bg1"/>
                </a:solidFill>
              </a:rPr>
              <a:t>USA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, as having participated as collaborators with 9 different countries; the fluid-filled </a:t>
            </a:r>
            <a:r>
              <a:rPr lang="en-US" sz="1300" b="1" dirty="0">
                <a:solidFill>
                  <a:schemeClr val="bg1"/>
                </a:solidFill>
              </a:rPr>
              <a:t>Orbera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 balloon used in 126 studies; the journal </a:t>
            </a:r>
            <a:r>
              <a:rPr lang="en-US" sz="1300" b="1" dirty="0">
                <a:solidFill>
                  <a:schemeClr val="bg1"/>
                </a:solidFill>
              </a:rPr>
              <a:t>Obesity Surgery 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with 86 publications; </a:t>
            </a:r>
            <a:r>
              <a:rPr lang="en-US" sz="1300" b="1" dirty="0">
                <a:solidFill>
                  <a:schemeClr val="bg1"/>
                </a:solidFill>
              </a:rPr>
              <a:t>Brazil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 with 5874 cases; </a:t>
            </a:r>
            <a:r>
              <a:rPr lang="en-US" sz="1300" b="1" dirty="0">
                <a:solidFill>
                  <a:schemeClr val="bg1"/>
                </a:solidFill>
              </a:rPr>
              <a:t>Lorenzo M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, and </a:t>
            </a:r>
            <a:r>
              <a:rPr lang="en-US" sz="1300" b="1" dirty="0" err="1">
                <a:solidFill>
                  <a:schemeClr val="bg1"/>
                </a:solidFill>
              </a:rPr>
              <a:t>Genco</a:t>
            </a:r>
            <a:r>
              <a:rPr lang="en-US" sz="1300" b="1" dirty="0">
                <a:solidFill>
                  <a:schemeClr val="bg1"/>
                </a:solidFill>
              </a:rPr>
              <a:t> A, 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co-authors from Italy with 14 and 12 publications, respectively; and the article by </a:t>
            </a:r>
            <a:r>
              <a:rPr lang="en-US" sz="1300" b="1" dirty="0" err="1">
                <a:solidFill>
                  <a:schemeClr val="bg1"/>
                </a:solidFill>
              </a:rPr>
              <a:t>Genco</a:t>
            </a:r>
            <a:r>
              <a:rPr lang="en-US" sz="1300" b="1" dirty="0">
                <a:solidFill>
                  <a:schemeClr val="bg1"/>
                </a:solidFill>
              </a:rPr>
              <a:t> A, et al published in Obesity Surgery </a:t>
            </a:r>
            <a:r>
              <a:rPr lang="en-US" sz="1300" b="1" dirty="0" smtClean="0">
                <a:solidFill>
                  <a:schemeClr val="accent5">
                    <a:lumMod val="50000"/>
                  </a:schemeClr>
                </a:solidFill>
              </a:rPr>
              <a:t>2005 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having being </a:t>
            </a:r>
            <a:r>
              <a:rPr lang="en-US" sz="1300" b="1" dirty="0">
                <a:solidFill>
                  <a:schemeClr val="bg1"/>
                </a:solidFill>
              </a:rPr>
              <a:t>cited 441 times</a:t>
            </a:r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. . </a:t>
            </a:r>
            <a:endParaRPr lang="it-IT" sz="13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</a:pPr>
            <a:endParaRPr lang="it-IT" sz="12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9D7F0B6B-053D-4EF4-A94B-964FCCCAB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763" y="5986009"/>
            <a:ext cx="3425124" cy="714488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40F199E0-EF0A-4852-8CD5-FCA17ED84623}"/>
              </a:ext>
            </a:extLst>
          </p:cNvPr>
          <p:cNvSpPr txBox="1"/>
          <p:nvPr/>
        </p:nvSpPr>
        <p:spPr>
          <a:xfrm>
            <a:off x="57233" y="739631"/>
            <a:ext cx="389580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</a:t>
            </a:r>
            <a:r>
              <a:rPr lang="it-IT" sz="2400" b="1" dirty="0"/>
              <a:t>	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E2FD73DB-5170-483D-8AED-73807F7EF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113" y="5959626"/>
            <a:ext cx="2422604" cy="699863"/>
          </a:xfrm>
          <a:prstGeom prst="rect">
            <a:avLst/>
          </a:prstGeom>
          <a:ln>
            <a:noFill/>
          </a:ln>
        </p:spPr>
      </p:pic>
      <p:sp>
        <p:nvSpPr>
          <p:cNvPr id="127" name="Rectangle 126"/>
          <p:cNvSpPr/>
          <p:nvPr/>
        </p:nvSpPr>
        <p:spPr>
          <a:xfrm>
            <a:off x="8601614" y="739631"/>
            <a:ext cx="3590385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5B06F1-4FC1-406F-9F3D-BE586F3167B6}"/>
              </a:ext>
            </a:extLst>
          </p:cNvPr>
          <p:cNvSpPr txBox="1"/>
          <p:nvPr/>
        </p:nvSpPr>
        <p:spPr>
          <a:xfrm>
            <a:off x="2881209" y="5986009"/>
            <a:ext cx="5449824" cy="7386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466084"/>
              </p:ext>
            </p:extLst>
          </p:nvPr>
        </p:nvGraphicFramePr>
        <p:xfrm>
          <a:off x="188536" y="2262602"/>
          <a:ext cx="3459636" cy="24688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84654"/>
                <a:gridCol w="974982"/>
              </a:tblGrid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Articles</a:t>
                      </a: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[n]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64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Years </a:t>
                      </a: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of publications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2000-2021</a:t>
                      </a:r>
                      <a:endParaRPr lang="en-US" sz="1200" b="1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Authors</a:t>
                      </a:r>
                      <a:r>
                        <a:rPr lang="en-US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[n]</a:t>
                      </a:r>
                      <a:endParaRPr lang="en-US" sz="1200" b="1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en-US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240</a:t>
                      </a:r>
                      <a:endParaRPr lang="en-US" sz="1200" b="1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</a:t>
                      </a:r>
                      <a:r>
                        <a:rPr lang="el-GR" sz="12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uthors</a:t>
                      </a:r>
                      <a:r>
                        <a:rPr lang="el-GR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l-GR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per</a:t>
                      </a:r>
                      <a:r>
                        <a:rPr lang="el-G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publication [</a:t>
                      </a:r>
                      <a:r>
                        <a:rPr lang="el-GR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mean</a:t>
                      </a:r>
                      <a:r>
                        <a:rPr lang="el-G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]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7.5</a:t>
                      </a:r>
                      <a:r>
                        <a:rPr lang="en-US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en-US" sz="1200" b="1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Journals</a:t>
                      </a:r>
                      <a:r>
                        <a:rPr lang="en-US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[n]</a:t>
                      </a:r>
                      <a:endParaRPr lang="en-US" sz="1200" b="1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48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Citations</a:t>
                      </a: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[n]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7943</a:t>
                      </a:r>
                      <a:endParaRPr lang="en-US" sz="1200" b="1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</a:t>
                      </a:r>
                      <a:r>
                        <a:rPr lang="el-GR" sz="12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verage</a:t>
                      </a:r>
                      <a:r>
                        <a:rPr lang="el-GR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l-GR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citation</a:t>
                      </a:r>
                      <a:r>
                        <a:rPr lang="el-G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l-GR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per</a:t>
                      </a:r>
                      <a:r>
                        <a:rPr lang="el-G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l-GR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article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00990" algn="l"/>
                        </a:tabLst>
                      </a:pP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48.43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</a:t>
                      </a:r>
                      <a:r>
                        <a:rPr lang="el-GR" sz="12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ountries</a:t>
                      </a:r>
                      <a:r>
                        <a:rPr lang="el-GR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l-GR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of</a:t>
                      </a:r>
                      <a:r>
                        <a:rPr lang="el-G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l-GR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origin</a:t>
                      </a: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[n]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00990" algn="l"/>
                        </a:tabLst>
                      </a:pPr>
                      <a:r>
                        <a:rPr lang="en-US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33</a:t>
                      </a:r>
                      <a:endParaRPr lang="en-US" sz="1200" b="1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555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Countries in collaboration only [n]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00990" algn="l"/>
                        </a:tabLst>
                      </a:pPr>
                      <a:r>
                        <a:rPr lang="en-U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en-U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Box 95"/>
          <p:cNvSpPr txBox="1"/>
          <p:nvPr/>
        </p:nvSpPr>
        <p:spPr>
          <a:xfrm>
            <a:off x="2956497" y="5939842"/>
            <a:ext cx="5362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b="1" dirty="0"/>
          </a:p>
        </p:txBody>
      </p:sp>
      <p:sp>
        <p:nvSpPr>
          <p:cNvPr id="15" name="Ορθογώνιο 14"/>
          <p:cNvSpPr/>
          <p:nvPr/>
        </p:nvSpPr>
        <p:spPr>
          <a:xfrm>
            <a:off x="2092742" y="-1022"/>
            <a:ext cx="79646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MAPPING OF INTRAGASTRIC BALLOON USE: 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GUIDE TO THE ACTIVITY OF INSTITUTIONS THROUGH BIBLIOMETRY</a:t>
            </a:r>
          </a:p>
        </p:txBody>
      </p:sp>
      <p:grpSp>
        <p:nvGrpSpPr>
          <p:cNvPr id="25" name="Ομάδα 24"/>
          <p:cNvGrpSpPr/>
          <p:nvPr/>
        </p:nvGrpSpPr>
        <p:grpSpPr>
          <a:xfrm>
            <a:off x="100821" y="1097599"/>
            <a:ext cx="3682429" cy="1080160"/>
            <a:chOff x="63113" y="1201296"/>
            <a:chExt cx="3682429" cy="1080160"/>
          </a:xfrm>
        </p:grpSpPr>
        <p:sp>
          <p:nvSpPr>
            <p:cNvPr id="8" name="TextBox 7"/>
            <p:cNvSpPr txBox="1"/>
            <p:nvPr/>
          </p:nvSpPr>
          <p:spPr>
            <a:xfrm>
              <a:off x="63113" y="1201296"/>
              <a:ext cx="3682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accent5">
                      <a:lumMod val="50000"/>
                    </a:schemeClr>
                  </a:solidFill>
                </a:rPr>
                <a:t>Bibliometric Analysis</a:t>
              </a:r>
            </a:p>
          </p:txBody>
        </p:sp>
        <p:grpSp>
          <p:nvGrpSpPr>
            <p:cNvPr id="24" name="Ομάδα 23"/>
            <p:cNvGrpSpPr/>
            <p:nvPr/>
          </p:nvGrpSpPr>
          <p:grpSpPr>
            <a:xfrm>
              <a:off x="573966" y="1922163"/>
              <a:ext cx="2467374" cy="359293"/>
              <a:chOff x="573966" y="1922163"/>
              <a:chExt cx="2467374" cy="359293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8920" y="1979587"/>
                <a:ext cx="942420" cy="301869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966" y="1922163"/>
                <a:ext cx="1010759" cy="359293"/>
              </a:xfrm>
              <a:prstGeom prst="rect">
                <a:avLst/>
              </a:prstGeom>
            </p:spPr>
          </p:pic>
        </p:grpSp>
        <p:sp>
          <p:nvSpPr>
            <p:cNvPr id="16" name="Αριστερό βέλος 15"/>
            <p:cNvSpPr/>
            <p:nvPr/>
          </p:nvSpPr>
          <p:spPr>
            <a:xfrm rot="19104611">
              <a:off x="1371396" y="1659563"/>
              <a:ext cx="565608" cy="15093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27" name="Αριστερό βέλος 26"/>
            <p:cNvSpPr/>
            <p:nvPr/>
          </p:nvSpPr>
          <p:spPr>
            <a:xfrm rot="13507981">
              <a:off x="1740649" y="1650765"/>
              <a:ext cx="565608" cy="15093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156" y="1213223"/>
            <a:ext cx="3171979" cy="1701756"/>
          </a:xfrm>
          <a:prstGeom prst="rect">
            <a:avLst/>
          </a:prstGeom>
          <a:noFill/>
          <a:ln w="57150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" name="Ομάδα 28"/>
          <p:cNvGrpSpPr/>
          <p:nvPr/>
        </p:nvGrpSpPr>
        <p:grpSpPr>
          <a:xfrm>
            <a:off x="3720061" y="683069"/>
            <a:ext cx="4790085" cy="5151500"/>
            <a:chOff x="3811530" y="678635"/>
            <a:chExt cx="4790085" cy="5151500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xmlns="" id="{57C6657B-C862-4624-AF23-0815F276EF35}"/>
                </a:ext>
              </a:extLst>
            </p:cNvPr>
            <p:cNvSpPr/>
            <p:nvPr/>
          </p:nvSpPr>
          <p:spPr>
            <a:xfrm>
              <a:off x="3811530" y="739631"/>
              <a:ext cx="4790085" cy="50905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xmlns="" id="{F89B844B-5329-4EF8-A25F-1F177F64B210}"/>
                </a:ext>
              </a:extLst>
            </p:cNvPr>
            <p:cNvSpPr txBox="1"/>
            <p:nvPr/>
          </p:nvSpPr>
          <p:spPr>
            <a:xfrm>
              <a:off x="4015144" y="678635"/>
              <a:ext cx="4175760" cy="40011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it-IT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RESULTS</a:t>
              </a:r>
              <a:endPara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6" name="Ομάδα 25"/>
            <p:cNvGrpSpPr/>
            <p:nvPr/>
          </p:nvGrpSpPr>
          <p:grpSpPr>
            <a:xfrm>
              <a:off x="4308049" y="975047"/>
              <a:ext cx="3551006" cy="724061"/>
              <a:chOff x="4157655" y="1239368"/>
              <a:chExt cx="3720254" cy="827394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7655" y="1673194"/>
                <a:ext cx="590352" cy="384606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90793" y="1673193"/>
                <a:ext cx="732367" cy="385351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79746" y="1673194"/>
                <a:ext cx="583683" cy="393568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519"/>
              <a:stretch/>
            </p:blipFill>
            <p:spPr>
              <a:xfrm>
                <a:off x="6485187" y="1673193"/>
                <a:ext cx="640835" cy="376131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87673" y="1673194"/>
                <a:ext cx="590236" cy="393568"/>
              </a:xfrm>
              <a:prstGeom prst="rect">
                <a:avLst/>
              </a:prstGeom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5063938" y="1239368"/>
                <a:ext cx="25188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TOP</a:t>
                </a:r>
                <a:r>
                  <a:rPr lang="en-US" b="1" dirty="0" smtClean="0"/>
                  <a:t> 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5-PUBLICATIONS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5143" y="4006346"/>
              <a:ext cx="2977791" cy="1709208"/>
            </a:xfrm>
            <a:prstGeom prst="rect">
              <a:avLst/>
            </a:prstGeom>
            <a:noFill/>
            <a:ln w="2857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9734" y="1922163"/>
              <a:ext cx="2539146" cy="304248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</p:pic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3525" y="1737660"/>
              <a:ext cx="1503377" cy="1707260"/>
            </a:xfrm>
            <a:prstGeom prst="rect">
              <a:avLst/>
            </a:prstGeom>
            <a:noFill/>
            <a:ln w="28575">
              <a:solidFill>
                <a:srgbClr val="6F7AB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7519" y="2110642"/>
              <a:ext cx="2291278" cy="1425560"/>
            </a:xfrm>
            <a:prstGeom prst="rect">
              <a:avLst/>
            </a:prstGeom>
            <a:noFill/>
            <a:ln w="2857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906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2304</TotalTime>
  <Words>196</Words>
  <Application>Microsoft Office PowerPoint</Application>
  <PresentationFormat>Προσαρμογή</PresentationFormat>
  <Paragraphs>30</Paragraphs>
  <Slides>1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Tema di Office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M.mazzarella</dc:creator>
  <cp:lastModifiedBy>Kotzampasi</cp:lastModifiedBy>
  <cp:revision>117</cp:revision>
  <dcterms:created xsi:type="dcterms:W3CDTF">2017-10-03T08:27:08Z</dcterms:created>
  <dcterms:modified xsi:type="dcterms:W3CDTF">2022-03-07T15:54:21Z</dcterms:modified>
</cp:coreProperties>
</file>