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10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8EC3-5FCF-4EE7-B03D-EBD0790A0E3B}" type="datetimeFigureOut">
              <a:rPr lang="zh-CN" altLang="en-US" smtClean="0"/>
              <a:t>2022/1/14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E34-610B-44BD-BDF0-4F2114B94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8028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8EC3-5FCF-4EE7-B03D-EBD0790A0E3B}" type="datetimeFigureOut">
              <a:rPr lang="zh-CN" altLang="en-US" smtClean="0"/>
              <a:t>2022/1/14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E34-610B-44BD-BDF0-4F2114B94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858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8EC3-5FCF-4EE7-B03D-EBD0790A0E3B}" type="datetimeFigureOut">
              <a:rPr lang="zh-CN" altLang="en-US" smtClean="0"/>
              <a:t>2022/1/14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E34-610B-44BD-BDF0-4F2114B94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2476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8EC3-5FCF-4EE7-B03D-EBD0790A0E3B}" type="datetimeFigureOut">
              <a:rPr lang="zh-CN" altLang="en-US" smtClean="0"/>
              <a:t>2022/1/14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E34-610B-44BD-BDF0-4F2114B94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530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8EC3-5FCF-4EE7-B03D-EBD0790A0E3B}" type="datetimeFigureOut">
              <a:rPr lang="zh-CN" altLang="en-US" smtClean="0"/>
              <a:t>2022/1/14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E34-610B-44BD-BDF0-4F2114B94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477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8EC3-5FCF-4EE7-B03D-EBD0790A0E3B}" type="datetimeFigureOut">
              <a:rPr lang="zh-CN" altLang="en-US" smtClean="0"/>
              <a:t>2022/1/14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E34-610B-44BD-BDF0-4F2114B94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010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8EC3-5FCF-4EE7-B03D-EBD0790A0E3B}" type="datetimeFigureOut">
              <a:rPr lang="zh-CN" altLang="en-US" smtClean="0"/>
              <a:t>2022/1/14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E34-610B-44BD-BDF0-4F2114B94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982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8EC3-5FCF-4EE7-B03D-EBD0790A0E3B}" type="datetimeFigureOut">
              <a:rPr lang="zh-CN" altLang="en-US" smtClean="0"/>
              <a:t>2022/1/14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E34-610B-44BD-BDF0-4F2114B94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139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8EC3-5FCF-4EE7-B03D-EBD0790A0E3B}" type="datetimeFigureOut">
              <a:rPr lang="zh-CN" altLang="en-US" smtClean="0"/>
              <a:t>2022/1/14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E34-610B-44BD-BDF0-4F2114B94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890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8EC3-5FCF-4EE7-B03D-EBD0790A0E3B}" type="datetimeFigureOut">
              <a:rPr lang="zh-CN" altLang="en-US" smtClean="0"/>
              <a:t>2022/1/14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E34-610B-44BD-BDF0-4F2114B94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432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8EC3-5FCF-4EE7-B03D-EBD0790A0E3B}" type="datetimeFigureOut">
              <a:rPr lang="zh-CN" altLang="en-US" smtClean="0"/>
              <a:t>2022/1/14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E34-610B-44BD-BDF0-4F2114B94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615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58EC3-5FCF-4EE7-B03D-EBD0790A0E3B}" type="datetimeFigureOut">
              <a:rPr lang="zh-CN" altLang="en-US" smtClean="0"/>
              <a:t>2022/1/14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48E34-610B-44BD-BDF0-4F2114B94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204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ti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t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28CE2F3-FB09-405C-8DB1-2088C34A36FF}"/>
              </a:ext>
            </a:extLst>
          </p:cNvPr>
          <p:cNvSpPr txBox="1"/>
          <p:nvPr/>
        </p:nvSpPr>
        <p:spPr>
          <a:xfrm>
            <a:off x="202621" y="308844"/>
            <a:ext cx="6570510" cy="571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Fig 1D </a:t>
            </a:r>
            <a:r>
              <a:rPr lang="en-US" altLang="zh-CN" sz="1050" dirty="0"/>
              <a:t>Representative result of detecting the expression of TMEM16A in HSCC, MLN and normal tissues by western blot.</a:t>
            </a:r>
          </a:p>
          <a:p>
            <a:endParaRPr lang="zh-CN" altLang="en-US" sz="1013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9BC33FB-C63A-4767-BB12-7539FDF67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67" y="1704499"/>
            <a:ext cx="2234023" cy="182844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3EA549B-D391-410D-946B-3CBDCAB416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432" y="1712292"/>
            <a:ext cx="2224501" cy="1820648"/>
          </a:xfrm>
          <a:prstGeom prst="rect">
            <a:avLst/>
          </a:prstGeom>
        </p:spPr>
      </p:pic>
      <p:sp>
        <p:nvSpPr>
          <p:cNvPr id="7" name="箭头: 右 6">
            <a:extLst>
              <a:ext uri="{FF2B5EF4-FFF2-40B4-BE49-F238E27FC236}">
                <a16:creationId xmlns:a16="http://schemas.microsoft.com/office/drawing/2014/main" id="{9C824957-D34C-4A30-91BE-2FDB1F66D24A}"/>
              </a:ext>
            </a:extLst>
          </p:cNvPr>
          <p:cNvSpPr/>
          <p:nvPr/>
        </p:nvSpPr>
        <p:spPr>
          <a:xfrm>
            <a:off x="370055" y="2379835"/>
            <a:ext cx="713402" cy="25717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8" name="箭头: 右 7">
            <a:extLst>
              <a:ext uri="{FF2B5EF4-FFF2-40B4-BE49-F238E27FC236}">
                <a16:creationId xmlns:a16="http://schemas.microsoft.com/office/drawing/2014/main" id="{BD676E80-CFB8-4F65-A280-21D12D2B1743}"/>
              </a:ext>
            </a:extLst>
          </p:cNvPr>
          <p:cNvSpPr/>
          <p:nvPr/>
        </p:nvSpPr>
        <p:spPr>
          <a:xfrm flipV="1">
            <a:off x="366280" y="2462156"/>
            <a:ext cx="723471" cy="25717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9" name="箭头: 右 8">
            <a:extLst>
              <a:ext uri="{FF2B5EF4-FFF2-40B4-BE49-F238E27FC236}">
                <a16:creationId xmlns:a16="http://schemas.microsoft.com/office/drawing/2014/main" id="{5869AEF7-5065-4CA6-B106-B14D63E862EC}"/>
              </a:ext>
            </a:extLst>
          </p:cNvPr>
          <p:cNvSpPr/>
          <p:nvPr/>
        </p:nvSpPr>
        <p:spPr>
          <a:xfrm rot="10800000" flipV="1">
            <a:off x="4931682" y="2419943"/>
            <a:ext cx="290356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C3E4388B-B798-481B-BD1D-8B0D0F01BB79}"/>
              </a:ext>
            </a:extLst>
          </p:cNvPr>
          <p:cNvSpPr/>
          <p:nvPr/>
        </p:nvSpPr>
        <p:spPr>
          <a:xfrm rot="10800000" flipV="1">
            <a:off x="4931681" y="2296904"/>
            <a:ext cx="290357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11" name="箭头: 右 10">
            <a:extLst>
              <a:ext uri="{FF2B5EF4-FFF2-40B4-BE49-F238E27FC236}">
                <a16:creationId xmlns:a16="http://schemas.microsoft.com/office/drawing/2014/main" id="{D27B6751-0625-4F68-B013-7C2B2196DA90}"/>
              </a:ext>
            </a:extLst>
          </p:cNvPr>
          <p:cNvSpPr/>
          <p:nvPr/>
        </p:nvSpPr>
        <p:spPr>
          <a:xfrm rot="10800000" flipV="1">
            <a:off x="4931681" y="2511514"/>
            <a:ext cx="290357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FFFB3EB-01E0-4A68-ACB3-77BFADD0B1F5}"/>
              </a:ext>
            </a:extLst>
          </p:cNvPr>
          <p:cNvSpPr txBox="1"/>
          <p:nvPr/>
        </p:nvSpPr>
        <p:spPr>
          <a:xfrm>
            <a:off x="4674505" y="3637034"/>
            <a:ext cx="65858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013" b="1" dirty="0"/>
              <a:t>β</a:t>
            </a:r>
            <a:r>
              <a:rPr lang="en-US" altLang="zh-CN" sz="1013" b="1" dirty="0"/>
              <a:t>-actin</a:t>
            </a:r>
            <a:endParaRPr lang="zh-CN" altLang="en-US" sz="1013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B9525AC-5DE1-4DA8-9158-0ECFE8E25C5B}"/>
              </a:ext>
            </a:extLst>
          </p:cNvPr>
          <p:cNvSpPr txBox="1"/>
          <p:nvPr/>
        </p:nvSpPr>
        <p:spPr>
          <a:xfrm>
            <a:off x="1399724" y="3637034"/>
            <a:ext cx="78377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TMEM16A </a:t>
            </a:r>
            <a:endParaRPr lang="zh-CN" altLang="en-US" sz="1013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77D09EB-12BF-4E9D-92C6-F21CC331069A}"/>
              </a:ext>
            </a:extLst>
          </p:cNvPr>
          <p:cNvSpPr txBox="1"/>
          <p:nvPr/>
        </p:nvSpPr>
        <p:spPr>
          <a:xfrm rot="19081115">
            <a:off x="1155293" y="2085753"/>
            <a:ext cx="4888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>
                <a:solidFill>
                  <a:schemeClr val="bg1">
                    <a:lumMod val="95000"/>
                  </a:schemeClr>
                </a:solidFill>
              </a:rPr>
              <a:t>HSCC</a:t>
            </a:r>
            <a:r>
              <a:rPr lang="en-US" altLang="zh-CN" sz="619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6F474EF-1994-412A-925C-395BBB0A8530}"/>
              </a:ext>
            </a:extLst>
          </p:cNvPr>
          <p:cNvSpPr txBox="1"/>
          <p:nvPr/>
        </p:nvSpPr>
        <p:spPr>
          <a:xfrm rot="19081115">
            <a:off x="1349050" y="2064408"/>
            <a:ext cx="4250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>
                <a:solidFill>
                  <a:schemeClr val="bg1">
                    <a:lumMod val="95000"/>
                  </a:schemeClr>
                </a:solidFill>
              </a:rPr>
              <a:t>MLN</a:t>
            </a:r>
            <a:r>
              <a:rPr lang="en-US" altLang="zh-CN" sz="619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6D553D9-BB73-40D2-B603-A10C139F9069}"/>
              </a:ext>
            </a:extLst>
          </p:cNvPr>
          <p:cNvSpPr txBox="1"/>
          <p:nvPr/>
        </p:nvSpPr>
        <p:spPr>
          <a:xfrm rot="19055270">
            <a:off x="1392615" y="2095041"/>
            <a:ext cx="609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19" dirty="0"/>
              <a:t>     </a:t>
            </a:r>
            <a:r>
              <a:rPr lang="en-US" altLang="zh-CN" sz="800" b="1" dirty="0">
                <a:solidFill>
                  <a:schemeClr val="bg1">
                    <a:lumMod val="95000"/>
                  </a:schemeClr>
                </a:solidFill>
              </a:rPr>
              <a:t>Normal</a:t>
            </a:r>
            <a:endParaRPr lang="zh-CN" altLang="en-US" sz="619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B3213EE-80B7-4931-80B9-433933D43315}"/>
              </a:ext>
            </a:extLst>
          </p:cNvPr>
          <p:cNvSpPr txBox="1"/>
          <p:nvPr/>
        </p:nvSpPr>
        <p:spPr>
          <a:xfrm rot="19055270">
            <a:off x="4403177" y="2110563"/>
            <a:ext cx="609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19" dirty="0"/>
              <a:t>     </a:t>
            </a:r>
            <a:r>
              <a:rPr lang="en-US" altLang="zh-CN" sz="800" b="1" dirty="0">
                <a:solidFill>
                  <a:schemeClr val="bg1">
                    <a:lumMod val="95000"/>
                  </a:schemeClr>
                </a:solidFill>
              </a:rPr>
              <a:t>Normal</a:t>
            </a:r>
            <a:endParaRPr lang="zh-CN" altLang="en-US" sz="619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E6D7E43-09CB-4B59-BEAC-5096FDBF0E82}"/>
              </a:ext>
            </a:extLst>
          </p:cNvPr>
          <p:cNvSpPr txBox="1"/>
          <p:nvPr/>
        </p:nvSpPr>
        <p:spPr>
          <a:xfrm rot="19081115">
            <a:off x="4315808" y="2096354"/>
            <a:ext cx="4250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>
                <a:solidFill>
                  <a:schemeClr val="bg1">
                    <a:lumMod val="95000"/>
                  </a:schemeClr>
                </a:solidFill>
              </a:rPr>
              <a:t>MLN</a:t>
            </a:r>
            <a:r>
              <a:rPr lang="en-US" altLang="zh-CN" sz="619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42E9CCF-5BA1-45FE-9F8E-FC2189F0917B}"/>
              </a:ext>
            </a:extLst>
          </p:cNvPr>
          <p:cNvSpPr txBox="1"/>
          <p:nvPr/>
        </p:nvSpPr>
        <p:spPr>
          <a:xfrm rot="19081115">
            <a:off x="4132997" y="2084849"/>
            <a:ext cx="4888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>
                <a:solidFill>
                  <a:schemeClr val="bg1">
                    <a:lumMod val="95000"/>
                  </a:schemeClr>
                </a:solidFill>
              </a:rPr>
              <a:t>HSCC</a:t>
            </a:r>
            <a:r>
              <a:rPr lang="en-US" altLang="zh-CN" sz="619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DEE97D8-C21D-4A20-A80C-D618CE3B4B0B}"/>
              </a:ext>
            </a:extLst>
          </p:cNvPr>
          <p:cNvSpPr txBox="1"/>
          <p:nvPr/>
        </p:nvSpPr>
        <p:spPr>
          <a:xfrm>
            <a:off x="384284" y="2409927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95kD</a:t>
            </a:r>
            <a:endParaRPr lang="zh-CN" altLang="en-US" sz="900" b="1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426DACC-FA41-4165-B33D-43A5E9FFB0F7}"/>
              </a:ext>
            </a:extLst>
          </p:cNvPr>
          <p:cNvSpPr txBox="1"/>
          <p:nvPr/>
        </p:nvSpPr>
        <p:spPr>
          <a:xfrm>
            <a:off x="322940" y="2218285"/>
            <a:ext cx="5082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270kD</a:t>
            </a:r>
            <a:endParaRPr lang="zh-CN" altLang="en-US" sz="900" b="1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7AB18DA-DA3D-444C-864C-6F8E68974765}"/>
              </a:ext>
            </a:extLst>
          </p:cNvPr>
          <p:cNvSpPr txBox="1"/>
          <p:nvPr/>
        </p:nvSpPr>
        <p:spPr>
          <a:xfrm>
            <a:off x="5156323" y="2211537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52kD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72EFBC7-E775-47D8-9700-054E8D6D93A1}"/>
              </a:ext>
            </a:extLst>
          </p:cNvPr>
          <p:cNvSpPr txBox="1"/>
          <p:nvPr/>
        </p:nvSpPr>
        <p:spPr>
          <a:xfrm>
            <a:off x="5156323" y="2325292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37kD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A366731-8AB8-4F7B-8ECC-ACC45AF003D1}"/>
              </a:ext>
            </a:extLst>
          </p:cNvPr>
          <p:cNvSpPr txBox="1"/>
          <p:nvPr/>
        </p:nvSpPr>
        <p:spPr>
          <a:xfrm>
            <a:off x="5154277" y="2435432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30kD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501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6ED7A11-17A5-4406-A510-9D8D9027CD09}"/>
              </a:ext>
            </a:extLst>
          </p:cNvPr>
          <p:cNvSpPr txBox="1"/>
          <p:nvPr/>
        </p:nvSpPr>
        <p:spPr>
          <a:xfrm>
            <a:off x="224523" y="292417"/>
            <a:ext cx="6269360" cy="409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Fig 2 </a:t>
            </a:r>
            <a:r>
              <a:rPr lang="en-US" altLang="zh-CN" sz="1050" b="1" dirty="0"/>
              <a:t>A </a:t>
            </a:r>
            <a:r>
              <a:rPr lang="en-US" altLang="zh-CN" sz="1050" dirty="0"/>
              <a:t>The expression of TMEM16A in HNSCC cell lines and NP69</a:t>
            </a:r>
          </a:p>
          <a:p>
            <a:endParaRPr lang="zh-CN" altLang="en-US" sz="1013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929E55D-7E4B-4821-A6C2-173734334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22" y="1107809"/>
            <a:ext cx="2647378" cy="216675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860F845-F00E-4BE9-9876-6731791EA382}"/>
              </a:ext>
            </a:extLst>
          </p:cNvPr>
          <p:cNvSpPr txBox="1"/>
          <p:nvPr/>
        </p:nvSpPr>
        <p:spPr>
          <a:xfrm>
            <a:off x="1509233" y="3313983"/>
            <a:ext cx="78377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TMEM16A </a:t>
            </a:r>
            <a:endParaRPr lang="zh-CN" altLang="en-US" sz="1013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64931CB-843E-4C8C-B721-2696906E456C}"/>
              </a:ext>
            </a:extLst>
          </p:cNvPr>
          <p:cNvSpPr txBox="1"/>
          <p:nvPr/>
        </p:nvSpPr>
        <p:spPr>
          <a:xfrm>
            <a:off x="4492323" y="3313982"/>
            <a:ext cx="65858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013" b="1" dirty="0"/>
              <a:t>β</a:t>
            </a:r>
            <a:r>
              <a:rPr lang="en-US" altLang="zh-CN" sz="1013" b="1" dirty="0"/>
              <a:t>-actin</a:t>
            </a:r>
            <a:endParaRPr lang="zh-CN" altLang="en-US" sz="1013" b="1" dirty="0"/>
          </a:p>
        </p:txBody>
      </p:sp>
      <p:sp>
        <p:nvSpPr>
          <p:cNvPr id="9" name="箭头: 右 8">
            <a:extLst>
              <a:ext uri="{FF2B5EF4-FFF2-40B4-BE49-F238E27FC236}">
                <a16:creationId xmlns:a16="http://schemas.microsoft.com/office/drawing/2014/main" id="{E665B5D1-8112-43D7-9960-4F1C661311BD}"/>
              </a:ext>
            </a:extLst>
          </p:cNvPr>
          <p:cNvSpPr/>
          <p:nvPr/>
        </p:nvSpPr>
        <p:spPr>
          <a:xfrm flipV="1">
            <a:off x="460587" y="1367071"/>
            <a:ext cx="497761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34BA8E8-8869-4443-AE3C-A8E260232A93}"/>
              </a:ext>
            </a:extLst>
          </p:cNvPr>
          <p:cNvSpPr txBox="1"/>
          <p:nvPr/>
        </p:nvSpPr>
        <p:spPr>
          <a:xfrm rot="10800000">
            <a:off x="1066110" y="774816"/>
            <a:ext cx="307777" cy="3527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NP69</a:t>
            </a:r>
            <a:endParaRPr lang="zh-CN" altLang="en-US" sz="8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913FE9A-2DD3-4FFC-AF03-1BDCA060929D}"/>
              </a:ext>
            </a:extLst>
          </p:cNvPr>
          <p:cNvSpPr txBox="1"/>
          <p:nvPr/>
        </p:nvSpPr>
        <p:spPr>
          <a:xfrm rot="10800000">
            <a:off x="1252564" y="402425"/>
            <a:ext cx="307777" cy="7250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AMC-HN-8</a:t>
            </a:r>
            <a:endParaRPr lang="zh-CN" altLang="en-US" sz="8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3B3B822-3068-4B5E-AD30-92B1C08F2A30}"/>
              </a:ext>
            </a:extLst>
          </p:cNvPr>
          <p:cNvSpPr txBox="1"/>
          <p:nvPr/>
        </p:nvSpPr>
        <p:spPr>
          <a:xfrm rot="10800000">
            <a:off x="1439018" y="769221"/>
            <a:ext cx="307777" cy="3441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 err="1"/>
              <a:t>Fadu</a:t>
            </a:r>
            <a:endParaRPr lang="zh-CN" altLang="en-US" sz="8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8585015-05D7-45CA-9945-2DE3BA2A3AF6}"/>
              </a:ext>
            </a:extLst>
          </p:cNvPr>
          <p:cNvSpPr txBox="1"/>
          <p:nvPr/>
        </p:nvSpPr>
        <p:spPr>
          <a:xfrm rot="10800000">
            <a:off x="1620947" y="800034"/>
            <a:ext cx="307777" cy="3211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5-8F</a:t>
            </a:r>
            <a:endParaRPr lang="zh-CN" altLang="en-US" sz="8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697D2D0-183C-45A6-B518-98977A91BBF0}"/>
              </a:ext>
            </a:extLst>
          </p:cNvPr>
          <p:cNvSpPr txBox="1"/>
          <p:nvPr/>
        </p:nvSpPr>
        <p:spPr>
          <a:xfrm rot="10800000">
            <a:off x="1818985" y="754611"/>
            <a:ext cx="307777" cy="3986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TU212</a:t>
            </a:r>
            <a:endParaRPr lang="zh-CN" altLang="en-US" sz="800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3F36ABC-196A-4091-8C4F-9C3F6273CD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178" y="1107809"/>
            <a:ext cx="2633200" cy="2155148"/>
          </a:xfrm>
          <a:prstGeom prst="rect">
            <a:avLst/>
          </a:prstGeom>
        </p:spPr>
      </p:pic>
      <p:sp>
        <p:nvSpPr>
          <p:cNvPr id="18" name="箭头: 右 17">
            <a:extLst>
              <a:ext uri="{FF2B5EF4-FFF2-40B4-BE49-F238E27FC236}">
                <a16:creationId xmlns:a16="http://schemas.microsoft.com/office/drawing/2014/main" id="{03192B50-900E-4904-9567-20D95519F2CC}"/>
              </a:ext>
            </a:extLst>
          </p:cNvPr>
          <p:cNvSpPr/>
          <p:nvPr/>
        </p:nvSpPr>
        <p:spPr>
          <a:xfrm rot="16200000" flipV="1">
            <a:off x="3558603" y="1529120"/>
            <a:ext cx="230831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926073E-091F-4637-824C-50A8E4976AD0}"/>
              </a:ext>
            </a:extLst>
          </p:cNvPr>
          <p:cNvSpPr txBox="1"/>
          <p:nvPr/>
        </p:nvSpPr>
        <p:spPr>
          <a:xfrm>
            <a:off x="385469" y="4133750"/>
            <a:ext cx="6269360" cy="409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Fig 2 </a:t>
            </a:r>
            <a:r>
              <a:rPr lang="en-US" altLang="zh-CN" sz="1050" b="1" dirty="0"/>
              <a:t>B </a:t>
            </a:r>
            <a:r>
              <a:rPr lang="en-US" altLang="zh-CN" sz="1050" dirty="0"/>
              <a:t>Western blot was used to verify that TMEM16A was effectively overexpressed or eliminated in </a:t>
            </a:r>
            <a:r>
              <a:rPr lang="en-US" altLang="zh-CN" sz="1050" dirty="0" err="1"/>
              <a:t>Fadu</a:t>
            </a:r>
            <a:r>
              <a:rPr lang="en-US" altLang="zh-CN" sz="1050" dirty="0"/>
              <a:t> cells.</a:t>
            </a:r>
            <a:endParaRPr lang="en-US" altLang="zh-CN" sz="1050" b="1" dirty="0"/>
          </a:p>
          <a:p>
            <a:endParaRPr lang="zh-CN" altLang="en-US" sz="1013" b="1" dirty="0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024E7785-8FFC-4363-B925-479787E9C1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149" y="5197063"/>
            <a:ext cx="2338584" cy="191402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778752D7-37A8-4F16-AF6A-78B636D386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851" y="5197063"/>
            <a:ext cx="2338586" cy="191402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A393602C-31E1-4000-BFEB-6A815AA034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11" y="8568918"/>
            <a:ext cx="2340000" cy="191518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6351EA99-F233-4D31-8265-A3EDC8DB45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108" y="8568918"/>
            <a:ext cx="2340000" cy="1915181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C1F450C3-AB01-4DAF-A35E-A6BAFE6F4CB6}"/>
              </a:ext>
            </a:extLst>
          </p:cNvPr>
          <p:cNvSpPr txBox="1"/>
          <p:nvPr/>
        </p:nvSpPr>
        <p:spPr>
          <a:xfrm>
            <a:off x="1686050" y="7170062"/>
            <a:ext cx="78377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TMEM16A </a:t>
            </a:r>
            <a:endParaRPr lang="zh-CN" altLang="en-US" sz="1013" b="1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B598AEC-4E19-43BA-9FEC-17CBB4EFA0A1}"/>
              </a:ext>
            </a:extLst>
          </p:cNvPr>
          <p:cNvSpPr txBox="1"/>
          <p:nvPr/>
        </p:nvSpPr>
        <p:spPr>
          <a:xfrm>
            <a:off x="1818985" y="10484099"/>
            <a:ext cx="78377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TMEM16A </a:t>
            </a:r>
            <a:endParaRPr lang="zh-CN" altLang="en-US" sz="1013" b="1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A4CF9FDB-8135-433E-96B0-E09CC1CD97DB}"/>
              </a:ext>
            </a:extLst>
          </p:cNvPr>
          <p:cNvSpPr txBox="1"/>
          <p:nvPr/>
        </p:nvSpPr>
        <p:spPr>
          <a:xfrm>
            <a:off x="4458619" y="7165648"/>
            <a:ext cx="65858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013" b="1" dirty="0"/>
              <a:t>β</a:t>
            </a:r>
            <a:r>
              <a:rPr lang="en-US" altLang="zh-CN" sz="1013" b="1" dirty="0"/>
              <a:t>-actin</a:t>
            </a:r>
            <a:endParaRPr lang="zh-CN" altLang="en-US" sz="1013" b="1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B06CAE6-FE74-4D3F-8B22-3DD204F0167D}"/>
              </a:ext>
            </a:extLst>
          </p:cNvPr>
          <p:cNvSpPr txBox="1"/>
          <p:nvPr/>
        </p:nvSpPr>
        <p:spPr>
          <a:xfrm>
            <a:off x="4485993" y="10484098"/>
            <a:ext cx="65858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013" b="1" dirty="0"/>
              <a:t>β</a:t>
            </a:r>
            <a:r>
              <a:rPr lang="en-US" altLang="zh-CN" sz="1013" b="1" dirty="0"/>
              <a:t>-actin</a:t>
            </a:r>
            <a:endParaRPr lang="zh-CN" altLang="en-US" sz="1013" b="1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15F4948-7094-4D4B-98D2-443F88AEC807}"/>
              </a:ext>
            </a:extLst>
          </p:cNvPr>
          <p:cNvSpPr txBox="1"/>
          <p:nvPr/>
        </p:nvSpPr>
        <p:spPr>
          <a:xfrm rot="10800000">
            <a:off x="2210870" y="4468128"/>
            <a:ext cx="307777" cy="7289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TMEM16A </a:t>
            </a:r>
            <a:r>
              <a:rPr lang="en-US" altLang="zh-CN" sz="800" b="1" dirty="0" err="1"/>
              <a:t>oe</a:t>
            </a:r>
            <a:r>
              <a:rPr lang="en-US" altLang="zh-CN" sz="800" dirty="0"/>
              <a:t> </a:t>
            </a:r>
            <a:endParaRPr lang="zh-CN" altLang="en-US" sz="800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2148BFC-97DE-49D1-B216-666D9FB7D8FB}"/>
              </a:ext>
            </a:extLst>
          </p:cNvPr>
          <p:cNvSpPr txBox="1"/>
          <p:nvPr/>
        </p:nvSpPr>
        <p:spPr>
          <a:xfrm rot="10800000">
            <a:off x="2364758" y="4560391"/>
            <a:ext cx="307777" cy="64914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 Control </a:t>
            </a:r>
            <a:r>
              <a:rPr lang="en-US" altLang="zh-CN" sz="800" b="1" dirty="0" err="1"/>
              <a:t>oe</a:t>
            </a:r>
            <a:endParaRPr lang="en-US" altLang="zh-CN" sz="800" b="1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32B8DAA-B969-4CB9-A12F-D54966967DDE}"/>
              </a:ext>
            </a:extLst>
          </p:cNvPr>
          <p:cNvSpPr txBox="1"/>
          <p:nvPr/>
        </p:nvSpPr>
        <p:spPr>
          <a:xfrm rot="10800000">
            <a:off x="1313169" y="7919774"/>
            <a:ext cx="307777" cy="6491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shTMEM16A</a:t>
            </a:r>
            <a:r>
              <a:rPr lang="en-US" altLang="zh-CN" sz="800" dirty="0"/>
              <a:t> </a:t>
            </a:r>
            <a:endParaRPr lang="zh-CN" altLang="en-US" sz="800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CE6215D-A378-43A6-ABC7-360EF2A9C5CA}"/>
              </a:ext>
            </a:extLst>
          </p:cNvPr>
          <p:cNvSpPr txBox="1"/>
          <p:nvPr/>
        </p:nvSpPr>
        <p:spPr>
          <a:xfrm rot="10800000">
            <a:off x="1467058" y="7936622"/>
            <a:ext cx="307777" cy="61544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 err="1"/>
              <a:t>shControl</a:t>
            </a:r>
            <a:endParaRPr lang="en-US" altLang="zh-CN" sz="800" b="1" dirty="0"/>
          </a:p>
        </p:txBody>
      </p:sp>
      <p:sp>
        <p:nvSpPr>
          <p:cNvPr id="38" name="箭头: 右 37">
            <a:extLst>
              <a:ext uri="{FF2B5EF4-FFF2-40B4-BE49-F238E27FC236}">
                <a16:creationId xmlns:a16="http://schemas.microsoft.com/office/drawing/2014/main" id="{F8D82BD5-5B3C-4E84-A001-D856CBC9F088}"/>
              </a:ext>
            </a:extLst>
          </p:cNvPr>
          <p:cNvSpPr/>
          <p:nvPr/>
        </p:nvSpPr>
        <p:spPr>
          <a:xfrm>
            <a:off x="524147" y="5608599"/>
            <a:ext cx="675104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39" name="箭头: 右 38">
            <a:extLst>
              <a:ext uri="{FF2B5EF4-FFF2-40B4-BE49-F238E27FC236}">
                <a16:creationId xmlns:a16="http://schemas.microsoft.com/office/drawing/2014/main" id="{171C7AF5-F494-4BB7-B619-7B70F4F59421}"/>
              </a:ext>
            </a:extLst>
          </p:cNvPr>
          <p:cNvSpPr/>
          <p:nvPr/>
        </p:nvSpPr>
        <p:spPr>
          <a:xfrm rot="16200000" flipV="1">
            <a:off x="3776434" y="5864438"/>
            <a:ext cx="217209" cy="5666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40" name="箭头: 右 39">
            <a:extLst>
              <a:ext uri="{FF2B5EF4-FFF2-40B4-BE49-F238E27FC236}">
                <a16:creationId xmlns:a16="http://schemas.microsoft.com/office/drawing/2014/main" id="{F8457249-6016-493E-9BAD-1C8348B2A0B3}"/>
              </a:ext>
            </a:extLst>
          </p:cNvPr>
          <p:cNvSpPr/>
          <p:nvPr/>
        </p:nvSpPr>
        <p:spPr>
          <a:xfrm flipV="1">
            <a:off x="602827" y="9070057"/>
            <a:ext cx="644791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41" name="箭头: 右 40">
            <a:extLst>
              <a:ext uri="{FF2B5EF4-FFF2-40B4-BE49-F238E27FC236}">
                <a16:creationId xmlns:a16="http://schemas.microsoft.com/office/drawing/2014/main" id="{9BA30FDA-9658-4645-9D31-8A72EC002436}"/>
              </a:ext>
            </a:extLst>
          </p:cNvPr>
          <p:cNvSpPr/>
          <p:nvPr/>
        </p:nvSpPr>
        <p:spPr>
          <a:xfrm rot="16200000" flipV="1">
            <a:off x="3782201" y="9251692"/>
            <a:ext cx="230831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682A3E1D-5E7D-42DE-BD28-4032CF7C4722}"/>
              </a:ext>
            </a:extLst>
          </p:cNvPr>
          <p:cNvSpPr txBox="1"/>
          <p:nvPr/>
        </p:nvSpPr>
        <p:spPr>
          <a:xfrm>
            <a:off x="3457524" y="1626438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42kD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AE297EED-4EF7-4F13-8A4B-04ED3575A00F}"/>
              </a:ext>
            </a:extLst>
          </p:cNvPr>
          <p:cNvSpPr txBox="1"/>
          <p:nvPr/>
        </p:nvSpPr>
        <p:spPr>
          <a:xfrm>
            <a:off x="361109" y="1199759"/>
            <a:ext cx="5082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175kD</a:t>
            </a:r>
            <a:endParaRPr lang="zh-CN" altLang="en-US" sz="900" b="1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F2A8C61-DCC7-49F7-9DA3-9E6EBB59C3A5}"/>
              </a:ext>
            </a:extLst>
          </p:cNvPr>
          <p:cNvSpPr txBox="1"/>
          <p:nvPr/>
        </p:nvSpPr>
        <p:spPr>
          <a:xfrm>
            <a:off x="493132" y="5444505"/>
            <a:ext cx="5082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270kD</a:t>
            </a:r>
            <a:endParaRPr lang="zh-CN" altLang="en-US" sz="900" b="1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D660BF13-8F15-4F8F-92ED-7F8FAD46E091}"/>
              </a:ext>
            </a:extLst>
          </p:cNvPr>
          <p:cNvSpPr txBox="1"/>
          <p:nvPr/>
        </p:nvSpPr>
        <p:spPr>
          <a:xfrm>
            <a:off x="3674018" y="5980584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37kD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4AC44DEC-FEA6-4034-AF90-4BEB371312C6}"/>
              </a:ext>
            </a:extLst>
          </p:cNvPr>
          <p:cNvSpPr txBox="1"/>
          <p:nvPr/>
        </p:nvSpPr>
        <p:spPr>
          <a:xfrm>
            <a:off x="543937" y="8895503"/>
            <a:ext cx="5082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270kD</a:t>
            </a:r>
            <a:endParaRPr lang="zh-CN" altLang="en-US" sz="900" b="1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A957B7E9-AF54-4B9F-88E3-917A7D01A98A}"/>
              </a:ext>
            </a:extLst>
          </p:cNvPr>
          <p:cNvSpPr txBox="1"/>
          <p:nvPr/>
        </p:nvSpPr>
        <p:spPr>
          <a:xfrm>
            <a:off x="3696878" y="9389967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37kD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387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0B52002-3C08-4FDC-83BA-03C85C8F3D61}"/>
              </a:ext>
            </a:extLst>
          </p:cNvPr>
          <p:cNvSpPr txBox="1"/>
          <p:nvPr/>
        </p:nvSpPr>
        <p:spPr>
          <a:xfrm>
            <a:off x="294320" y="502783"/>
            <a:ext cx="62693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Fig 3 </a:t>
            </a:r>
            <a:r>
              <a:rPr lang="en-US" altLang="zh-CN" sz="1050" b="1" dirty="0"/>
              <a:t>D </a:t>
            </a:r>
            <a:r>
              <a:rPr lang="en-US" altLang="zh-CN" sz="1050" dirty="0"/>
              <a:t>Expression of TMEM16A as measured by western blot in shTMEM16A and scramble groups. </a:t>
            </a:r>
            <a:endParaRPr lang="zh-CN" altLang="en-US" sz="1013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2E02AE0-AD8E-4327-8D44-DA7482E90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760" y="1511036"/>
            <a:ext cx="2520000" cy="206250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C495A1D-F64B-4423-AAAB-B8E3D316BB4C}"/>
              </a:ext>
            </a:extLst>
          </p:cNvPr>
          <p:cNvSpPr txBox="1"/>
          <p:nvPr/>
        </p:nvSpPr>
        <p:spPr>
          <a:xfrm>
            <a:off x="1522779" y="3666195"/>
            <a:ext cx="78377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TMEM16A </a:t>
            </a:r>
            <a:endParaRPr lang="zh-CN" altLang="en-US" sz="1013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D6AB6C9-59E0-4DDC-92D5-AC54FF072A40}"/>
              </a:ext>
            </a:extLst>
          </p:cNvPr>
          <p:cNvSpPr txBox="1"/>
          <p:nvPr/>
        </p:nvSpPr>
        <p:spPr>
          <a:xfrm>
            <a:off x="4451685" y="3639099"/>
            <a:ext cx="65858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013" b="1" dirty="0"/>
              <a:t>β</a:t>
            </a:r>
            <a:r>
              <a:rPr lang="en-US" altLang="zh-CN" sz="1013" b="1" dirty="0"/>
              <a:t>-actin</a:t>
            </a:r>
            <a:endParaRPr lang="zh-CN" altLang="en-US" sz="1013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74CAA0F-EC35-4EFA-A64E-1D7C086C3BD3}"/>
              </a:ext>
            </a:extLst>
          </p:cNvPr>
          <p:cNvSpPr txBox="1"/>
          <p:nvPr/>
        </p:nvSpPr>
        <p:spPr>
          <a:xfrm>
            <a:off x="1662731" y="1250348"/>
            <a:ext cx="9102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/>
              <a:t>shTMEM16A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B9DEB3F7-94DE-4925-A63C-CA91BE1EBD37}"/>
              </a:ext>
            </a:extLst>
          </p:cNvPr>
          <p:cNvCxnSpPr>
            <a:cxnSpLocks/>
          </p:cNvCxnSpPr>
          <p:nvPr/>
        </p:nvCxnSpPr>
        <p:spPr>
          <a:xfrm flipV="1">
            <a:off x="1764966" y="1449120"/>
            <a:ext cx="504000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B09181B7-38E7-4C17-860C-E4DBFFAC34D6}"/>
              </a:ext>
            </a:extLst>
          </p:cNvPr>
          <p:cNvSpPr txBox="1"/>
          <p:nvPr/>
        </p:nvSpPr>
        <p:spPr>
          <a:xfrm>
            <a:off x="2345096" y="1241732"/>
            <a:ext cx="66440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err="1"/>
              <a:t>shControl</a:t>
            </a:r>
            <a:endParaRPr lang="zh-CN" altLang="en-US" sz="800" b="1" dirty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8F0C0D2A-C061-4024-BE84-58D62433CC33}"/>
              </a:ext>
            </a:extLst>
          </p:cNvPr>
          <p:cNvCxnSpPr>
            <a:cxnSpLocks/>
          </p:cNvCxnSpPr>
          <p:nvPr/>
        </p:nvCxnSpPr>
        <p:spPr>
          <a:xfrm flipV="1">
            <a:off x="2394046" y="1439237"/>
            <a:ext cx="504000" cy="311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>
            <a:extLst>
              <a:ext uri="{FF2B5EF4-FFF2-40B4-BE49-F238E27FC236}">
                <a16:creationId xmlns:a16="http://schemas.microsoft.com/office/drawing/2014/main" id="{973185C6-029F-4BB5-9F6D-0EDE9FB65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511044"/>
            <a:ext cx="2520000" cy="2062496"/>
          </a:xfrm>
          <a:prstGeom prst="rect">
            <a:avLst/>
          </a:prstGeom>
        </p:spPr>
      </p:pic>
      <p:sp>
        <p:nvSpPr>
          <p:cNvPr id="20" name="箭头: 右 19">
            <a:extLst>
              <a:ext uri="{FF2B5EF4-FFF2-40B4-BE49-F238E27FC236}">
                <a16:creationId xmlns:a16="http://schemas.microsoft.com/office/drawing/2014/main" id="{8B5A32E1-19C7-46B5-826F-E344257CE6AF}"/>
              </a:ext>
            </a:extLst>
          </p:cNvPr>
          <p:cNvSpPr/>
          <p:nvPr/>
        </p:nvSpPr>
        <p:spPr>
          <a:xfrm rot="5400000">
            <a:off x="2895674" y="1839398"/>
            <a:ext cx="181938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21" name="箭头: 右 20">
            <a:extLst>
              <a:ext uri="{FF2B5EF4-FFF2-40B4-BE49-F238E27FC236}">
                <a16:creationId xmlns:a16="http://schemas.microsoft.com/office/drawing/2014/main" id="{39B6D79B-546C-41E8-8220-9DEE5F6FA62A}"/>
              </a:ext>
            </a:extLst>
          </p:cNvPr>
          <p:cNvSpPr/>
          <p:nvPr/>
        </p:nvSpPr>
        <p:spPr>
          <a:xfrm rot="10800000" flipV="1">
            <a:off x="5646600" y="2047195"/>
            <a:ext cx="302399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2C311FA-366E-4185-8BAE-AC9AA7D966FA}"/>
              </a:ext>
            </a:extLst>
          </p:cNvPr>
          <p:cNvSpPr txBox="1"/>
          <p:nvPr/>
        </p:nvSpPr>
        <p:spPr>
          <a:xfrm>
            <a:off x="2755376" y="1563217"/>
            <a:ext cx="5082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270kD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ADDD7E2-DEFB-4F05-8A6F-761F243AE896}"/>
              </a:ext>
            </a:extLst>
          </p:cNvPr>
          <p:cNvSpPr txBox="1"/>
          <p:nvPr/>
        </p:nvSpPr>
        <p:spPr>
          <a:xfrm>
            <a:off x="5921907" y="1953227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37kD</a:t>
            </a:r>
            <a:endParaRPr lang="zh-CN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329555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id="{C32AD287-364F-44AC-88E2-55C2F3D52E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74" y="4053235"/>
            <a:ext cx="2048256" cy="16764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E56F061-A6A3-486C-B8B2-10436083EB38}"/>
              </a:ext>
            </a:extLst>
          </p:cNvPr>
          <p:cNvSpPr txBox="1"/>
          <p:nvPr/>
        </p:nvSpPr>
        <p:spPr>
          <a:xfrm>
            <a:off x="294320" y="273236"/>
            <a:ext cx="62693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Fig 4 </a:t>
            </a:r>
            <a:r>
              <a:rPr lang="en-US" altLang="zh-CN" sz="1050" b="1" dirty="0"/>
              <a:t>A</a:t>
            </a:r>
            <a:r>
              <a:rPr lang="en-US" altLang="zh-CN" sz="1050" dirty="0"/>
              <a:t> </a:t>
            </a:r>
            <a:r>
              <a:rPr lang="en-US" altLang="zh-CN" sz="1050" dirty="0" err="1"/>
              <a:t>Fadu</a:t>
            </a:r>
            <a:r>
              <a:rPr lang="en-US" altLang="zh-CN" sz="1050" dirty="0"/>
              <a:t> cells were treated with control lentivirus or shTMEM16A for 48 hours, and then CQ was given to the shTMEM16A group to detect the expression of LC3-II, p62 and TMEM16A. </a:t>
            </a:r>
            <a:endParaRPr lang="zh-CN" altLang="en-US" sz="1013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0A864DE-DEB2-450F-9126-45E7D39AD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86" y="6797697"/>
            <a:ext cx="2048256" cy="16764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FD0A5FB-4349-43E0-B856-7E8B78308E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808" y="6787868"/>
            <a:ext cx="2052000" cy="167945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27813BF-3D03-450E-AA38-13461DB68B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007" y="1395915"/>
            <a:ext cx="2048256" cy="16764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AB2D47C-92C6-4D76-BB7F-16B31086B8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20" y="1411640"/>
            <a:ext cx="2048256" cy="16764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DB8123E-F96E-42CA-A387-4085979ED1F8}"/>
              </a:ext>
            </a:extLst>
          </p:cNvPr>
          <p:cNvSpPr txBox="1"/>
          <p:nvPr/>
        </p:nvSpPr>
        <p:spPr>
          <a:xfrm>
            <a:off x="1518437" y="3068837"/>
            <a:ext cx="78377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TMEM16A </a:t>
            </a:r>
            <a:endParaRPr lang="zh-CN" altLang="en-US" sz="1013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8AAE239-502D-415F-85CA-B77CAFEAA6C1}"/>
              </a:ext>
            </a:extLst>
          </p:cNvPr>
          <p:cNvSpPr txBox="1"/>
          <p:nvPr/>
        </p:nvSpPr>
        <p:spPr>
          <a:xfrm>
            <a:off x="4580813" y="3033908"/>
            <a:ext cx="65858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013" b="1" dirty="0"/>
              <a:t>β</a:t>
            </a:r>
            <a:r>
              <a:rPr lang="en-US" altLang="zh-CN" sz="1013" b="1" dirty="0"/>
              <a:t>-actin</a:t>
            </a:r>
            <a:endParaRPr lang="zh-CN" altLang="en-US" sz="1013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946C7C1-B388-44AC-8F6A-FF0200F5526D}"/>
              </a:ext>
            </a:extLst>
          </p:cNvPr>
          <p:cNvSpPr txBox="1"/>
          <p:nvPr/>
        </p:nvSpPr>
        <p:spPr>
          <a:xfrm>
            <a:off x="4518517" y="8451420"/>
            <a:ext cx="65858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013" b="1" dirty="0"/>
              <a:t>β</a:t>
            </a:r>
            <a:r>
              <a:rPr lang="en-US" altLang="zh-CN" sz="1013" b="1" dirty="0"/>
              <a:t>-actin</a:t>
            </a:r>
            <a:endParaRPr lang="zh-CN" altLang="en-US" sz="1013" b="1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88D4F00-25E6-4575-92A0-76EDEBE370A2}"/>
              </a:ext>
            </a:extLst>
          </p:cNvPr>
          <p:cNvSpPr txBox="1"/>
          <p:nvPr/>
        </p:nvSpPr>
        <p:spPr>
          <a:xfrm>
            <a:off x="1796569" y="8461750"/>
            <a:ext cx="658582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LC3 </a:t>
            </a:r>
            <a:endParaRPr lang="zh-CN" altLang="en-US" sz="1013" b="1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EFE7B61-3A54-4F69-8BEB-63E2F071D719}"/>
              </a:ext>
            </a:extLst>
          </p:cNvPr>
          <p:cNvSpPr txBox="1"/>
          <p:nvPr/>
        </p:nvSpPr>
        <p:spPr>
          <a:xfrm>
            <a:off x="1949743" y="5710165"/>
            <a:ext cx="42941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P62 </a:t>
            </a:r>
            <a:endParaRPr lang="zh-CN" altLang="en-US" sz="1013" b="1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0470C1B-6DAB-4E05-8C6C-A3C257C6FC7F}"/>
              </a:ext>
            </a:extLst>
          </p:cNvPr>
          <p:cNvSpPr txBox="1"/>
          <p:nvPr/>
        </p:nvSpPr>
        <p:spPr>
          <a:xfrm rot="16200000">
            <a:off x="1245764" y="1183730"/>
            <a:ext cx="323165" cy="3232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900" b="1" dirty="0"/>
              <a:t>CQ</a:t>
            </a:r>
            <a:endParaRPr lang="zh-CN" altLang="en-US" sz="900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B322086-B154-4146-BB81-1CA05116214D}"/>
              </a:ext>
            </a:extLst>
          </p:cNvPr>
          <p:cNvSpPr txBox="1"/>
          <p:nvPr/>
        </p:nvSpPr>
        <p:spPr>
          <a:xfrm rot="10800000">
            <a:off x="1410327" y="937230"/>
            <a:ext cx="292388" cy="4155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Control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2B7A64F-FB84-4755-A9B4-BAFF5A6FAF8D}"/>
              </a:ext>
            </a:extLst>
          </p:cNvPr>
          <p:cNvSpPr txBox="1"/>
          <p:nvPr/>
        </p:nvSpPr>
        <p:spPr>
          <a:xfrm rot="10800000">
            <a:off x="1564947" y="739966"/>
            <a:ext cx="307777" cy="6300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shTMEM16A</a:t>
            </a:r>
            <a:r>
              <a:rPr lang="en-US" altLang="zh-CN" sz="800" dirty="0"/>
              <a:t> </a:t>
            </a:r>
            <a:endParaRPr lang="zh-CN" altLang="en-US" sz="8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32C8CB8-945F-482B-9E0F-D50BFDBF0DC5}"/>
              </a:ext>
            </a:extLst>
          </p:cNvPr>
          <p:cNvSpPr txBox="1"/>
          <p:nvPr/>
        </p:nvSpPr>
        <p:spPr>
          <a:xfrm rot="10800000">
            <a:off x="1701033" y="810269"/>
            <a:ext cx="307777" cy="5635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shTMEM16A</a:t>
            </a:r>
            <a:r>
              <a:rPr lang="en-US" altLang="zh-CN" sz="800" dirty="0"/>
              <a:t> </a:t>
            </a:r>
            <a:endParaRPr lang="zh-CN" altLang="en-US" sz="8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B41B22C-E4A8-4CD7-9C30-8FFB845F81A6}"/>
              </a:ext>
            </a:extLst>
          </p:cNvPr>
          <p:cNvSpPr txBox="1"/>
          <p:nvPr/>
        </p:nvSpPr>
        <p:spPr>
          <a:xfrm>
            <a:off x="1479172" y="1229961"/>
            <a:ext cx="1160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-</a:t>
            </a:r>
            <a:endParaRPr lang="zh-CN" altLang="en-US" sz="900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26AC21D-6C29-4CFB-BF7F-ADA579410A22}"/>
              </a:ext>
            </a:extLst>
          </p:cNvPr>
          <p:cNvSpPr txBox="1"/>
          <p:nvPr/>
        </p:nvSpPr>
        <p:spPr>
          <a:xfrm>
            <a:off x="1771293" y="1240515"/>
            <a:ext cx="1434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-</a:t>
            </a:r>
            <a:endParaRPr lang="zh-CN" altLang="en-US" sz="900" b="1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1E22A6F-FDA3-4301-8125-A742CD527F96}"/>
              </a:ext>
            </a:extLst>
          </p:cNvPr>
          <p:cNvSpPr txBox="1"/>
          <p:nvPr/>
        </p:nvSpPr>
        <p:spPr>
          <a:xfrm>
            <a:off x="1616618" y="1261990"/>
            <a:ext cx="22955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 dirty="0"/>
              <a:t>+</a:t>
            </a:r>
            <a:endParaRPr lang="zh-CN" altLang="en-US" sz="700" b="1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5F44413-93E6-4901-A24E-37BB8F4DAA4A}"/>
              </a:ext>
            </a:extLst>
          </p:cNvPr>
          <p:cNvSpPr txBox="1"/>
          <p:nvPr/>
        </p:nvSpPr>
        <p:spPr>
          <a:xfrm rot="16200000">
            <a:off x="1486879" y="6538029"/>
            <a:ext cx="323165" cy="3232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900" b="1" dirty="0"/>
              <a:t>CQ</a:t>
            </a:r>
            <a:endParaRPr lang="zh-CN" altLang="en-US" sz="900" b="1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673C7A6-DB81-4C7C-9C84-3335907EC84F}"/>
              </a:ext>
            </a:extLst>
          </p:cNvPr>
          <p:cNvSpPr txBox="1"/>
          <p:nvPr/>
        </p:nvSpPr>
        <p:spPr>
          <a:xfrm rot="10800000">
            <a:off x="1651442" y="6291529"/>
            <a:ext cx="292388" cy="4155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Control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18AA90D-3C50-4966-B825-3C95E402B05C}"/>
              </a:ext>
            </a:extLst>
          </p:cNvPr>
          <p:cNvSpPr txBox="1"/>
          <p:nvPr/>
        </p:nvSpPr>
        <p:spPr>
          <a:xfrm rot="10800000">
            <a:off x="1942148" y="6164568"/>
            <a:ext cx="307777" cy="5635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shTMEM16A</a:t>
            </a:r>
            <a:r>
              <a:rPr lang="en-US" altLang="zh-CN" sz="800" dirty="0"/>
              <a:t> </a:t>
            </a:r>
            <a:endParaRPr lang="zh-CN" altLang="en-US" sz="800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A3AB583F-9B7C-4F13-BBC2-3D82F05348EB}"/>
              </a:ext>
            </a:extLst>
          </p:cNvPr>
          <p:cNvSpPr txBox="1"/>
          <p:nvPr/>
        </p:nvSpPr>
        <p:spPr>
          <a:xfrm>
            <a:off x="1720287" y="6584260"/>
            <a:ext cx="1160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-</a:t>
            </a:r>
            <a:endParaRPr lang="zh-CN" altLang="en-US" sz="900" b="1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C7CAB21E-9B40-4561-8B51-76C011A15EDE}"/>
              </a:ext>
            </a:extLst>
          </p:cNvPr>
          <p:cNvSpPr txBox="1"/>
          <p:nvPr/>
        </p:nvSpPr>
        <p:spPr>
          <a:xfrm>
            <a:off x="2024206" y="6594814"/>
            <a:ext cx="1434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-</a:t>
            </a:r>
            <a:endParaRPr lang="zh-CN" altLang="en-US" sz="900" b="1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B678EB8A-F360-46AF-ACA0-FB12A917631E}"/>
              </a:ext>
            </a:extLst>
          </p:cNvPr>
          <p:cNvSpPr txBox="1"/>
          <p:nvPr/>
        </p:nvSpPr>
        <p:spPr>
          <a:xfrm>
            <a:off x="1857733" y="6616289"/>
            <a:ext cx="22955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 dirty="0"/>
              <a:t>+</a:t>
            </a:r>
            <a:endParaRPr lang="zh-CN" altLang="en-US" sz="700" b="1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0B65500-7641-4871-8F95-83B037C847C6}"/>
              </a:ext>
            </a:extLst>
          </p:cNvPr>
          <p:cNvSpPr txBox="1"/>
          <p:nvPr/>
        </p:nvSpPr>
        <p:spPr>
          <a:xfrm rot="16200000">
            <a:off x="1309232" y="3801187"/>
            <a:ext cx="323165" cy="3232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900" b="1" dirty="0"/>
              <a:t>CQ</a:t>
            </a:r>
            <a:endParaRPr lang="zh-CN" altLang="en-US" sz="900" b="1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0215B8A-D7C4-43E9-9813-B5306E7EE38B}"/>
              </a:ext>
            </a:extLst>
          </p:cNvPr>
          <p:cNvSpPr txBox="1"/>
          <p:nvPr/>
        </p:nvSpPr>
        <p:spPr>
          <a:xfrm rot="10800000">
            <a:off x="1479694" y="3572384"/>
            <a:ext cx="292388" cy="4155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Control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5B0B20E-E950-4466-A185-741D629C2366}"/>
              </a:ext>
            </a:extLst>
          </p:cNvPr>
          <p:cNvSpPr txBox="1"/>
          <p:nvPr/>
        </p:nvSpPr>
        <p:spPr>
          <a:xfrm rot="10800000">
            <a:off x="1628550" y="3356382"/>
            <a:ext cx="307777" cy="6300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shTMEM16A</a:t>
            </a:r>
            <a:r>
              <a:rPr lang="en-US" altLang="zh-CN" sz="800" dirty="0"/>
              <a:t> </a:t>
            </a:r>
            <a:endParaRPr lang="zh-CN" altLang="en-US" sz="800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ECF490A-964E-4272-A0F7-8C203BB27AC7}"/>
              </a:ext>
            </a:extLst>
          </p:cNvPr>
          <p:cNvSpPr txBox="1"/>
          <p:nvPr/>
        </p:nvSpPr>
        <p:spPr>
          <a:xfrm rot="10800000">
            <a:off x="1788097" y="3421827"/>
            <a:ext cx="307777" cy="5635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shTMEM16A</a:t>
            </a:r>
            <a:r>
              <a:rPr lang="en-US" altLang="zh-CN" sz="800" dirty="0"/>
              <a:t> </a:t>
            </a:r>
            <a:endParaRPr lang="zh-CN" altLang="en-US" sz="800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4998FC3-458C-4A5E-8877-E000BD307E1C}"/>
              </a:ext>
            </a:extLst>
          </p:cNvPr>
          <p:cNvSpPr txBox="1"/>
          <p:nvPr/>
        </p:nvSpPr>
        <p:spPr>
          <a:xfrm>
            <a:off x="1548539" y="3865115"/>
            <a:ext cx="1160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-</a:t>
            </a:r>
            <a:endParaRPr lang="zh-CN" altLang="en-US" sz="900" b="1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783172C5-D5DC-4D24-BB50-4EBA95F3D9B4}"/>
              </a:ext>
            </a:extLst>
          </p:cNvPr>
          <p:cNvSpPr txBox="1"/>
          <p:nvPr/>
        </p:nvSpPr>
        <p:spPr>
          <a:xfrm>
            <a:off x="1858357" y="3875669"/>
            <a:ext cx="1434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-</a:t>
            </a:r>
            <a:endParaRPr lang="zh-CN" altLang="en-US" sz="900" b="1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8790AA2C-5F9A-4356-9C2A-27313D7034AF}"/>
              </a:ext>
            </a:extLst>
          </p:cNvPr>
          <p:cNvSpPr txBox="1"/>
          <p:nvPr/>
        </p:nvSpPr>
        <p:spPr>
          <a:xfrm>
            <a:off x="1674187" y="3897144"/>
            <a:ext cx="22955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 dirty="0"/>
              <a:t>+</a:t>
            </a:r>
            <a:endParaRPr lang="zh-CN" altLang="en-US" sz="700" b="1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C299A68-1426-41E3-98A2-DAAEF82D19A4}"/>
              </a:ext>
            </a:extLst>
          </p:cNvPr>
          <p:cNvSpPr txBox="1"/>
          <p:nvPr/>
        </p:nvSpPr>
        <p:spPr>
          <a:xfrm rot="16200000">
            <a:off x="4276708" y="6568506"/>
            <a:ext cx="323165" cy="3232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900" b="1" dirty="0"/>
              <a:t>CQ</a:t>
            </a:r>
            <a:endParaRPr lang="zh-CN" altLang="en-US" sz="900" b="1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D2A3B179-A30E-4C8E-84F4-E763792E8908}"/>
              </a:ext>
            </a:extLst>
          </p:cNvPr>
          <p:cNvSpPr txBox="1"/>
          <p:nvPr/>
        </p:nvSpPr>
        <p:spPr>
          <a:xfrm rot="10800000">
            <a:off x="4441271" y="6322006"/>
            <a:ext cx="292388" cy="4155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Control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385137B0-AB12-42B8-A113-8763B08D506B}"/>
              </a:ext>
            </a:extLst>
          </p:cNvPr>
          <p:cNvSpPr txBox="1"/>
          <p:nvPr/>
        </p:nvSpPr>
        <p:spPr>
          <a:xfrm rot="10800000">
            <a:off x="4731977" y="6195045"/>
            <a:ext cx="307777" cy="5635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shTMEM16A</a:t>
            </a:r>
            <a:r>
              <a:rPr lang="en-US" altLang="zh-CN" sz="800" dirty="0"/>
              <a:t> </a:t>
            </a:r>
            <a:endParaRPr lang="zh-CN" altLang="en-US" sz="800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3DF40D48-901D-4B12-8C31-62C83B060138}"/>
              </a:ext>
            </a:extLst>
          </p:cNvPr>
          <p:cNvSpPr txBox="1"/>
          <p:nvPr/>
        </p:nvSpPr>
        <p:spPr>
          <a:xfrm>
            <a:off x="4510116" y="6614737"/>
            <a:ext cx="1160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-</a:t>
            </a:r>
            <a:endParaRPr lang="zh-CN" altLang="en-US" sz="900" b="1" dirty="0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0278349D-5C90-4E81-952B-6DF4D1C6CC9A}"/>
              </a:ext>
            </a:extLst>
          </p:cNvPr>
          <p:cNvSpPr txBox="1"/>
          <p:nvPr/>
        </p:nvSpPr>
        <p:spPr>
          <a:xfrm>
            <a:off x="4814035" y="6625291"/>
            <a:ext cx="1434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-</a:t>
            </a:r>
            <a:endParaRPr lang="zh-CN" altLang="en-US" sz="900" b="1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C450C76B-3B99-4222-832D-9924EE9F396B}"/>
              </a:ext>
            </a:extLst>
          </p:cNvPr>
          <p:cNvSpPr txBox="1"/>
          <p:nvPr/>
        </p:nvSpPr>
        <p:spPr>
          <a:xfrm>
            <a:off x="4647562" y="6646766"/>
            <a:ext cx="22955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 dirty="0"/>
              <a:t>+</a:t>
            </a:r>
            <a:endParaRPr lang="zh-CN" altLang="en-US" sz="700" b="1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C747E775-59CC-4C7E-9D21-25B04BA2496D}"/>
              </a:ext>
            </a:extLst>
          </p:cNvPr>
          <p:cNvSpPr txBox="1"/>
          <p:nvPr/>
        </p:nvSpPr>
        <p:spPr>
          <a:xfrm rot="10800000">
            <a:off x="1806059" y="6101039"/>
            <a:ext cx="307777" cy="6300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shTMEM16A</a:t>
            </a:r>
            <a:r>
              <a:rPr lang="en-US" altLang="zh-CN" sz="800" dirty="0"/>
              <a:t> </a:t>
            </a:r>
            <a:endParaRPr lang="zh-CN" altLang="en-US" sz="800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6AA0A79E-2BD4-4107-AEBF-2D39C9BA6A0E}"/>
              </a:ext>
            </a:extLst>
          </p:cNvPr>
          <p:cNvSpPr txBox="1"/>
          <p:nvPr/>
        </p:nvSpPr>
        <p:spPr>
          <a:xfrm rot="10800000">
            <a:off x="4595879" y="6131520"/>
            <a:ext cx="307777" cy="6300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shTMEM16A</a:t>
            </a:r>
            <a:r>
              <a:rPr lang="en-US" altLang="zh-CN" sz="800" dirty="0"/>
              <a:t> </a:t>
            </a:r>
            <a:endParaRPr lang="zh-CN" altLang="en-US" sz="800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782F0262-B7DB-43D6-A031-3B73B3A4D52F}"/>
              </a:ext>
            </a:extLst>
          </p:cNvPr>
          <p:cNvSpPr txBox="1"/>
          <p:nvPr/>
        </p:nvSpPr>
        <p:spPr>
          <a:xfrm>
            <a:off x="2196790" y="4716945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66kD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55" name="箭头: 右 54">
            <a:extLst>
              <a:ext uri="{FF2B5EF4-FFF2-40B4-BE49-F238E27FC236}">
                <a16:creationId xmlns:a16="http://schemas.microsoft.com/office/drawing/2014/main" id="{6E39A03A-2A74-495F-877B-CAD987392A7D}"/>
              </a:ext>
            </a:extLst>
          </p:cNvPr>
          <p:cNvSpPr/>
          <p:nvPr/>
        </p:nvSpPr>
        <p:spPr>
          <a:xfrm rot="5400000">
            <a:off x="2681908" y="1693025"/>
            <a:ext cx="207663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36DEB4D5-1D25-408C-A851-07B6390488E1}"/>
              </a:ext>
            </a:extLst>
          </p:cNvPr>
          <p:cNvSpPr txBox="1"/>
          <p:nvPr/>
        </p:nvSpPr>
        <p:spPr>
          <a:xfrm>
            <a:off x="2524990" y="1434097"/>
            <a:ext cx="5592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270kD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57" name="箭头: 右 56">
            <a:extLst>
              <a:ext uri="{FF2B5EF4-FFF2-40B4-BE49-F238E27FC236}">
                <a16:creationId xmlns:a16="http://schemas.microsoft.com/office/drawing/2014/main" id="{3C466E4C-D84A-4E61-BD89-D34671D26A0D}"/>
              </a:ext>
            </a:extLst>
          </p:cNvPr>
          <p:cNvSpPr/>
          <p:nvPr/>
        </p:nvSpPr>
        <p:spPr>
          <a:xfrm rot="10800000">
            <a:off x="5591532" y="1850812"/>
            <a:ext cx="243219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3FFA73E2-3F64-4C94-BD4D-A947A3804B52}"/>
              </a:ext>
            </a:extLst>
          </p:cNvPr>
          <p:cNvSpPr txBox="1"/>
          <p:nvPr/>
        </p:nvSpPr>
        <p:spPr>
          <a:xfrm>
            <a:off x="5806940" y="1758256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37kD</a:t>
            </a:r>
            <a:endParaRPr lang="zh-CN" altLang="en-US" sz="900" b="1" dirty="0"/>
          </a:p>
        </p:txBody>
      </p:sp>
      <p:sp>
        <p:nvSpPr>
          <p:cNvPr id="59" name="箭头: 右 58">
            <a:extLst>
              <a:ext uri="{FF2B5EF4-FFF2-40B4-BE49-F238E27FC236}">
                <a16:creationId xmlns:a16="http://schemas.microsoft.com/office/drawing/2014/main" id="{55C4D2F8-AD4F-4531-A5B1-6343E4441731}"/>
              </a:ext>
            </a:extLst>
          </p:cNvPr>
          <p:cNvSpPr/>
          <p:nvPr/>
        </p:nvSpPr>
        <p:spPr>
          <a:xfrm>
            <a:off x="1031087" y="7227148"/>
            <a:ext cx="260446" cy="55554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F61A3567-D905-43B9-A3D1-CB27AA39733E}"/>
              </a:ext>
            </a:extLst>
          </p:cNvPr>
          <p:cNvSpPr txBox="1"/>
          <p:nvPr/>
        </p:nvSpPr>
        <p:spPr>
          <a:xfrm>
            <a:off x="659280" y="7139509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16kD</a:t>
            </a:r>
            <a:endParaRPr lang="zh-CN" altLang="en-US" sz="900" b="1" dirty="0"/>
          </a:p>
        </p:txBody>
      </p:sp>
      <p:sp>
        <p:nvSpPr>
          <p:cNvPr id="61" name="箭头: 右 60">
            <a:extLst>
              <a:ext uri="{FF2B5EF4-FFF2-40B4-BE49-F238E27FC236}">
                <a16:creationId xmlns:a16="http://schemas.microsoft.com/office/drawing/2014/main" id="{8374DFD6-B9A7-496B-9CEF-A1D1A370E463}"/>
              </a:ext>
            </a:extLst>
          </p:cNvPr>
          <p:cNvSpPr/>
          <p:nvPr/>
        </p:nvSpPr>
        <p:spPr>
          <a:xfrm rot="16200000">
            <a:off x="4016822" y="7294574"/>
            <a:ext cx="207663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0E553195-5D0C-4697-BE72-F7A743E9E2A1}"/>
              </a:ext>
            </a:extLst>
          </p:cNvPr>
          <p:cNvSpPr txBox="1"/>
          <p:nvPr/>
        </p:nvSpPr>
        <p:spPr>
          <a:xfrm>
            <a:off x="3936700" y="7377114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37kD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44DD64-EBA6-4F6C-A3A1-552DE88F1F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950" y="4021475"/>
            <a:ext cx="2051990" cy="1679456"/>
          </a:xfrm>
          <a:prstGeom prst="rect">
            <a:avLst/>
          </a:prstGeom>
        </p:spPr>
      </p:pic>
      <p:sp>
        <p:nvSpPr>
          <p:cNvPr id="63" name="文本框 62">
            <a:extLst>
              <a:ext uri="{FF2B5EF4-FFF2-40B4-BE49-F238E27FC236}">
                <a16:creationId xmlns:a16="http://schemas.microsoft.com/office/drawing/2014/main" id="{79405611-1B13-4C12-8B0F-2A37A5453B44}"/>
              </a:ext>
            </a:extLst>
          </p:cNvPr>
          <p:cNvSpPr txBox="1"/>
          <p:nvPr/>
        </p:nvSpPr>
        <p:spPr>
          <a:xfrm>
            <a:off x="4550337" y="5705342"/>
            <a:ext cx="65858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013" b="1" dirty="0"/>
              <a:t>β</a:t>
            </a:r>
            <a:r>
              <a:rPr lang="en-US" altLang="zh-CN" sz="1013" b="1" dirty="0"/>
              <a:t>-actin</a:t>
            </a:r>
            <a:endParaRPr lang="zh-CN" altLang="en-US" sz="1013" b="1" dirty="0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18EA25A0-39E9-4142-8AAD-2958D4E4372B}"/>
              </a:ext>
            </a:extLst>
          </p:cNvPr>
          <p:cNvSpPr txBox="1"/>
          <p:nvPr/>
        </p:nvSpPr>
        <p:spPr>
          <a:xfrm>
            <a:off x="5000040" y="4723645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37kD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65" name="箭头: 右 64">
            <a:extLst>
              <a:ext uri="{FF2B5EF4-FFF2-40B4-BE49-F238E27FC236}">
                <a16:creationId xmlns:a16="http://schemas.microsoft.com/office/drawing/2014/main" id="{1AD570AC-C698-45B4-874A-241CA00EEFEE}"/>
              </a:ext>
            </a:extLst>
          </p:cNvPr>
          <p:cNvSpPr/>
          <p:nvPr/>
        </p:nvSpPr>
        <p:spPr>
          <a:xfrm rot="16200000">
            <a:off x="5058656" y="4567956"/>
            <a:ext cx="243219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53" name="箭头: 右 52">
            <a:extLst>
              <a:ext uri="{FF2B5EF4-FFF2-40B4-BE49-F238E27FC236}">
                <a16:creationId xmlns:a16="http://schemas.microsoft.com/office/drawing/2014/main" id="{1D20AC76-D935-4A00-A309-71A76DA0F5A1}"/>
              </a:ext>
            </a:extLst>
          </p:cNvPr>
          <p:cNvSpPr/>
          <p:nvPr/>
        </p:nvSpPr>
        <p:spPr>
          <a:xfrm rot="16200000">
            <a:off x="2274400" y="4582251"/>
            <a:ext cx="272945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765156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DD7FA19-FE2D-423C-81CF-9780AEA2C790}"/>
              </a:ext>
            </a:extLst>
          </p:cNvPr>
          <p:cNvSpPr txBox="1"/>
          <p:nvPr/>
        </p:nvSpPr>
        <p:spPr>
          <a:xfrm>
            <a:off x="293165" y="267367"/>
            <a:ext cx="62693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Fig 4 </a:t>
            </a:r>
            <a:r>
              <a:rPr lang="en-US" altLang="zh-CN" sz="1050" b="1" dirty="0"/>
              <a:t>D</a:t>
            </a:r>
            <a:r>
              <a:rPr lang="en-US" altLang="zh-CN" sz="1050" dirty="0"/>
              <a:t> </a:t>
            </a:r>
            <a:r>
              <a:rPr lang="en-US" altLang="zh-CN" sz="1050" dirty="0" err="1"/>
              <a:t>Fadu</a:t>
            </a:r>
            <a:r>
              <a:rPr lang="en-US" altLang="zh-CN" sz="1050" dirty="0"/>
              <a:t> cells were treated with control lentivirus or shTMEM16A for 48 hours, and then CQ was given to the shTMEM16A group to detect the expression of LC3-II, p62 and TMEM16A. </a:t>
            </a:r>
            <a:endParaRPr lang="zh-CN" altLang="en-US" sz="1013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9A3CC4E-A76A-4EA9-8AAA-D86E6C52A9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759" y="4114780"/>
            <a:ext cx="2160000" cy="176786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D001326-DAEB-40AC-B40D-8AC4FBDBE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686977"/>
            <a:ext cx="2124000" cy="173839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9DC9C84-793D-4D49-8F89-0E084995D1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39" y="1682371"/>
            <a:ext cx="2160000" cy="176785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84B93B7-FEB6-49E0-949A-58EC6D2A8D45}"/>
              </a:ext>
            </a:extLst>
          </p:cNvPr>
          <p:cNvSpPr txBox="1"/>
          <p:nvPr/>
        </p:nvSpPr>
        <p:spPr>
          <a:xfrm>
            <a:off x="1831403" y="3408392"/>
            <a:ext cx="658582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LC3 </a:t>
            </a:r>
            <a:endParaRPr lang="zh-CN" altLang="en-US" sz="1013" b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BD81E00-8B5E-45DF-8D1A-79E1E1F00169}"/>
              </a:ext>
            </a:extLst>
          </p:cNvPr>
          <p:cNvSpPr txBox="1"/>
          <p:nvPr/>
        </p:nvSpPr>
        <p:spPr>
          <a:xfrm>
            <a:off x="3934522" y="3379063"/>
            <a:ext cx="1159024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cal-caspase-3 </a:t>
            </a:r>
            <a:endParaRPr lang="zh-CN" altLang="en-US" sz="1013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36DF7C8-360D-461B-BBC3-6BE1B9EECED3}"/>
              </a:ext>
            </a:extLst>
          </p:cNvPr>
          <p:cNvSpPr txBox="1"/>
          <p:nvPr/>
        </p:nvSpPr>
        <p:spPr>
          <a:xfrm>
            <a:off x="2945469" y="5820556"/>
            <a:ext cx="65858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013" b="1" dirty="0"/>
              <a:t>β</a:t>
            </a:r>
            <a:r>
              <a:rPr lang="en-US" altLang="zh-CN" sz="1013" b="1" dirty="0"/>
              <a:t>-actin</a:t>
            </a:r>
            <a:endParaRPr lang="zh-CN" altLang="en-US" sz="1013" b="1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D24BF67-2E78-4AF8-930E-3C7CBADB2C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034" y="6797626"/>
            <a:ext cx="2160000" cy="176784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08DB443-D93E-42AA-A887-1C96D83C98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39" y="6797626"/>
            <a:ext cx="2160000" cy="1767856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C7A400F4-61AF-450A-A295-25967109A29F}"/>
              </a:ext>
            </a:extLst>
          </p:cNvPr>
          <p:cNvSpPr txBox="1"/>
          <p:nvPr/>
        </p:nvSpPr>
        <p:spPr>
          <a:xfrm>
            <a:off x="1606486" y="8548444"/>
            <a:ext cx="78377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TMEM16A </a:t>
            </a:r>
            <a:endParaRPr lang="zh-CN" altLang="en-US" sz="1013" b="1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74953DE-657D-409C-B4AA-6C8B5A9E5200}"/>
              </a:ext>
            </a:extLst>
          </p:cNvPr>
          <p:cNvSpPr txBox="1"/>
          <p:nvPr/>
        </p:nvSpPr>
        <p:spPr>
          <a:xfrm>
            <a:off x="4178555" y="8545646"/>
            <a:ext cx="65858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013" b="1" dirty="0"/>
              <a:t>β</a:t>
            </a:r>
            <a:r>
              <a:rPr lang="en-US" altLang="zh-CN" sz="1013" b="1" dirty="0"/>
              <a:t>-actin</a:t>
            </a:r>
            <a:endParaRPr lang="zh-CN" altLang="en-US" sz="1013" b="1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213F37A8-11F4-45C0-8726-2429D0EF03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39" y="9682221"/>
            <a:ext cx="2160000" cy="176785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1A3F962F-87FA-42EC-8CC5-9B93832B56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845" y="9682221"/>
            <a:ext cx="2160000" cy="1767870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653A98EE-458F-41B0-BE8C-F65894C7BE97}"/>
              </a:ext>
            </a:extLst>
          </p:cNvPr>
          <p:cNvSpPr txBox="1"/>
          <p:nvPr/>
        </p:nvSpPr>
        <p:spPr>
          <a:xfrm>
            <a:off x="4276059" y="11402586"/>
            <a:ext cx="65858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013" b="1" dirty="0"/>
              <a:t>β</a:t>
            </a:r>
            <a:r>
              <a:rPr lang="en-US" altLang="zh-CN" sz="1013" b="1" dirty="0"/>
              <a:t>-actin</a:t>
            </a:r>
            <a:endParaRPr lang="zh-CN" altLang="en-US" sz="1013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A3A3C77-E7F0-4499-975C-F111053CEA74}"/>
              </a:ext>
            </a:extLst>
          </p:cNvPr>
          <p:cNvSpPr txBox="1"/>
          <p:nvPr/>
        </p:nvSpPr>
        <p:spPr>
          <a:xfrm>
            <a:off x="1823240" y="11450091"/>
            <a:ext cx="42941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P62 </a:t>
            </a:r>
            <a:endParaRPr lang="zh-CN" altLang="en-US" sz="1013" b="1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4791EFB-B6B8-4F08-B0A6-E7E7417947BB}"/>
              </a:ext>
            </a:extLst>
          </p:cNvPr>
          <p:cNvSpPr txBox="1"/>
          <p:nvPr/>
        </p:nvSpPr>
        <p:spPr>
          <a:xfrm rot="10800000">
            <a:off x="1460292" y="1293136"/>
            <a:ext cx="292388" cy="3806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Control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5DA3D3E-8ADD-452B-8260-2652180F723D}"/>
              </a:ext>
            </a:extLst>
          </p:cNvPr>
          <p:cNvSpPr txBox="1"/>
          <p:nvPr/>
        </p:nvSpPr>
        <p:spPr>
          <a:xfrm rot="10800000">
            <a:off x="1555895" y="1094260"/>
            <a:ext cx="323165" cy="5939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shTMEM16A</a:t>
            </a:r>
            <a:r>
              <a:rPr lang="en-US" altLang="zh-CN" sz="900" dirty="0"/>
              <a:t> </a:t>
            </a:r>
            <a:endParaRPr lang="zh-CN" altLang="en-US" sz="900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523EFA4-94FA-4E47-ABC4-9195B8A69129}"/>
              </a:ext>
            </a:extLst>
          </p:cNvPr>
          <p:cNvSpPr txBox="1"/>
          <p:nvPr/>
        </p:nvSpPr>
        <p:spPr>
          <a:xfrm rot="10800000">
            <a:off x="1672920" y="1042139"/>
            <a:ext cx="292388" cy="6508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TMEM16A </a:t>
            </a:r>
            <a:r>
              <a:rPr lang="en-US" altLang="zh-CN" sz="700" b="1" dirty="0" err="1"/>
              <a:t>oe</a:t>
            </a:r>
            <a:r>
              <a:rPr lang="en-US" altLang="zh-CN" sz="700" b="1" dirty="0"/>
              <a:t> </a:t>
            </a:r>
            <a:endParaRPr lang="zh-CN" altLang="en-US" sz="700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5A0ECCE-3642-4A43-9173-B1618B8D7AC4}"/>
              </a:ext>
            </a:extLst>
          </p:cNvPr>
          <p:cNvSpPr txBox="1"/>
          <p:nvPr/>
        </p:nvSpPr>
        <p:spPr>
          <a:xfrm rot="10800000">
            <a:off x="3604050" y="1316844"/>
            <a:ext cx="292388" cy="3806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Control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CA1DFA5-BDFA-4751-AE36-7417656168E7}"/>
              </a:ext>
            </a:extLst>
          </p:cNvPr>
          <p:cNvSpPr txBox="1"/>
          <p:nvPr/>
        </p:nvSpPr>
        <p:spPr>
          <a:xfrm rot="10800000">
            <a:off x="3699653" y="1117968"/>
            <a:ext cx="323165" cy="5939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shTMEM16A</a:t>
            </a:r>
            <a:r>
              <a:rPr lang="en-US" altLang="zh-CN" sz="900" dirty="0"/>
              <a:t> </a:t>
            </a:r>
            <a:endParaRPr lang="zh-CN" altLang="en-US" sz="9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9B5409F-BE22-4E8B-A980-ED358AD2AC19}"/>
              </a:ext>
            </a:extLst>
          </p:cNvPr>
          <p:cNvSpPr txBox="1"/>
          <p:nvPr/>
        </p:nvSpPr>
        <p:spPr>
          <a:xfrm rot="10800000">
            <a:off x="3816678" y="1065847"/>
            <a:ext cx="292388" cy="6508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TMEM16A </a:t>
            </a:r>
            <a:r>
              <a:rPr lang="en-US" altLang="zh-CN" sz="700" b="1" dirty="0" err="1"/>
              <a:t>oe</a:t>
            </a:r>
            <a:r>
              <a:rPr lang="en-US" altLang="zh-CN" sz="700" b="1" dirty="0"/>
              <a:t> </a:t>
            </a:r>
            <a:endParaRPr lang="zh-CN" altLang="en-US" sz="700" b="1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1AEB87F-905E-4B46-BE59-9D084CB1307B}"/>
              </a:ext>
            </a:extLst>
          </p:cNvPr>
          <p:cNvSpPr txBox="1"/>
          <p:nvPr/>
        </p:nvSpPr>
        <p:spPr>
          <a:xfrm rot="10800000">
            <a:off x="2628687" y="3701051"/>
            <a:ext cx="292388" cy="3806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Control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B8975B8-1AF2-49E6-A0C0-DDF7883FD2E6}"/>
              </a:ext>
            </a:extLst>
          </p:cNvPr>
          <p:cNvSpPr txBox="1"/>
          <p:nvPr/>
        </p:nvSpPr>
        <p:spPr>
          <a:xfrm rot="10800000">
            <a:off x="2724290" y="3502175"/>
            <a:ext cx="323165" cy="5939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shTMEM16A</a:t>
            </a:r>
            <a:r>
              <a:rPr lang="en-US" altLang="zh-CN" sz="900" dirty="0"/>
              <a:t> </a:t>
            </a:r>
            <a:endParaRPr lang="zh-CN" altLang="en-US" sz="900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623BADD-5856-4671-93C2-1380D46BBD9C}"/>
              </a:ext>
            </a:extLst>
          </p:cNvPr>
          <p:cNvSpPr txBox="1"/>
          <p:nvPr/>
        </p:nvSpPr>
        <p:spPr>
          <a:xfrm rot="10800000">
            <a:off x="2841315" y="3450054"/>
            <a:ext cx="292388" cy="6508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TMEM16A </a:t>
            </a:r>
            <a:r>
              <a:rPr lang="en-US" altLang="zh-CN" sz="700" b="1" dirty="0" err="1"/>
              <a:t>oe</a:t>
            </a:r>
            <a:r>
              <a:rPr lang="en-US" altLang="zh-CN" sz="700" b="1" dirty="0"/>
              <a:t> </a:t>
            </a:r>
            <a:endParaRPr lang="zh-CN" altLang="en-US" sz="700" b="1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6767FB6C-E7E7-4332-9F0C-7F331571B48F}"/>
              </a:ext>
            </a:extLst>
          </p:cNvPr>
          <p:cNvSpPr txBox="1"/>
          <p:nvPr/>
        </p:nvSpPr>
        <p:spPr>
          <a:xfrm rot="10800000">
            <a:off x="3275544" y="3717983"/>
            <a:ext cx="292388" cy="3806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Control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9FA3EDF0-7879-409D-A011-09A5EF0482BF}"/>
              </a:ext>
            </a:extLst>
          </p:cNvPr>
          <p:cNvSpPr txBox="1"/>
          <p:nvPr/>
        </p:nvSpPr>
        <p:spPr>
          <a:xfrm rot="10800000">
            <a:off x="3371147" y="3519107"/>
            <a:ext cx="323165" cy="5939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shTMEM16A</a:t>
            </a:r>
            <a:r>
              <a:rPr lang="en-US" altLang="zh-CN" sz="900" dirty="0"/>
              <a:t> </a:t>
            </a:r>
            <a:endParaRPr lang="zh-CN" altLang="en-US" sz="900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C25C6DB-EA0B-4AEA-B6FE-7BFFCD2D88D5}"/>
              </a:ext>
            </a:extLst>
          </p:cNvPr>
          <p:cNvSpPr txBox="1"/>
          <p:nvPr/>
        </p:nvSpPr>
        <p:spPr>
          <a:xfrm rot="10800000">
            <a:off x="3488172" y="3466986"/>
            <a:ext cx="292388" cy="6508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TMEM16A </a:t>
            </a:r>
            <a:r>
              <a:rPr lang="en-US" altLang="zh-CN" sz="700" b="1" dirty="0" err="1"/>
              <a:t>oe</a:t>
            </a:r>
            <a:r>
              <a:rPr lang="en-US" altLang="zh-CN" sz="700" b="1" dirty="0"/>
              <a:t> </a:t>
            </a:r>
            <a:endParaRPr lang="zh-CN" altLang="en-US" sz="700" b="1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37C1433-8134-4F6C-A2A7-02326A60C4A3}"/>
              </a:ext>
            </a:extLst>
          </p:cNvPr>
          <p:cNvSpPr txBox="1"/>
          <p:nvPr/>
        </p:nvSpPr>
        <p:spPr>
          <a:xfrm rot="10800000">
            <a:off x="1761702" y="6390046"/>
            <a:ext cx="292388" cy="3806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Control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A85A9C1-0438-49A6-B04F-EC1711802967}"/>
              </a:ext>
            </a:extLst>
          </p:cNvPr>
          <p:cNvSpPr txBox="1"/>
          <p:nvPr/>
        </p:nvSpPr>
        <p:spPr>
          <a:xfrm rot="10800000">
            <a:off x="1891170" y="6191170"/>
            <a:ext cx="323165" cy="5939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shTMEM16A</a:t>
            </a:r>
            <a:r>
              <a:rPr lang="en-US" altLang="zh-CN" sz="900" dirty="0"/>
              <a:t> </a:t>
            </a:r>
            <a:endParaRPr lang="zh-CN" altLang="en-US" sz="900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A9BE14B-04D6-4F9D-8D9D-22028D22A8DB}"/>
              </a:ext>
            </a:extLst>
          </p:cNvPr>
          <p:cNvSpPr txBox="1"/>
          <p:nvPr/>
        </p:nvSpPr>
        <p:spPr>
          <a:xfrm rot="10800000">
            <a:off x="2069152" y="6139049"/>
            <a:ext cx="292388" cy="6508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TMEM16A </a:t>
            </a:r>
            <a:r>
              <a:rPr lang="en-US" altLang="zh-CN" sz="700" b="1" dirty="0" err="1"/>
              <a:t>oe</a:t>
            </a:r>
            <a:r>
              <a:rPr lang="en-US" altLang="zh-CN" sz="700" b="1" dirty="0"/>
              <a:t> </a:t>
            </a:r>
            <a:endParaRPr lang="zh-CN" altLang="en-US" sz="700" b="1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E782F81-FE2A-4DC1-BBFC-2D7CF9047C19}"/>
              </a:ext>
            </a:extLst>
          </p:cNvPr>
          <p:cNvSpPr txBox="1"/>
          <p:nvPr/>
        </p:nvSpPr>
        <p:spPr>
          <a:xfrm rot="10800000">
            <a:off x="4040920" y="6413753"/>
            <a:ext cx="292388" cy="3806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Control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351365C1-A6B9-4735-8BB8-0C7ABCEA173B}"/>
              </a:ext>
            </a:extLst>
          </p:cNvPr>
          <p:cNvSpPr txBox="1"/>
          <p:nvPr/>
        </p:nvSpPr>
        <p:spPr>
          <a:xfrm rot="10800000">
            <a:off x="4183934" y="6214877"/>
            <a:ext cx="323165" cy="5939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shTMEM16A</a:t>
            </a:r>
            <a:r>
              <a:rPr lang="en-US" altLang="zh-CN" sz="900" dirty="0"/>
              <a:t> </a:t>
            </a:r>
            <a:endParaRPr lang="zh-CN" altLang="en-US" sz="900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E60C71EE-27AF-4672-BB48-F7D58BBF1B37}"/>
              </a:ext>
            </a:extLst>
          </p:cNvPr>
          <p:cNvSpPr txBox="1"/>
          <p:nvPr/>
        </p:nvSpPr>
        <p:spPr>
          <a:xfrm rot="10800000">
            <a:off x="4334824" y="6162756"/>
            <a:ext cx="292388" cy="6508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TMEM16A </a:t>
            </a:r>
            <a:r>
              <a:rPr lang="en-US" altLang="zh-CN" sz="700" b="1" dirty="0" err="1"/>
              <a:t>oe</a:t>
            </a:r>
            <a:r>
              <a:rPr lang="en-US" altLang="zh-CN" sz="700" b="1" dirty="0"/>
              <a:t> </a:t>
            </a:r>
            <a:endParaRPr lang="zh-CN" altLang="en-US" sz="700" b="1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F35B02DB-3DFE-4FE9-9BCD-EBDC983E564B}"/>
              </a:ext>
            </a:extLst>
          </p:cNvPr>
          <p:cNvSpPr txBox="1"/>
          <p:nvPr/>
        </p:nvSpPr>
        <p:spPr>
          <a:xfrm rot="10800000">
            <a:off x="4406694" y="9292423"/>
            <a:ext cx="292388" cy="3806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Control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251D9798-F460-43DD-A657-96D4915E38F3}"/>
              </a:ext>
            </a:extLst>
          </p:cNvPr>
          <p:cNvSpPr txBox="1"/>
          <p:nvPr/>
        </p:nvSpPr>
        <p:spPr>
          <a:xfrm rot="10800000">
            <a:off x="4502297" y="9093547"/>
            <a:ext cx="323165" cy="5939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shTMEM16A</a:t>
            </a:r>
            <a:r>
              <a:rPr lang="en-US" altLang="zh-CN" sz="900" dirty="0"/>
              <a:t> </a:t>
            </a:r>
            <a:endParaRPr lang="zh-CN" altLang="en-US" sz="900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DD9EFD39-7841-427F-8C60-5A8584E7BE15}"/>
              </a:ext>
            </a:extLst>
          </p:cNvPr>
          <p:cNvSpPr txBox="1"/>
          <p:nvPr/>
        </p:nvSpPr>
        <p:spPr>
          <a:xfrm rot="10800000">
            <a:off x="4619322" y="9041426"/>
            <a:ext cx="292388" cy="6508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TMEM16A </a:t>
            </a:r>
            <a:r>
              <a:rPr lang="en-US" altLang="zh-CN" sz="700" b="1" dirty="0" err="1"/>
              <a:t>oe</a:t>
            </a:r>
            <a:r>
              <a:rPr lang="en-US" altLang="zh-CN" sz="700" b="1" dirty="0"/>
              <a:t> </a:t>
            </a:r>
            <a:endParaRPr lang="zh-CN" altLang="en-US" sz="700" b="1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8352DB0B-4218-4DBF-8FF2-1476E5E1E541}"/>
              </a:ext>
            </a:extLst>
          </p:cNvPr>
          <p:cNvSpPr txBox="1"/>
          <p:nvPr/>
        </p:nvSpPr>
        <p:spPr>
          <a:xfrm rot="10800000">
            <a:off x="1985237" y="9275489"/>
            <a:ext cx="292388" cy="3806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Control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6E6845EC-FDFB-4EDA-AA0F-9ADD2A3A2E8B}"/>
              </a:ext>
            </a:extLst>
          </p:cNvPr>
          <p:cNvSpPr txBox="1"/>
          <p:nvPr/>
        </p:nvSpPr>
        <p:spPr>
          <a:xfrm rot="10800000">
            <a:off x="2080840" y="9076613"/>
            <a:ext cx="323165" cy="5939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shTMEM16A</a:t>
            </a:r>
            <a:r>
              <a:rPr lang="en-US" altLang="zh-CN" sz="900" dirty="0"/>
              <a:t> </a:t>
            </a:r>
            <a:endParaRPr lang="zh-CN" altLang="en-US" sz="900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20CA7073-3F4A-41EC-AB20-2391921693F7}"/>
              </a:ext>
            </a:extLst>
          </p:cNvPr>
          <p:cNvSpPr txBox="1"/>
          <p:nvPr/>
        </p:nvSpPr>
        <p:spPr>
          <a:xfrm rot="10800000">
            <a:off x="2197865" y="9024492"/>
            <a:ext cx="292388" cy="6508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b="1" dirty="0"/>
              <a:t>TMEM16A </a:t>
            </a:r>
            <a:r>
              <a:rPr lang="en-US" altLang="zh-CN" sz="700" b="1" dirty="0" err="1"/>
              <a:t>oe</a:t>
            </a:r>
            <a:r>
              <a:rPr lang="en-US" altLang="zh-CN" sz="700" b="1" dirty="0"/>
              <a:t> </a:t>
            </a:r>
            <a:endParaRPr lang="zh-CN" altLang="en-US" sz="700" b="1" dirty="0"/>
          </a:p>
        </p:txBody>
      </p:sp>
      <p:sp>
        <p:nvSpPr>
          <p:cNvPr id="51" name="箭头: 右 50">
            <a:extLst>
              <a:ext uri="{FF2B5EF4-FFF2-40B4-BE49-F238E27FC236}">
                <a16:creationId xmlns:a16="http://schemas.microsoft.com/office/drawing/2014/main" id="{90F3A8EB-3535-489F-84AA-AD9BFA215E0E}"/>
              </a:ext>
            </a:extLst>
          </p:cNvPr>
          <p:cNvSpPr/>
          <p:nvPr/>
        </p:nvSpPr>
        <p:spPr>
          <a:xfrm rot="10800000">
            <a:off x="2120968" y="2289340"/>
            <a:ext cx="243219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A71516F5-04C2-4CB4-BEF0-E0B90D4A5CF8}"/>
              </a:ext>
            </a:extLst>
          </p:cNvPr>
          <p:cNvSpPr txBox="1"/>
          <p:nvPr/>
        </p:nvSpPr>
        <p:spPr>
          <a:xfrm>
            <a:off x="2291505" y="2196784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16kD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53" name="箭头: 右 52">
            <a:extLst>
              <a:ext uri="{FF2B5EF4-FFF2-40B4-BE49-F238E27FC236}">
                <a16:creationId xmlns:a16="http://schemas.microsoft.com/office/drawing/2014/main" id="{8D9450C2-2090-438A-959C-6C40FDC25DB6}"/>
              </a:ext>
            </a:extLst>
          </p:cNvPr>
          <p:cNvSpPr/>
          <p:nvPr/>
        </p:nvSpPr>
        <p:spPr>
          <a:xfrm rot="10800000">
            <a:off x="2124362" y="2103075"/>
            <a:ext cx="243219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A244900F-A88F-4467-9258-E76F95CFA5FC}"/>
              </a:ext>
            </a:extLst>
          </p:cNvPr>
          <p:cNvSpPr txBox="1"/>
          <p:nvPr/>
        </p:nvSpPr>
        <p:spPr>
          <a:xfrm>
            <a:off x="2291505" y="2015112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30kD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55" name="箭头: 右 54">
            <a:extLst>
              <a:ext uri="{FF2B5EF4-FFF2-40B4-BE49-F238E27FC236}">
                <a16:creationId xmlns:a16="http://schemas.microsoft.com/office/drawing/2014/main" id="{59675A5B-D5EB-47F5-9347-9E2B8C0824DC}"/>
              </a:ext>
            </a:extLst>
          </p:cNvPr>
          <p:cNvSpPr/>
          <p:nvPr/>
        </p:nvSpPr>
        <p:spPr>
          <a:xfrm rot="5400000">
            <a:off x="3572702" y="1940214"/>
            <a:ext cx="243219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6A2E512B-A315-43CA-9856-F872B874FEAE}"/>
              </a:ext>
            </a:extLst>
          </p:cNvPr>
          <p:cNvSpPr txBox="1"/>
          <p:nvPr/>
        </p:nvSpPr>
        <p:spPr>
          <a:xfrm>
            <a:off x="3510890" y="1661011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30kD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57" name="箭头: 右 56">
            <a:extLst>
              <a:ext uri="{FF2B5EF4-FFF2-40B4-BE49-F238E27FC236}">
                <a16:creationId xmlns:a16="http://schemas.microsoft.com/office/drawing/2014/main" id="{C72D298B-A14B-4F11-A638-3AF85E3F2FFF}"/>
              </a:ext>
            </a:extLst>
          </p:cNvPr>
          <p:cNvSpPr/>
          <p:nvPr/>
        </p:nvSpPr>
        <p:spPr>
          <a:xfrm rot="16200000">
            <a:off x="3572701" y="2427357"/>
            <a:ext cx="243219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AAE8B103-7837-435E-B78F-F7BBCFF3D660}"/>
              </a:ext>
            </a:extLst>
          </p:cNvPr>
          <p:cNvSpPr txBox="1"/>
          <p:nvPr/>
        </p:nvSpPr>
        <p:spPr>
          <a:xfrm>
            <a:off x="3528842" y="2539637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16kD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59" name="箭头: 右 58">
            <a:extLst>
              <a:ext uri="{FF2B5EF4-FFF2-40B4-BE49-F238E27FC236}">
                <a16:creationId xmlns:a16="http://schemas.microsoft.com/office/drawing/2014/main" id="{29EB4B62-3E7D-4FB2-80BA-D52A001AB304}"/>
              </a:ext>
            </a:extLst>
          </p:cNvPr>
          <p:cNvSpPr/>
          <p:nvPr/>
        </p:nvSpPr>
        <p:spPr>
          <a:xfrm rot="10800000">
            <a:off x="4111540" y="4478108"/>
            <a:ext cx="243219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2E4461D5-783C-4ED3-960F-9B308B1915D2}"/>
              </a:ext>
            </a:extLst>
          </p:cNvPr>
          <p:cNvSpPr txBox="1"/>
          <p:nvPr/>
        </p:nvSpPr>
        <p:spPr>
          <a:xfrm>
            <a:off x="4312989" y="4384421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52kD</a:t>
            </a:r>
            <a:endParaRPr lang="zh-CN" altLang="en-US" sz="900" b="1" dirty="0"/>
          </a:p>
        </p:txBody>
      </p:sp>
      <p:sp>
        <p:nvSpPr>
          <p:cNvPr id="61" name="箭头: 右 60">
            <a:extLst>
              <a:ext uri="{FF2B5EF4-FFF2-40B4-BE49-F238E27FC236}">
                <a16:creationId xmlns:a16="http://schemas.microsoft.com/office/drawing/2014/main" id="{F8AC75B5-323B-48F8-9EB5-C74709796965}"/>
              </a:ext>
            </a:extLst>
          </p:cNvPr>
          <p:cNvSpPr/>
          <p:nvPr/>
        </p:nvSpPr>
        <p:spPr>
          <a:xfrm>
            <a:off x="1016240" y="7189846"/>
            <a:ext cx="301912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F86F95CE-37F9-4FD0-9624-FB9176AF5205}"/>
              </a:ext>
            </a:extLst>
          </p:cNvPr>
          <p:cNvSpPr txBox="1"/>
          <p:nvPr/>
        </p:nvSpPr>
        <p:spPr>
          <a:xfrm>
            <a:off x="593806" y="7097289"/>
            <a:ext cx="5688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270kD</a:t>
            </a:r>
            <a:endParaRPr lang="zh-CN" altLang="en-US" sz="900" b="1" dirty="0"/>
          </a:p>
        </p:txBody>
      </p:sp>
      <p:sp>
        <p:nvSpPr>
          <p:cNvPr id="63" name="箭头: 右 62">
            <a:extLst>
              <a:ext uri="{FF2B5EF4-FFF2-40B4-BE49-F238E27FC236}">
                <a16:creationId xmlns:a16="http://schemas.microsoft.com/office/drawing/2014/main" id="{99EBCC07-5CBB-4B92-BCF4-5836B6195714}"/>
              </a:ext>
            </a:extLst>
          </p:cNvPr>
          <p:cNvSpPr/>
          <p:nvPr/>
        </p:nvSpPr>
        <p:spPr>
          <a:xfrm rot="16200000">
            <a:off x="3597645" y="7373461"/>
            <a:ext cx="243219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DDA8D7C6-82B7-46C7-9866-71859AD68F19}"/>
              </a:ext>
            </a:extLst>
          </p:cNvPr>
          <p:cNvSpPr txBox="1"/>
          <p:nvPr/>
        </p:nvSpPr>
        <p:spPr>
          <a:xfrm>
            <a:off x="3527648" y="7471818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37kD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65" name="箭头: 右 64">
            <a:extLst>
              <a:ext uri="{FF2B5EF4-FFF2-40B4-BE49-F238E27FC236}">
                <a16:creationId xmlns:a16="http://schemas.microsoft.com/office/drawing/2014/main" id="{7D602445-2779-4E72-9E9D-7D8918FC559E}"/>
              </a:ext>
            </a:extLst>
          </p:cNvPr>
          <p:cNvSpPr/>
          <p:nvPr/>
        </p:nvSpPr>
        <p:spPr>
          <a:xfrm rot="5400000">
            <a:off x="3533862" y="6951547"/>
            <a:ext cx="359952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EECD0561-0AB5-42AE-8986-32B43309221C}"/>
              </a:ext>
            </a:extLst>
          </p:cNvPr>
          <p:cNvSpPr txBox="1"/>
          <p:nvPr/>
        </p:nvSpPr>
        <p:spPr>
          <a:xfrm>
            <a:off x="3523990" y="6602536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52kD</a:t>
            </a:r>
            <a:endParaRPr lang="zh-CN" altLang="en-US" sz="900" b="1" dirty="0"/>
          </a:p>
        </p:txBody>
      </p:sp>
      <p:sp>
        <p:nvSpPr>
          <p:cNvPr id="67" name="箭头: 右 66">
            <a:extLst>
              <a:ext uri="{FF2B5EF4-FFF2-40B4-BE49-F238E27FC236}">
                <a16:creationId xmlns:a16="http://schemas.microsoft.com/office/drawing/2014/main" id="{CE18D69E-C1B4-4AEF-8DC4-7C089F3FA371}"/>
              </a:ext>
            </a:extLst>
          </p:cNvPr>
          <p:cNvSpPr/>
          <p:nvPr/>
        </p:nvSpPr>
        <p:spPr>
          <a:xfrm>
            <a:off x="1016240" y="9841791"/>
            <a:ext cx="480350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8763CA46-C81A-4C18-BE51-64E41225027F}"/>
              </a:ext>
            </a:extLst>
          </p:cNvPr>
          <p:cNvSpPr txBox="1"/>
          <p:nvPr/>
        </p:nvSpPr>
        <p:spPr>
          <a:xfrm>
            <a:off x="660036" y="9749234"/>
            <a:ext cx="5688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66kD</a:t>
            </a:r>
            <a:endParaRPr lang="zh-CN" altLang="en-US" sz="900" b="1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15A4459E-3434-4053-9120-8AE85CF332AE}"/>
              </a:ext>
            </a:extLst>
          </p:cNvPr>
          <p:cNvSpPr txBox="1"/>
          <p:nvPr/>
        </p:nvSpPr>
        <p:spPr>
          <a:xfrm>
            <a:off x="3743976" y="10166687"/>
            <a:ext cx="5688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37kD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70" name="箭头: 右 69">
            <a:extLst>
              <a:ext uri="{FF2B5EF4-FFF2-40B4-BE49-F238E27FC236}">
                <a16:creationId xmlns:a16="http://schemas.microsoft.com/office/drawing/2014/main" id="{B47FA477-03A3-473B-B015-69F4B88055AA}"/>
              </a:ext>
            </a:extLst>
          </p:cNvPr>
          <p:cNvSpPr/>
          <p:nvPr/>
        </p:nvSpPr>
        <p:spPr>
          <a:xfrm rot="16200000">
            <a:off x="3812912" y="10065563"/>
            <a:ext cx="243219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625049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B2553E6-AF17-448A-86FE-533AA224921A}"/>
              </a:ext>
            </a:extLst>
          </p:cNvPr>
          <p:cNvSpPr txBox="1"/>
          <p:nvPr/>
        </p:nvSpPr>
        <p:spPr>
          <a:xfrm>
            <a:off x="293165" y="267367"/>
            <a:ext cx="62693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Fig 5 </a:t>
            </a:r>
            <a:r>
              <a:rPr lang="en-US" altLang="zh-CN" sz="1050" b="1" dirty="0"/>
              <a:t>A </a:t>
            </a:r>
            <a:r>
              <a:rPr lang="en-US" altLang="zh-CN" sz="1050" dirty="0"/>
              <a:t>In shTMEM16A </a:t>
            </a:r>
            <a:r>
              <a:rPr lang="en-US" altLang="zh-CN" sz="1050" dirty="0" err="1"/>
              <a:t>group:Rapamycin</a:t>
            </a:r>
            <a:r>
              <a:rPr lang="en-US" altLang="zh-CN" sz="1050" dirty="0"/>
              <a:t> was given to control lentivirus group ,and then detect the protein expression of mTOR,LC3-II, p62 and TMEM16A in each group.</a:t>
            </a:r>
            <a:endParaRPr lang="zh-CN" altLang="en-US" sz="1013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843FE86-D7F7-4DA2-A51C-CE758426FB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107" y="3803247"/>
            <a:ext cx="2160000" cy="17678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26BB722-2645-4085-95DE-02F750358E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59" y="1688259"/>
            <a:ext cx="2160000" cy="176785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EAD1D15-9F44-4484-BE0D-6B6137A4AD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943" y="1688259"/>
            <a:ext cx="2160000" cy="176785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0DEEE54-3B35-4DCC-8B07-49FDDFB64395}"/>
              </a:ext>
            </a:extLst>
          </p:cNvPr>
          <p:cNvSpPr txBox="1"/>
          <p:nvPr/>
        </p:nvSpPr>
        <p:spPr>
          <a:xfrm rot="10800000">
            <a:off x="1238007" y="936291"/>
            <a:ext cx="307777" cy="6300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shTMEM16A</a:t>
            </a:r>
            <a:r>
              <a:rPr lang="en-US" altLang="zh-CN" sz="800" dirty="0"/>
              <a:t> </a:t>
            </a:r>
            <a:endParaRPr lang="zh-CN" altLang="en-US" sz="8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5A0EBE8-0B89-4AEA-BDB2-FB0DE6ABA7C7}"/>
              </a:ext>
            </a:extLst>
          </p:cNvPr>
          <p:cNvSpPr txBox="1"/>
          <p:nvPr/>
        </p:nvSpPr>
        <p:spPr>
          <a:xfrm rot="16200000">
            <a:off x="761399" y="1270364"/>
            <a:ext cx="323165" cy="6300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900" b="1" dirty="0"/>
              <a:t>Rapamycin</a:t>
            </a:r>
            <a:endParaRPr lang="zh-CN" altLang="en-US" sz="9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B146DDB-1071-4694-A616-4A864F2FBFB2}"/>
              </a:ext>
            </a:extLst>
          </p:cNvPr>
          <p:cNvSpPr txBox="1"/>
          <p:nvPr/>
        </p:nvSpPr>
        <p:spPr>
          <a:xfrm rot="10800000">
            <a:off x="1391895" y="1046747"/>
            <a:ext cx="307777" cy="5092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Control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8BDEA11-40EF-4C3F-A429-84517F5856E4}"/>
              </a:ext>
            </a:extLst>
          </p:cNvPr>
          <p:cNvSpPr txBox="1"/>
          <p:nvPr/>
        </p:nvSpPr>
        <p:spPr>
          <a:xfrm rot="10800000">
            <a:off x="1560278" y="1057056"/>
            <a:ext cx="307777" cy="5092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Control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F526424-E1B0-485A-A590-13FEBAA5A8E0}"/>
              </a:ext>
            </a:extLst>
          </p:cNvPr>
          <p:cNvSpPr txBox="1"/>
          <p:nvPr/>
        </p:nvSpPr>
        <p:spPr>
          <a:xfrm>
            <a:off x="1429167" y="1480326"/>
            <a:ext cx="3156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/>
              <a:t>+</a:t>
            </a:r>
            <a:endParaRPr lang="zh-CN" altLang="en-US" sz="10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3F324B2-32F9-4D93-9FD6-64D2D0CEB1E8}"/>
              </a:ext>
            </a:extLst>
          </p:cNvPr>
          <p:cNvSpPr txBox="1"/>
          <p:nvPr/>
        </p:nvSpPr>
        <p:spPr>
          <a:xfrm>
            <a:off x="1602066" y="1470898"/>
            <a:ext cx="191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/>
              <a:t>-</a:t>
            </a:r>
            <a:endParaRPr lang="zh-CN" altLang="en-US" sz="1000" b="1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8120936-6B76-40FD-85F3-762DB1C54846}"/>
              </a:ext>
            </a:extLst>
          </p:cNvPr>
          <p:cNvSpPr txBox="1"/>
          <p:nvPr/>
        </p:nvSpPr>
        <p:spPr>
          <a:xfrm>
            <a:off x="1273565" y="1474288"/>
            <a:ext cx="191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/>
              <a:t>-</a:t>
            </a:r>
            <a:endParaRPr lang="zh-CN" altLang="en-US" sz="1000" b="1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60FB807-42F8-4049-9543-7DD4860B8941}"/>
              </a:ext>
            </a:extLst>
          </p:cNvPr>
          <p:cNvSpPr txBox="1"/>
          <p:nvPr/>
        </p:nvSpPr>
        <p:spPr>
          <a:xfrm rot="10800000">
            <a:off x="4079416" y="946447"/>
            <a:ext cx="307777" cy="6300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shTMEM16A</a:t>
            </a:r>
            <a:r>
              <a:rPr lang="en-US" altLang="zh-CN" sz="800" dirty="0"/>
              <a:t> </a:t>
            </a:r>
            <a:endParaRPr lang="zh-CN" altLang="en-US" sz="8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386ACAA-1D1A-401C-B5DE-8BBB03895CEF}"/>
              </a:ext>
            </a:extLst>
          </p:cNvPr>
          <p:cNvSpPr txBox="1"/>
          <p:nvPr/>
        </p:nvSpPr>
        <p:spPr>
          <a:xfrm rot="16200000">
            <a:off x="3602808" y="1280520"/>
            <a:ext cx="323165" cy="6300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900" b="1" dirty="0"/>
              <a:t>Rapamycin</a:t>
            </a:r>
            <a:endParaRPr lang="zh-CN" altLang="en-US" sz="900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3794078-16CF-4044-BF6C-98E23BB807A3}"/>
              </a:ext>
            </a:extLst>
          </p:cNvPr>
          <p:cNvSpPr txBox="1"/>
          <p:nvPr/>
        </p:nvSpPr>
        <p:spPr>
          <a:xfrm rot="10800000">
            <a:off x="4233304" y="1056903"/>
            <a:ext cx="307777" cy="5092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Control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1C30923-1202-4D47-8E0C-8C03F85A830A}"/>
              </a:ext>
            </a:extLst>
          </p:cNvPr>
          <p:cNvSpPr txBox="1"/>
          <p:nvPr/>
        </p:nvSpPr>
        <p:spPr>
          <a:xfrm rot="10800000">
            <a:off x="4401687" y="1067212"/>
            <a:ext cx="307777" cy="5092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Control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F198F5F-A36D-42A1-AFB2-DD9A49144BB1}"/>
              </a:ext>
            </a:extLst>
          </p:cNvPr>
          <p:cNvSpPr txBox="1"/>
          <p:nvPr/>
        </p:nvSpPr>
        <p:spPr>
          <a:xfrm>
            <a:off x="4270576" y="1490482"/>
            <a:ext cx="3156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/>
              <a:t>+</a:t>
            </a:r>
            <a:endParaRPr lang="zh-CN" altLang="en-US" sz="1000" b="1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8E528F5-ED3E-4FB7-B641-554AB1E239ED}"/>
              </a:ext>
            </a:extLst>
          </p:cNvPr>
          <p:cNvSpPr txBox="1"/>
          <p:nvPr/>
        </p:nvSpPr>
        <p:spPr>
          <a:xfrm>
            <a:off x="4443475" y="1481054"/>
            <a:ext cx="191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/>
              <a:t>-</a:t>
            </a:r>
            <a:endParaRPr lang="zh-CN" altLang="en-US" sz="1000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CA74503-8FC4-491A-BFF6-75C6004786E5}"/>
              </a:ext>
            </a:extLst>
          </p:cNvPr>
          <p:cNvSpPr txBox="1"/>
          <p:nvPr/>
        </p:nvSpPr>
        <p:spPr>
          <a:xfrm>
            <a:off x="4114974" y="1484444"/>
            <a:ext cx="191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/>
              <a:t>-</a:t>
            </a:r>
            <a:endParaRPr lang="zh-CN" altLang="en-US" sz="1000" b="1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D602687-7011-4A61-A19D-B3E042F9BF47}"/>
              </a:ext>
            </a:extLst>
          </p:cNvPr>
          <p:cNvSpPr txBox="1"/>
          <p:nvPr/>
        </p:nvSpPr>
        <p:spPr>
          <a:xfrm>
            <a:off x="1587006" y="3415334"/>
            <a:ext cx="78377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TMEM16A </a:t>
            </a:r>
            <a:endParaRPr lang="zh-CN" altLang="en-US" sz="1013" b="1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66E357C-52C2-414B-AB1E-CFDE5BED81D1}"/>
              </a:ext>
            </a:extLst>
          </p:cNvPr>
          <p:cNvSpPr txBox="1"/>
          <p:nvPr/>
        </p:nvSpPr>
        <p:spPr>
          <a:xfrm>
            <a:off x="3095059" y="5604963"/>
            <a:ext cx="65858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013" b="1" dirty="0"/>
              <a:t>β</a:t>
            </a:r>
            <a:r>
              <a:rPr lang="en-US" altLang="zh-CN" sz="1013" b="1" dirty="0"/>
              <a:t>-actin</a:t>
            </a:r>
            <a:endParaRPr lang="zh-CN" altLang="en-US" sz="1013" b="1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54B9330-36B9-471F-BA5B-E15BA4E46203}"/>
              </a:ext>
            </a:extLst>
          </p:cNvPr>
          <p:cNvSpPr txBox="1"/>
          <p:nvPr/>
        </p:nvSpPr>
        <p:spPr>
          <a:xfrm>
            <a:off x="4706586" y="3415335"/>
            <a:ext cx="42941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P62 </a:t>
            </a:r>
            <a:endParaRPr lang="zh-CN" altLang="en-US" sz="1013" b="1" dirty="0"/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154BB9C8-77A4-456B-8B17-2DE6E74A09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59" y="6610354"/>
            <a:ext cx="2160000" cy="1767856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83428B04-9B6E-4266-98A6-D10733ABA6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445" y="6610354"/>
            <a:ext cx="2160000" cy="1767856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BB25DCEA-CFBA-4553-8E03-C74283D53124}"/>
              </a:ext>
            </a:extLst>
          </p:cNvPr>
          <p:cNvSpPr txBox="1"/>
          <p:nvPr/>
        </p:nvSpPr>
        <p:spPr>
          <a:xfrm rot="10800000">
            <a:off x="1248167" y="5877399"/>
            <a:ext cx="307777" cy="6300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shTMEM16A</a:t>
            </a:r>
            <a:r>
              <a:rPr lang="en-US" altLang="zh-CN" sz="800" dirty="0"/>
              <a:t> </a:t>
            </a:r>
            <a:endParaRPr lang="zh-CN" altLang="en-US" sz="800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789A157-6E38-40C5-A407-8C42DC23BDD5}"/>
              </a:ext>
            </a:extLst>
          </p:cNvPr>
          <p:cNvSpPr txBox="1"/>
          <p:nvPr/>
        </p:nvSpPr>
        <p:spPr>
          <a:xfrm rot="16200000">
            <a:off x="771559" y="6211472"/>
            <a:ext cx="323165" cy="6300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900" b="1" dirty="0"/>
              <a:t>Rapamycin</a:t>
            </a:r>
            <a:endParaRPr lang="zh-CN" altLang="en-US" sz="900" b="1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CF9744E-3589-466A-A073-EF0417636814}"/>
              </a:ext>
            </a:extLst>
          </p:cNvPr>
          <p:cNvSpPr txBox="1"/>
          <p:nvPr/>
        </p:nvSpPr>
        <p:spPr>
          <a:xfrm rot="10800000">
            <a:off x="1402055" y="5987855"/>
            <a:ext cx="307777" cy="5092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Control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A52D49D-B876-4883-8AD0-4238DDDA26AF}"/>
              </a:ext>
            </a:extLst>
          </p:cNvPr>
          <p:cNvSpPr txBox="1"/>
          <p:nvPr/>
        </p:nvSpPr>
        <p:spPr>
          <a:xfrm rot="10800000">
            <a:off x="1570438" y="5998164"/>
            <a:ext cx="307777" cy="5092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Control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6200198-1196-4F17-BDBA-4F85EEF94769}"/>
              </a:ext>
            </a:extLst>
          </p:cNvPr>
          <p:cNvSpPr txBox="1"/>
          <p:nvPr/>
        </p:nvSpPr>
        <p:spPr>
          <a:xfrm>
            <a:off x="1439327" y="6421434"/>
            <a:ext cx="3156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/>
              <a:t>+</a:t>
            </a:r>
            <a:endParaRPr lang="zh-CN" altLang="en-US" sz="1000" b="1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C15A2562-8E6D-45FA-BBD8-383865427D8C}"/>
              </a:ext>
            </a:extLst>
          </p:cNvPr>
          <p:cNvSpPr txBox="1"/>
          <p:nvPr/>
        </p:nvSpPr>
        <p:spPr>
          <a:xfrm>
            <a:off x="1612226" y="6412006"/>
            <a:ext cx="191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/>
              <a:t>-</a:t>
            </a:r>
            <a:endParaRPr lang="zh-CN" altLang="en-US" sz="1000" b="1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65F6F9A-66FE-4773-9CC9-02DAEDEA1287}"/>
              </a:ext>
            </a:extLst>
          </p:cNvPr>
          <p:cNvSpPr txBox="1"/>
          <p:nvPr/>
        </p:nvSpPr>
        <p:spPr>
          <a:xfrm>
            <a:off x="1283725" y="6415396"/>
            <a:ext cx="191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/>
              <a:t>-</a:t>
            </a:r>
            <a:endParaRPr lang="zh-CN" altLang="en-US" sz="1000" b="1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B8F5A0F-E608-4827-B3AA-853D79862B26}"/>
              </a:ext>
            </a:extLst>
          </p:cNvPr>
          <p:cNvSpPr txBox="1"/>
          <p:nvPr/>
        </p:nvSpPr>
        <p:spPr>
          <a:xfrm>
            <a:off x="4310867" y="8344766"/>
            <a:ext cx="65858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013" b="1" dirty="0"/>
              <a:t>β</a:t>
            </a:r>
            <a:r>
              <a:rPr lang="en-US" altLang="zh-CN" sz="1013" b="1" dirty="0"/>
              <a:t>-actin</a:t>
            </a:r>
            <a:endParaRPr lang="zh-CN" altLang="en-US" sz="1013" b="1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DC76C40-5D39-453F-A75A-0EEBFDFCF86C}"/>
              </a:ext>
            </a:extLst>
          </p:cNvPr>
          <p:cNvSpPr txBox="1"/>
          <p:nvPr/>
        </p:nvSpPr>
        <p:spPr>
          <a:xfrm>
            <a:off x="1671676" y="8376771"/>
            <a:ext cx="6844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mTOR </a:t>
            </a:r>
            <a:endParaRPr lang="zh-CN" altLang="en-US" sz="1013" b="1" dirty="0"/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11FB78BA-2E23-4BF4-B68E-C07F15EE79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445" y="9464082"/>
            <a:ext cx="2160000" cy="1767856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0CBDF849-CAB0-4647-9D97-0ECF243849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45" y="9464082"/>
            <a:ext cx="2160000" cy="1767856"/>
          </a:xfrm>
          <a:prstGeom prst="rect">
            <a:avLst/>
          </a:prstGeom>
        </p:spPr>
      </p:pic>
      <p:sp>
        <p:nvSpPr>
          <p:cNvPr id="44" name="文本框 43">
            <a:extLst>
              <a:ext uri="{FF2B5EF4-FFF2-40B4-BE49-F238E27FC236}">
                <a16:creationId xmlns:a16="http://schemas.microsoft.com/office/drawing/2014/main" id="{0EC80C52-23A3-4550-BCF2-C9FD7E7D1059}"/>
              </a:ext>
            </a:extLst>
          </p:cNvPr>
          <p:cNvSpPr txBox="1"/>
          <p:nvPr/>
        </p:nvSpPr>
        <p:spPr>
          <a:xfrm rot="10800000">
            <a:off x="1197373" y="8718807"/>
            <a:ext cx="307777" cy="6300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shTMEM16A</a:t>
            </a:r>
            <a:r>
              <a:rPr lang="en-US" altLang="zh-CN" sz="800" dirty="0"/>
              <a:t> </a:t>
            </a:r>
            <a:endParaRPr lang="zh-CN" altLang="en-US" sz="800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F9D9BC50-41AB-4480-BB89-6A2E8FF478B7}"/>
              </a:ext>
            </a:extLst>
          </p:cNvPr>
          <p:cNvSpPr txBox="1"/>
          <p:nvPr/>
        </p:nvSpPr>
        <p:spPr>
          <a:xfrm rot="16200000">
            <a:off x="720765" y="9052880"/>
            <a:ext cx="323165" cy="6300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900" b="1" dirty="0"/>
              <a:t>Rapamycin</a:t>
            </a:r>
            <a:endParaRPr lang="zh-CN" altLang="en-US" sz="900" b="1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2A8CECD6-1791-4764-8E32-B091D9424802}"/>
              </a:ext>
            </a:extLst>
          </p:cNvPr>
          <p:cNvSpPr txBox="1"/>
          <p:nvPr/>
        </p:nvSpPr>
        <p:spPr>
          <a:xfrm rot="10800000">
            <a:off x="1351261" y="8829263"/>
            <a:ext cx="307777" cy="5092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Control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E33CB4B7-C9E6-4F75-BC24-03068B8D2380}"/>
              </a:ext>
            </a:extLst>
          </p:cNvPr>
          <p:cNvSpPr txBox="1"/>
          <p:nvPr/>
        </p:nvSpPr>
        <p:spPr>
          <a:xfrm rot="10800000">
            <a:off x="1519644" y="8839572"/>
            <a:ext cx="307777" cy="5092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Control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6E58BD77-684D-4B64-BBB9-4071A73396DF}"/>
              </a:ext>
            </a:extLst>
          </p:cNvPr>
          <p:cNvSpPr txBox="1"/>
          <p:nvPr/>
        </p:nvSpPr>
        <p:spPr>
          <a:xfrm>
            <a:off x="1388533" y="9262842"/>
            <a:ext cx="3156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/>
              <a:t>+</a:t>
            </a:r>
            <a:endParaRPr lang="zh-CN" altLang="en-US" sz="1000" b="1" dirty="0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B49EC28D-FAD8-4900-A08D-EBA1C0E54282}"/>
              </a:ext>
            </a:extLst>
          </p:cNvPr>
          <p:cNvSpPr txBox="1"/>
          <p:nvPr/>
        </p:nvSpPr>
        <p:spPr>
          <a:xfrm>
            <a:off x="1561432" y="9253414"/>
            <a:ext cx="191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/>
              <a:t>-</a:t>
            </a:r>
            <a:endParaRPr lang="zh-CN" altLang="en-US" sz="1000" b="1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32907975-FF64-4CE1-924C-CA768DCD454F}"/>
              </a:ext>
            </a:extLst>
          </p:cNvPr>
          <p:cNvSpPr txBox="1"/>
          <p:nvPr/>
        </p:nvSpPr>
        <p:spPr>
          <a:xfrm>
            <a:off x="1232931" y="9256804"/>
            <a:ext cx="191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/>
              <a:t>-</a:t>
            </a:r>
            <a:endParaRPr lang="zh-CN" altLang="en-US" sz="1000" b="1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9347BA8-4E9C-4D89-B0A8-6263F145224A}"/>
              </a:ext>
            </a:extLst>
          </p:cNvPr>
          <p:cNvSpPr txBox="1"/>
          <p:nvPr/>
        </p:nvSpPr>
        <p:spPr>
          <a:xfrm>
            <a:off x="4388764" y="11213280"/>
            <a:ext cx="65858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013" b="1" dirty="0"/>
              <a:t>β</a:t>
            </a:r>
            <a:r>
              <a:rPr lang="en-US" altLang="zh-CN" sz="1013" b="1" dirty="0"/>
              <a:t>-actin</a:t>
            </a:r>
            <a:endParaRPr lang="zh-CN" altLang="en-US" sz="1013" b="1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734A8294-517C-46C9-981A-0631955F4148}"/>
              </a:ext>
            </a:extLst>
          </p:cNvPr>
          <p:cNvSpPr txBox="1"/>
          <p:nvPr/>
        </p:nvSpPr>
        <p:spPr>
          <a:xfrm>
            <a:off x="1709484" y="11204468"/>
            <a:ext cx="658582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LC3 </a:t>
            </a:r>
            <a:endParaRPr lang="zh-CN" altLang="en-US" sz="1013" b="1" dirty="0"/>
          </a:p>
        </p:txBody>
      </p:sp>
      <p:sp>
        <p:nvSpPr>
          <p:cNvPr id="53" name="箭头: 右 52">
            <a:extLst>
              <a:ext uri="{FF2B5EF4-FFF2-40B4-BE49-F238E27FC236}">
                <a16:creationId xmlns:a16="http://schemas.microsoft.com/office/drawing/2014/main" id="{D147FE4B-BE42-4EA1-A1D6-61BEE71295A0}"/>
              </a:ext>
            </a:extLst>
          </p:cNvPr>
          <p:cNvSpPr/>
          <p:nvPr/>
        </p:nvSpPr>
        <p:spPr>
          <a:xfrm>
            <a:off x="917545" y="2080370"/>
            <a:ext cx="315386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2B7A3E45-31FF-44BE-9A60-C4C7EE7821D2}"/>
              </a:ext>
            </a:extLst>
          </p:cNvPr>
          <p:cNvSpPr txBox="1"/>
          <p:nvPr/>
        </p:nvSpPr>
        <p:spPr>
          <a:xfrm>
            <a:off x="451004" y="1987770"/>
            <a:ext cx="5688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270kD</a:t>
            </a:r>
            <a:endParaRPr lang="zh-CN" altLang="en-US" sz="900" b="1" dirty="0"/>
          </a:p>
        </p:txBody>
      </p:sp>
      <p:sp>
        <p:nvSpPr>
          <p:cNvPr id="55" name="箭头: 右 54">
            <a:extLst>
              <a:ext uri="{FF2B5EF4-FFF2-40B4-BE49-F238E27FC236}">
                <a16:creationId xmlns:a16="http://schemas.microsoft.com/office/drawing/2014/main" id="{91D2B02D-959C-4BE9-9D6A-C18A1E8D4B36}"/>
              </a:ext>
            </a:extLst>
          </p:cNvPr>
          <p:cNvSpPr/>
          <p:nvPr/>
        </p:nvSpPr>
        <p:spPr>
          <a:xfrm rot="16200000">
            <a:off x="3944582" y="2284789"/>
            <a:ext cx="315386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B31485C7-AE9B-4CF2-99CC-6FAB6EBD7A16}"/>
              </a:ext>
            </a:extLst>
          </p:cNvPr>
          <p:cNvSpPr txBox="1"/>
          <p:nvPr/>
        </p:nvSpPr>
        <p:spPr>
          <a:xfrm>
            <a:off x="3923572" y="2421228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52kD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57" name="箭头: 右 56">
            <a:extLst>
              <a:ext uri="{FF2B5EF4-FFF2-40B4-BE49-F238E27FC236}">
                <a16:creationId xmlns:a16="http://schemas.microsoft.com/office/drawing/2014/main" id="{7CD516F0-B73F-4E79-BBF0-A344AFD47D2C}"/>
              </a:ext>
            </a:extLst>
          </p:cNvPr>
          <p:cNvSpPr/>
          <p:nvPr/>
        </p:nvSpPr>
        <p:spPr>
          <a:xfrm rot="16200000">
            <a:off x="2505250" y="4486203"/>
            <a:ext cx="315386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23F35FEC-D077-4A6F-B356-7E7E7F709F28}"/>
              </a:ext>
            </a:extLst>
          </p:cNvPr>
          <p:cNvSpPr txBox="1"/>
          <p:nvPr/>
        </p:nvSpPr>
        <p:spPr>
          <a:xfrm>
            <a:off x="2459995" y="4620115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37kD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59" name="箭头: 右 58">
            <a:extLst>
              <a:ext uri="{FF2B5EF4-FFF2-40B4-BE49-F238E27FC236}">
                <a16:creationId xmlns:a16="http://schemas.microsoft.com/office/drawing/2014/main" id="{5560D504-3747-4749-AD7C-39B3023AA6F4}"/>
              </a:ext>
            </a:extLst>
          </p:cNvPr>
          <p:cNvSpPr/>
          <p:nvPr/>
        </p:nvSpPr>
        <p:spPr>
          <a:xfrm>
            <a:off x="888126" y="7026783"/>
            <a:ext cx="315386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CE25E161-93E6-43A0-81C3-51BF7DE336D5}"/>
              </a:ext>
            </a:extLst>
          </p:cNvPr>
          <p:cNvSpPr txBox="1"/>
          <p:nvPr/>
        </p:nvSpPr>
        <p:spPr>
          <a:xfrm>
            <a:off x="485232" y="6924641"/>
            <a:ext cx="5688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270kD</a:t>
            </a:r>
            <a:endParaRPr lang="zh-CN" altLang="en-US" sz="900" b="1" dirty="0"/>
          </a:p>
        </p:txBody>
      </p:sp>
      <p:sp>
        <p:nvSpPr>
          <p:cNvPr id="61" name="箭头: 右 60">
            <a:extLst>
              <a:ext uri="{FF2B5EF4-FFF2-40B4-BE49-F238E27FC236}">
                <a16:creationId xmlns:a16="http://schemas.microsoft.com/office/drawing/2014/main" id="{A6409006-1E52-4DA0-BA37-ADB6A09EF161}"/>
              </a:ext>
            </a:extLst>
          </p:cNvPr>
          <p:cNvSpPr/>
          <p:nvPr/>
        </p:nvSpPr>
        <p:spPr>
          <a:xfrm rot="16200000">
            <a:off x="3745560" y="7247973"/>
            <a:ext cx="315386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33377577-8D6B-44BC-955D-55858381B062}"/>
              </a:ext>
            </a:extLst>
          </p:cNvPr>
          <p:cNvSpPr txBox="1"/>
          <p:nvPr/>
        </p:nvSpPr>
        <p:spPr>
          <a:xfrm>
            <a:off x="3705902" y="7386394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37kD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63" name="箭头: 右 62">
            <a:extLst>
              <a:ext uri="{FF2B5EF4-FFF2-40B4-BE49-F238E27FC236}">
                <a16:creationId xmlns:a16="http://schemas.microsoft.com/office/drawing/2014/main" id="{40CBDEBC-F2E7-497B-B9BB-C34647E2BF94}"/>
              </a:ext>
            </a:extLst>
          </p:cNvPr>
          <p:cNvSpPr/>
          <p:nvPr/>
        </p:nvSpPr>
        <p:spPr>
          <a:xfrm rot="16200000">
            <a:off x="4526034" y="10146834"/>
            <a:ext cx="315386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BDEC6992-285D-4A10-AA75-B81B37EBB2E3}"/>
              </a:ext>
            </a:extLst>
          </p:cNvPr>
          <p:cNvSpPr txBox="1"/>
          <p:nvPr/>
        </p:nvSpPr>
        <p:spPr>
          <a:xfrm>
            <a:off x="4465154" y="10283458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37kD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65" name="箭头: 右 64">
            <a:extLst>
              <a:ext uri="{FF2B5EF4-FFF2-40B4-BE49-F238E27FC236}">
                <a16:creationId xmlns:a16="http://schemas.microsoft.com/office/drawing/2014/main" id="{270661A7-D376-4F8E-B8F5-F9D008A09C45}"/>
              </a:ext>
            </a:extLst>
          </p:cNvPr>
          <p:cNvSpPr/>
          <p:nvPr/>
        </p:nvSpPr>
        <p:spPr>
          <a:xfrm>
            <a:off x="884747" y="9922367"/>
            <a:ext cx="315386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6153D6B7-6CA5-4DB0-B614-63652D3ACC6F}"/>
              </a:ext>
            </a:extLst>
          </p:cNvPr>
          <p:cNvSpPr txBox="1"/>
          <p:nvPr/>
        </p:nvSpPr>
        <p:spPr>
          <a:xfrm>
            <a:off x="501207" y="9842318"/>
            <a:ext cx="5688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16kD</a:t>
            </a:r>
            <a:endParaRPr lang="zh-CN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4258544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2419716-437C-4613-86B7-6F15F2596D20}"/>
              </a:ext>
            </a:extLst>
          </p:cNvPr>
          <p:cNvSpPr txBox="1"/>
          <p:nvPr/>
        </p:nvSpPr>
        <p:spPr>
          <a:xfrm>
            <a:off x="191565" y="602657"/>
            <a:ext cx="62693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Fig 5 </a:t>
            </a:r>
            <a:r>
              <a:rPr lang="en-US" altLang="zh-CN" sz="1050" b="1" dirty="0"/>
              <a:t>B </a:t>
            </a:r>
            <a:r>
              <a:rPr lang="en-US" altLang="zh-CN" sz="1050" dirty="0"/>
              <a:t>In TMEM16A overexpression group: Rapamycin was given to overexpression TMEM16A lentivirus group, and then detect the protein expression of mTOR,LC3-II, p62 and TMEM16A in each group.</a:t>
            </a:r>
            <a:endParaRPr lang="zh-CN" altLang="en-US" sz="1013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E694DA0-9CBB-4E3F-BAA9-81B445CBB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72" y="6253469"/>
            <a:ext cx="2160000" cy="176785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1827D8F-9B77-4ED5-BDF9-FA1D87E67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12" y="3999654"/>
            <a:ext cx="2160000" cy="176785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348097E-AFF0-4D7E-9FC2-EA3A30789E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259" y="3999654"/>
            <a:ext cx="2160000" cy="176785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F1D9A9E-CE84-401D-86ED-AD50272C0B55}"/>
              </a:ext>
            </a:extLst>
          </p:cNvPr>
          <p:cNvSpPr txBox="1"/>
          <p:nvPr/>
        </p:nvSpPr>
        <p:spPr>
          <a:xfrm rot="10800000">
            <a:off x="1561696" y="918432"/>
            <a:ext cx="307777" cy="7467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TMEM16A </a:t>
            </a:r>
            <a:r>
              <a:rPr lang="en-US" altLang="zh-CN" sz="800" b="1" dirty="0" err="1"/>
              <a:t>oe</a:t>
            </a:r>
            <a:r>
              <a:rPr lang="en-US" altLang="zh-CN" sz="800" dirty="0"/>
              <a:t> </a:t>
            </a:r>
            <a:endParaRPr lang="zh-CN" altLang="en-US" sz="8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B25F3BA-CC6C-47E2-972B-4F58D7FE8FB8}"/>
              </a:ext>
            </a:extLst>
          </p:cNvPr>
          <p:cNvSpPr txBox="1"/>
          <p:nvPr/>
        </p:nvSpPr>
        <p:spPr>
          <a:xfrm rot="16200000">
            <a:off x="923955" y="1338099"/>
            <a:ext cx="323165" cy="6300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900" b="1" dirty="0"/>
              <a:t>Rapamycin</a:t>
            </a:r>
            <a:endParaRPr lang="zh-CN" altLang="en-US" sz="9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A45FD5A-22F5-4CD0-81F1-334C76ADA7E0}"/>
              </a:ext>
            </a:extLst>
          </p:cNvPr>
          <p:cNvSpPr txBox="1"/>
          <p:nvPr/>
        </p:nvSpPr>
        <p:spPr>
          <a:xfrm rot="10800000">
            <a:off x="1419572" y="1126451"/>
            <a:ext cx="307777" cy="5092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Control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89C028C-5E03-4D2D-8526-33512D87DA38}"/>
              </a:ext>
            </a:extLst>
          </p:cNvPr>
          <p:cNvSpPr txBox="1"/>
          <p:nvPr/>
        </p:nvSpPr>
        <p:spPr>
          <a:xfrm>
            <a:off x="1591723" y="1548061"/>
            <a:ext cx="3156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/>
              <a:t>+</a:t>
            </a:r>
            <a:endParaRPr lang="zh-CN" altLang="en-US" sz="10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46025F8-22CC-4C86-A49E-1EDC51764A85}"/>
              </a:ext>
            </a:extLst>
          </p:cNvPr>
          <p:cNvSpPr txBox="1"/>
          <p:nvPr/>
        </p:nvSpPr>
        <p:spPr>
          <a:xfrm>
            <a:off x="1764622" y="1538633"/>
            <a:ext cx="191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/>
              <a:t>-</a:t>
            </a:r>
            <a:endParaRPr lang="zh-CN" altLang="en-US" sz="10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096180B-A6B9-42D7-B534-E5598609C5B7}"/>
              </a:ext>
            </a:extLst>
          </p:cNvPr>
          <p:cNvSpPr txBox="1"/>
          <p:nvPr/>
        </p:nvSpPr>
        <p:spPr>
          <a:xfrm>
            <a:off x="1446621" y="1545027"/>
            <a:ext cx="191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/>
              <a:t>-</a:t>
            </a:r>
            <a:endParaRPr lang="zh-CN" altLang="en-US" sz="1000" b="1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E01255C-7A34-41E6-88FA-1C10DF65E4A0}"/>
              </a:ext>
            </a:extLst>
          </p:cNvPr>
          <p:cNvSpPr txBox="1"/>
          <p:nvPr/>
        </p:nvSpPr>
        <p:spPr>
          <a:xfrm rot="10800000">
            <a:off x="1734415" y="915047"/>
            <a:ext cx="307777" cy="7467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TMEM16A </a:t>
            </a:r>
            <a:r>
              <a:rPr lang="en-US" altLang="zh-CN" sz="800" b="1" dirty="0" err="1"/>
              <a:t>oe</a:t>
            </a:r>
            <a:r>
              <a:rPr lang="en-US" altLang="zh-CN" sz="800" dirty="0"/>
              <a:t> </a:t>
            </a:r>
            <a:endParaRPr lang="zh-CN" altLang="en-US" sz="8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DB7947D-B6F0-45B2-A887-C7989AD42AB2}"/>
              </a:ext>
            </a:extLst>
          </p:cNvPr>
          <p:cNvSpPr txBox="1"/>
          <p:nvPr/>
        </p:nvSpPr>
        <p:spPr>
          <a:xfrm>
            <a:off x="4577899" y="5738585"/>
            <a:ext cx="42941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P62 </a:t>
            </a:r>
            <a:endParaRPr lang="zh-CN" altLang="en-US" sz="1013" b="1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793B993-F487-413B-92C2-845FBDB83A8E}"/>
              </a:ext>
            </a:extLst>
          </p:cNvPr>
          <p:cNvSpPr txBox="1"/>
          <p:nvPr/>
        </p:nvSpPr>
        <p:spPr>
          <a:xfrm>
            <a:off x="1587006" y="5738586"/>
            <a:ext cx="78377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TMEM16A </a:t>
            </a:r>
            <a:endParaRPr lang="zh-CN" altLang="en-US" sz="1013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BB6D658-A8DC-44D1-8B87-FD332F2E4EB4}"/>
              </a:ext>
            </a:extLst>
          </p:cNvPr>
          <p:cNvSpPr txBox="1"/>
          <p:nvPr/>
        </p:nvSpPr>
        <p:spPr>
          <a:xfrm>
            <a:off x="2986688" y="7989176"/>
            <a:ext cx="65858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013" b="1" dirty="0"/>
              <a:t>β</a:t>
            </a:r>
            <a:r>
              <a:rPr lang="en-US" altLang="zh-CN" sz="1013" b="1" dirty="0"/>
              <a:t>-actin</a:t>
            </a:r>
            <a:endParaRPr lang="zh-CN" altLang="en-US" sz="1013" b="1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6E4ED7AE-D5C1-473E-9BA9-AD43BD602C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931" y="1744032"/>
            <a:ext cx="2160000" cy="176784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CA580609-ED7F-4217-A1B8-DFE830426E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12" y="1744032"/>
            <a:ext cx="2160000" cy="1767840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17934FC0-221A-42C8-873D-D7D27D9CCE0B}"/>
              </a:ext>
            </a:extLst>
          </p:cNvPr>
          <p:cNvSpPr txBox="1"/>
          <p:nvPr/>
        </p:nvSpPr>
        <p:spPr>
          <a:xfrm>
            <a:off x="1671676" y="3472905"/>
            <a:ext cx="6844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mTOR </a:t>
            </a:r>
            <a:endParaRPr lang="zh-CN" altLang="en-US" sz="1013" b="1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B6BB896-EB20-4777-8A60-3FDEA1FD3CDA}"/>
              </a:ext>
            </a:extLst>
          </p:cNvPr>
          <p:cNvSpPr txBox="1"/>
          <p:nvPr/>
        </p:nvSpPr>
        <p:spPr>
          <a:xfrm>
            <a:off x="4445341" y="3469523"/>
            <a:ext cx="6844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mTOR </a:t>
            </a:r>
            <a:endParaRPr lang="zh-CN" altLang="en-US" sz="1013" b="1" dirty="0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39BAF375-39C1-44D8-BA64-F993A34E54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899" y="8995082"/>
            <a:ext cx="2160000" cy="176784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E2D5EAC1-A34C-4397-B87D-FE893DEFC1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537" y="8995082"/>
            <a:ext cx="2160000" cy="1767840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A413226-C94F-4815-976F-07ED6E4F806C}"/>
              </a:ext>
            </a:extLst>
          </p:cNvPr>
          <p:cNvSpPr txBox="1"/>
          <p:nvPr/>
        </p:nvSpPr>
        <p:spPr>
          <a:xfrm>
            <a:off x="1885588" y="10770985"/>
            <a:ext cx="658582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LC3 </a:t>
            </a:r>
            <a:endParaRPr lang="zh-CN" altLang="en-US" sz="1013" b="1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7E681A2-CFDF-4F8A-87EE-4F93B662504B}"/>
              </a:ext>
            </a:extLst>
          </p:cNvPr>
          <p:cNvSpPr txBox="1"/>
          <p:nvPr/>
        </p:nvSpPr>
        <p:spPr>
          <a:xfrm>
            <a:off x="4253298" y="10752699"/>
            <a:ext cx="65858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013" b="1" dirty="0"/>
              <a:t>β</a:t>
            </a:r>
            <a:r>
              <a:rPr lang="en-US" altLang="zh-CN" sz="1013" b="1" dirty="0"/>
              <a:t>-actin</a:t>
            </a:r>
            <a:endParaRPr lang="zh-CN" altLang="en-US" sz="1013" b="1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4E7917A-0886-4AD5-B1B6-4753BEA7A1FF}"/>
              </a:ext>
            </a:extLst>
          </p:cNvPr>
          <p:cNvSpPr txBox="1"/>
          <p:nvPr/>
        </p:nvSpPr>
        <p:spPr>
          <a:xfrm rot="10800000">
            <a:off x="2357562" y="8169248"/>
            <a:ext cx="307777" cy="7467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TMEM16A </a:t>
            </a:r>
            <a:r>
              <a:rPr lang="en-US" altLang="zh-CN" sz="800" b="1" dirty="0" err="1"/>
              <a:t>oe</a:t>
            </a:r>
            <a:r>
              <a:rPr lang="en-US" altLang="zh-CN" sz="800" dirty="0"/>
              <a:t> </a:t>
            </a:r>
            <a:endParaRPr lang="zh-CN" altLang="en-US" sz="8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05B8990-125E-40FF-A51D-60BBCD906EE2}"/>
              </a:ext>
            </a:extLst>
          </p:cNvPr>
          <p:cNvSpPr txBox="1"/>
          <p:nvPr/>
        </p:nvSpPr>
        <p:spPr>
          <a:xfrm rot="16200000">
            <a:off x="1719821" y="8588915"/>
            <a:ext cx="323165" cy="6300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900" b="1" dirty="0"/>
              <a:t>Rapamycin</a:t>
            </a:r>
            <a:endParaRPr lang="zh-CN" altLang="en-US" sz="900" b="1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F6779D1-0E22-4BA0-B534-872BCE84CCA1}"/>
              </a:ext>
            </a:extLst>
          </p:cNvPr>
          <p:cNvSpPr txBox="1"/>
          <p:nvPr/>
        </p:nvSpPr>
        <p:spPr>
          <a:xfrm rot="10800000">
            <a:off x="2215438" y="8377267"/>
            <a:ext cx="307777" cy="5092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Control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9C383D41-7C76-4F7C-9CC6-CD2531FEB30F}"/>
              </a:ext>
            </a:extLst>
          </p:cNvPr>
          <p:cNvSpPr txBox="1"/>
          <p:nvPr/>
        </p:nvSpPr>
        <p:spPr>
          <a:xfrm>
            <a:off x="2387589" y="8798877"/>
            <a:ext cx="3156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/>
              <a:t>+</a:t>
            </a:r>
            <a:endParaRPr lang="zh-CN" altLang="en-US" sz="1000" b="1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37A3CEC-E438-4494-941C-12B3499729C9}"/>
              </a:ext>
            </a:extLst>
          </p:cNvPr>
          <p:cNvSpPr txBox="1"/>
          <p:nvPr/>
        </p:nvSpPr>
        <p:spPr>
          <a:xfrm>
            <a:off x="2560488" y="8789449"/>
            <a:ext cx="191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/>
              <a:t>-</a:t>
            </a:r>
            <a:endParaRPr lang="zh-CN" altLang="en-US" sz="1000" b="1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072A454-7630-40AF-8C82-FF3D9FE2BBD9}"/>
              </a:ext>
            </a:extLst>
          </p:cNvPr>
          <p:cNvSpPr txBox="1"/>
          <p:nvPr/>
        </p:nvSpPr>
        <p:spPr>
          <a:xfrm>
            <a:off x="2242487" y="8795843"/>
            <a:ext cx="191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/>
              <a:t>-</a:t>
            </a:r>
            <a:endParaRPr lang="zh-CN" altLang="en-US" sz="1000" b="1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6B0A4471-0991-4B77-BB64-1CC3843B0A4D}"/>
              </a:ext>
            </a:extLst>
          </p:cNvPr>
          <p:cNvSpPr txBox="1"/>
          <p:nvPr/>
        </p:nvSpPr>
        <p:spPr>
          <a:xfrm rot="10800000">
            <a:off x="2530281" y="8165863"/>
            <a:ext cx="307777" cy="7467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b="1" dirty="0"/>
              <a:t>TMEM16A </a:t>
            </a:r>
            <a:r>
              <a:rPr lang="en-US" altLang="zh-CN" sz="800" b="1" dirty="0" err="1"/>
              <a:t>oe</a:t>
            </a:r>
            <a:r>
              <a:rPr lang="en-US" altLang="zh-CN" sz="800" dirty="0"/>
              <a:t> </a:t>
            </a:r>
            <a:endParaRPr lang="zh-CN" altLang="en-US" sz="800" dirty="0"/>
          </a:p>
        </p:txBody>
      </p:sp>
      <p:sp>
        <p:nvSpPr>
          <p:cNvPr id="39" name="箭头: 右 38">
            <a:extLst>
              <a:ext uri="{FF2B5EF4-FFF2-40B4-BE49-F238E27FC236}">
                <a16:creationId xmlns:a16="http://schemas.microsoft.com/office/drawing/2014/main" id="{94A7757D-D4D6-4223-8B1D-4124D00F6E6A}"/>
              </a:ext>
            </a:extLst>
          </p:cNvPr>
          <p:cNvSpPr/>
          <p:nvPr/>
        </p:nvSpPr>
        <p:spPr>
          <a:xfrm>
            <a:off x="854259" y="2156757"/>
            <a:ext cx="315386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40" name="箭头: 右 39">
            <a:extLst>
              <a:ext uri="{FF2B5EF4-FFF2-40B4-BE49-F238E27FC236}">
                <a16:creationId xmlns:a16="http://schemas.microsoft.com/office/drawing/2014/main" id="{2D14F9C5-A0D2-4A4E-8056-0ADB1BB4ABD7}"/>
              </a:ext>
            </a:extLst>
          </p:cNvPr>
          <p:cNvSpPr/>
          <p:nvPr/>
        </p:nvSpPr>
        <p:spPr>
          <a:xfrm rot="5400000">
            <a:off x="3790029" y="1914204"/>
            <a:ext cx="386059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41" name="箭头: 右 40">
            <a:extLst>
              <a:ext uri="{FF2B5EF4-FFF2-40B4-BE49-F238E27FC236}">
                <a16:creationId xmlns:a16="http://schemas.microsoft.com/office/drawing/2014/main" id="{599DF2B5-65AB-4121-8E44-D07441D5CA02}"/>
              </a:ext>
            </a:extLst>
          </p:cNvPr>
          <p:cNvSpPr/>
          <p:nvPr/>
        </p:nvSpPr>
        <p:spPr>
          <a:xfrm>
            <a:off x="862834" y="4414693"/>
            <a:ext cx="315386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42" name="箭头: 右 41">
            <a:extLst>
              <a:ext uri="{FF2B5EF4-FFF2-40B4-BE49-F238E27FC236}">
                <a16:creationId xmlns:a16="http://schemas.microsoft.com/office/drawing/2014/main" id="{F418A881-62AA-44D5-888D-C31FAA8D9AF1}"/>
              </a:ext>
            </a:extLst>
          </p:cNvPr>
          <p:cNvSpPr/>
          <p:nvPr/>
        </p:nvSpPr>
        <p:spPr>
          <a:xfrm rot="16200000">
            <a:off x="3799094" y="4530878"/>
            <a:ext cx="315386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43" name="箭头: 右 42">
            <a:extLst>
              <a:ext uri="{FF2B5EF4-FFF2-40B4-BE49-F238E27FC236}">
                <a16:creationId xmlns:a16="http://schemas.microsoft.com/office/drawing/2014/main" id="{16B4E181-BDF9-4D60-B706-D8F4E5799F85}"/>
              </a:ext>
            </a:extLst>
          </p:cNvPr>
          <p:cNvSpPr/>
          <p:nvPr/>
        </p:nvSpPr>
        <p:spPr>
          <a:xfrm rot="16200000">
            <a:off x="2358748" y="6887823"/>
            <a:ext cx="315386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44" name="箭头: 右 43">
            <a:extLst>
              <a:ext uri="{FF2B5EF4-FFF2-40B4-BE49-F238E27FC236}">
                <a16:creationId xmlns:a16="http://schemas.microsoft.com/office/drawing/2014/main" id="{8B5F19AB-4497-4A08-B56B-65E601FB7365}"/>
              </a:ext>
            </a:extLst>
          </p:cNvPr>
          <p:cNvSpPr/>
          <p:nvPr/>
        </p:nvSpPr>
        <p:spPr>
          <a:xfrm>
            <a:off x="1025498" y="9470987"/>
            <a:ext cx="315386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45" name="箭头: 右 44">
            <a:extLst>
              <a:ext uri="{FF2B5EF4-FFF2-40B4-BE49-F238E27FC236}">
                <a16:creationId xmlns:a16="http://schemas.microsoft.com/office/drawing/2014/main" id="{3029A13E-E436-49B9-94FB-0741192F1050}"/>
              </a:ext>
            </a:extLst>
          </p:cNvPr>
          <p:cNvSpPr/>
          <p:nvPr/>
        </p:nvSpPr>
        <p:spPr>
          <a:xfrm rot="16200000">
            <a:off x="3635523" y="9698449"/>
            <a:ext cx="315386" cy="4571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D74DD351-E6C6-448B-A9CA-BD58316BDCE9}"/>
              </a:ext>
            </a:extLst>
          </p:cNvPr>
          <p:cNvSpPr txBox="1"/>
          <p:nvPr/>
        </p:nvSpPr>
        <p:spPr>
          <a:xfrm>
            <a:off x="407710" y="2064200"/>
            <a:ext cx="5688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270kD</a:t>
            </a:r>
            <a:endParaRPr lang="zh-CN" altLang="en-US" sz="900" b="1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3C5A71D5-77E7-48DB-9734-001D8FB503C4}"/>
              </a:ext>
            </a:extLst>
          </p:cNvPr>
          <p:cNvSpPr txBox="1"/>
          <p:nvPr/>
        </p:nvSpPr>
        <p:spPr>
          <a:xfrm>
            <a:off x="3721505" y="1513200"/>
            <a:ext cx="5688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270kD</a:t>
            </a:r>
            <a:endParaRPr lang="zh-CN" altLang="en-US" sz="900" b="1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3D2C3D8D-C6CA-46D7-9C24-CFEDCBCA8260}"/>
              </a:ext>
            </a:extLst>
          </p:cNvPr>
          <p:cNvSpPr txBox="1"/>
          <p:nvPr/>
        </p:nvSpPr>
        <p:spPr>
          <a:xfrm>
            <a:off x="2339466" y="7032028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37kD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A5E6EEF7-2F60-4571-8089-634E38EF1C4B}"/>
              </a:ext>
            </a:extLst>
          </p:cNvPr>
          <p:cNvSpPr txBox="1"/>
          <p:nvPr/>
        </p:nvSpPr>
        <p:spPr>
          <a:xfrm>
            <a:off x="443123" y="4340870"/>
            <a:ext cx="5688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270kD</a:t>
            </a:r>
            <a:endParaRPr lang="zh-CN" altLang="en-US" sz="900" b="1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A2A491DB-BA26-4A84-88D8-EB87332A6460}"/>
              </a:ext>
            </a:extLst>
          </p:cNvPr>
          <p:cNvSpPr txBox="1"/>
          <p:nvPr/>
        </p:nvSpPr>
        <p:spPr>
          <a:xfrm>
            <a:off x="3759381" y="4668284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66kD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6997E788-D39B-4BB8-9B93-E062CF6E2498}"/>
              </a:ext>
            </a:extLst>
          </p:cNvPr>
          <p:cNvSpPr txBox="1"/>
          <p:nvPr/>
        </p:nvSpPr>
        <p:spPr>
          <a:xfrm>
            <a:off x="3615612" y="9831329"/>
            <a:ext cx="478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37kD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D47FA654-898F-4973-9BF9-456194E38456}"/>
              </a:ext>
            </a:extLst>
          </p:cNvPr>
          <p:cNvSpPr txBox="1"/>
          <p:nvPr/>
        </p:nvSpPr>
        <p:spPr>
          <a:xfrm>
            <a:off x="649855" y="9378430"/>
            <a:ext cx="5012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/>
              <a:t>15kD</a:t>
            </a:r>
            <a:endParaRPr lang="zh-CN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909014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4014</TotalTime>
  <Words>435</Words>
  <Application>Microsoft Office PowerPoint</Application>
  <PresentationFormat>宽屏</PresentationFormat>
  <Paragraphs>199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yang xin</dc:creator>
  <cp:lastModifiedBy>yang xin</cp:lastModifiedBy>
  <cp:revision>33</cp:revision>
  <dcterms:created xsi:type="dcterms:W3CDTF">2021-12-22T11:26:22Z</dcterms:created>
  <dcterms:modified xsi:type="dcterms:W3CDTF">2022-01-14T06:55:56Z</dcterms:modified>
</cp:coreProperties>
</file>