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440F9-6C0A-4A33-9A28-0BEAC2D77CF9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7160F-47A1-468F-97A1-51D5DE346F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856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FAEDB-DA00-49D6-9893-02DB4A784C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318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19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628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66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61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82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08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65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31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666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365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56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EAEE-82AA-4B86-9772-EA8AED7A7A9B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71BD7-866E-4589-A84A-85287F0C80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31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050473"/>
            <a:ext cx="9144000" cy="951490"/>
          </a:xfrm>
        </p:spPr>
        <p:txBody>
          <a:bodyPr/>
          <a:lstStyle/>
          <a:p>
            <a:r>
              <a:rPr lang="en-US" altLang="zh-CN" dirty="0" smtClean="0"/>
              <a:t>Supplementary Table S3-S5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1081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6691" y="1600629"/>
            <a:ext cx="105017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Tab. S3.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Quality control and filtering of raw reads of sRNAs in WT (</a:t>
            </a: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altLang="zh-CN" sz="2400" i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rdp1Δ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from high throughput sequencing. </a:t>
            </a:r>
            <a:endParaRPr lang="zh-CN" altLang="zh-CN" sz="24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94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/>
          </p:nvPr>
        </p:nvGraphicFramePr>
        <p:xfrm>
          <a:off x="1759971" y="266915"/>
          <a:ext cx="8281854" cy="3256713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037599">
                  <a:extLst>
                    <a:ext uri="{9D8B030D-6E8A-4147-A177-3AD203B41FA5}">
                      <a16:colId xmlns:a16="http://schemas.microsoft.com/office/drawing/2014/main" val="701395668"/>
                    </a:ext>
                  </a:extLst>
                </a:gridCol>
                <a:gridCol w="1248851">
                  <a:extLst>
                    <a:ext uri="{9D8B030D-6E8A-4147-A177-3AD203B41FA5}">
                      <a16:colId xmlns:a16="http://schemas.microsoft.com/office/drawing/2014/main" val="1025779046"/>
                    </a:ext>
                  </a:extLst>
                </a:gridCol>
                <a:gridCol w="1248851">
                  <a:extLst>
                    <a:ext uri="{9D8B030D-6E8A-4147-A177-3AD203B41FA5}">
                      <a16:colId xmlns:a16="http://schemas.microsoft.com/office/drawing/2014/main" val="3410905871"/>
                    </a:ext>
                  </a:extLst>
                </a:gridCol>
                <a:gridCol w="1248851">
                  <a:extLst>
                    <a:ext uri="{9D8B030D-6E8A-4147-A177-3AD203B41FA5}">
                      <a16:colId xmlns:a16="http://schemas.microsoft.com/office/drawing/2014/main" val="2216088003"/>
                    </a:ext>
                  </a:extLst>
                </a:gridCol>
                <a:gridCol w="1248851">
                  <a:extLst>
                    <a:ext uri="{9D8B030D-6E8A-4147-A177-3AD203B41FA5}">
                      <a16:colId xmlns:a16="http://schemas.microsoft.com/office/drawing/2014/main" val="1044337923"/>
                    </a:ext>
                  </a:extLst>
                </a:gridCol>
                <a:gridCol w="1248851">
                  <a:extLst>
                    <a:ext uri="{9D8B030D-6E8A-4147-A177-3AD203B41FA5}">
                      <a16:colId xmlns:a16="http://schemas.microsoft.com/office/drawing/2014/main" val="502577680"/>
                    </a:ext>
                  </a:extLst>
                </a:gridCol>
              </a:tblGrid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5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174" marR="10174" marT="1017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WT sample1</a:t>
                      </a:r>
                    </a:p>
                  </a:txBody>
                  <a:tcPr marL="10174" marR="10174" marT="1017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WT sample2</a:t>
                      </a:r>
                    </a:p>
                  </a:txBody>
                  <a:tcPr marL="10174" marR="10174" marT="1017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WT sample3</a:t>
                      </a:r>
                    </a:p>
                  </a:txBody>
                  <a:tcPr marL="10174" marR="10174" marT="1017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WT </a:t>
                      </a:r>
                      <a:r>
                        <a:rPr lang="en-US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sum</a:t>
                      </a:r>
                      <a:endParaRPr lang="en-US" sz="15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174" marR="10174" marT="1017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Ratio (%)</a:t>
                      </a:r>
                      <a:endParaRPr lang="en-US" altLang="zh-CN" sz="15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174" marR="10174" marT="1017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440450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total reads</a:t>
                      </a:r>
                    </a:p>
                  </a:txBody>
                  <a:tcPr marL="10174" marR="10174" marT="1017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14,646,673 </a:t>
                      </a:r>
                    </a:p>
                  </a:txBody>
                  <a:tcPr marL="10174" marR="10174" marT="1017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14,702,926 </a:t>
                      </a:r>
                    </a:p>
                  </a:txBody>
                  <a:tcPr marL="10174" marR="10174" marT="1017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14,120,894 </a:t>
                      </a:r>
                    </a:p>
                  </a:txBody>
                  <a:tcPr marL="10174" marR="10174" marT="1017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43,470,493 </a:t>
                      </a:r>
                    </a:p>
                  </a:txBody>
                  <a:tcPr marL="10174" marR="10174" marT="1017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100.00%</a:t>
                      </a:r>
                    </a:p>
                  </a:txBody>
                  <a:tcPr marL="6783" marR="6783" marT="678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08315343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low quality</a:t>
                      </a:r>
                    </a:p>
                  </a:txBody>
                  <a:tcPr marL="6783" marR="6783" marT="67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174,473 </a:t>
                      </a:r>
                    </a:p>
                  </a:txBody>
                  <a:tcPr marL="6783" marR="6783" marT="67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323,067 </a:t>
                      </a:r>
                    </a:p>
                  </a:txBody>
                  <a:tcPr marL="6783" marR="6783" marT="67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289,467 </a:t>
                      </a:r>
                    </a:p>
                  </a:txBody>
                  <a:tcPr marL="6783" marR="6783" marT="67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787,007 </a:t>
                      </a:r>
                    </a:p>
                  </a:txBody>
                  <a:tcPr marL="6783" marR="6783" marT="67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1.81%</a:t>
                      </a:r>
                    </a:p>
                  </a:txBody>
                  <a:tcPr marL="6783" marR="6783" marT="6783" marB="0" anchor="b"/>
                </a:tc>
                <a:extLst>
                  <a:ext uri="{0D108BD9-81ED-4DB2-BD59-A6C34878D82A}">
                    <a16:rowId xmlns:a16="http://schemas.microsoft.com/office/drawing/2014/main" val="336928293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3'adapter null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179,838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283,202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290,251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753,291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1.73%</a:t>
                      </a:r>
                    </a:p>
                  </a:txBody>
                  <a:tcPr marL="6783" marR="6783" marT="6783" marB="0" anchor="b"/>
                </a:tc>
                <a:extLst>
                  <a:ext uri="{0D108BD9-81ED-4DB2-BD59-A6C34878D82A}">
                    <a16:rowId xmlns:a16="http://schemas.microsoft.com/office/drawing/2014/main" val="92492317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insert null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8,173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10,274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18,215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36,662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0.08%</a:t>
                      </a:r>
                    </a:p>
                  </a:txBody>
                  <a:tcPr marL="6783" marR="6783" marT="6783" marB="0" anchor="b"/>
                </a:tc>
                <a:extLst>
                  <a:ext uri="{0D108BD9-81ED-4DB2-BD59-A6C34878D82A}">
                    <a16:rowId xmlns:a16="http://schemas.microsoft.com/office/drawing/2014/main" val="1412303836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5'adapter contaminants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16,588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15,226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19,956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51,770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0.12%</a:t>
                      </a:r>
                    </a:p>
                  </a:txBody>
                  <a:tcPr marL="6783" marR="6783" marT="6783" marB="0" anchor="b"/>
                </a:tc>
                <a:extLst>
                  <a:ext uri="{0D108BD9-81ED-4DB2-BD59-A6C34878D82A}">
                    <a16:rowId xmlns:a16="http://schemas.microsoft.com/office/drawing/2014/main" val="811843081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smaller than 18nt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355,107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389,269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297,133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1,041,509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2.40%</a:t>
                      </a:r>
                    </a:p>
                  </a:txBody>
                  <a:tcPr marL="6783" marR="6783" marT="6783" marB="0" anchor="b"/>
                </a:tc>
                <a:extLst>
                  <a:ext uri="{0D108BD9-81ED-4DB2-BD59-A6C34878D82A}">
                    <a16:rowId xmlns:a16="http://schemas.microsoft.com/office/drawing/2014/main" val="1341532105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polyA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6783" marR="6783" marT="6783" marB="0" anchor="b"/>
                </a:tc>
                <a:extLst>
                  <a:ext uri="{0D108BD9-81ED-4DB2-BD59-A6C34878D82A}">
                    <a16:rowId xmlns:a16="http://schemas.microsoft.com/office/drawing/2014/main" val="2860394373"/>
                  </a:ext>
                </a:extLst>
              </a:tr>
              <a:tr h="3618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clean reads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13,912,485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13,681,884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13,205,856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40,800,225 </a:t>
                      </a:r>
                    </a:p>
                  </a:txBody>
                  <a:tcPr marL="10174" marR="10174" marT="1017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93.86%</a:t>
                      </a:r>
                    </a:p>
                  </a:txBody>
                  <a:tcPr marL="6783" marR="6783" marT="6783" marB="0" anchor="b"/>
                </a:tc>
                <a:extLst>
                  <a:ext uri="{0D108BD9-81ED-4DB2-BD59-A6C34878D82A}">
                    <a16:rowId xmlns:a16="http://schemas.microsoft.com/office/drawing/2014/main" val="165316068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1759971" y="3971424"/>
          <a:ext cx="8736303" cy="2457081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149408">
                  <a:extLst>
                    <a:ext uri="{9D8B030D-6E8A-4147-A177-3AD203B41FA5}">
                      <a16:colId xmlns:a16="http://schemas.microsoft.com/office/drawing/2014/main" val="1854506402"/>
                    </a:ext>
                  </a:extLst>
                </a:gridCol>
                <a:gridCol w="1317379">
                  <a:extLst>
                    <a:ext uri="{9D8B030D-6E8A-4147-A177-3AD203B41FA5}">
                      <a16:colId xmlns:a16="http://schemas.microsoft.com/office/drawing/2014/main" val="4124836967"/>
                    </a:ext>
                  </a:extLst>
                </a:gridCol>
                <a:gridCol w="1317379">
                  <a:extLst>
                    <a:ext uri="{9D8B030D-6E8A-4147-A177-3AD203B41FA5}">
                      <a16:colId xmlns:a16="http://schemas.microsoft.com/office/drawing/2014/main" val="37490313"/>
                    </a:ext>
                  </a:extLst>
                </a:gridCol>
                <a:gridCol w="1317379">
                  <a:extLst>
                    <a:ext uri="{9D8B030D-6E8A-4147-A177-3AD203B41FA5}">
                      <a16:colId xmlns:a16="http://schemas.microsoft.com/office/drawing/2014/main" val="1472676027"/>
                    </a:ext>
                  </a:extLst>
                </a:gridCol>
                <a:gridCol w="1317379">
                  <a:extLst>
                    <a:ext uri="{9D8B030D-6E8A-4147-A177-3AD203B41FA5}">
                      <a16:colId xmlns:a16="http://schemas.microsoft.com/office/drawing/2014/main" val="1564366507"/>
                    </a:ext>
                  </a:extLst>
                </a:gridCol>
                <a:gridCol w="1317379">
                  <a:extLst>
                    <a:ext uri="{9D8B030D-6E8A-4147-A177-3AD203B41FA5}">
                      <a16:colId xmlns:a16="http://schemas.microsoft.com/office/drawing/2014/main" val="4214060628"/>
                    </a:ext>
                  </a:extLst>
                </a:gridCol>
              </a:tblGrid>
              <a:tr h="273009">
                <a:tc>
                  <a:txBody>
                    <a:bodyPr/>
                    <a:lstStyle/>
                    <a:p>
                      <a:pPr algn="ctr" fontAlgn="ctr"/>
                      <a:endParaRPr lang="zh-CN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l-GR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 </a:t>
                      </a:r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 </a:t>
                      </a:r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l-GR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Ratio (%)</a:t>
                      </a:r>
                      <a:endParaRPr lang="en-US" altLang="zh-CN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157542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reads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14,726,480 </a:t>
                      </a:r>
                    </a:p>
                  </a:txBody>
                  <a:tcPr marL="13000" marR="13000" marT="130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14,396,565 </a:t>
                      </a:r>
                    </a:p>
                  </a:txBody>
                  <a:tcPr marL="13000" marR="13000" marT="130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14,372,685 </a:t>
                      </a:r>
                    </a:p>
                  </a:txBody>
                  <a:tcPr marL="13000" marR="13000" marT="130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43,495,730 </a:t>
                      </a:r>
                    </a:p>
                  </a:txBody>
                  <a:tcPr marL="13000" marR="13000" marT="1300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100.00%</a:t>
                      </a:r>
                    </a:p>
                  </a:txBody>
                  <a:tcPr marL="8667" marR="8667" marT="866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93048526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low quality</a:t>
                      </a:r>
                    </a:p>
                  </a:txBody>
                  <a:tcPr marL="8667" marR="8667" marT="866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297,680 </a:t>
                      </a:r>
                    </a:p>
                  </a:txBody>
                  <a:tcPr marL="8667" marR="8667" marT="86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315,833 </a:t>
                      </a:r>
                    </a:p>
                  </a:txBody>
                  <a:tcPr marL="8667" marR="8667" marT="866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187,697 </a:t>
                      </a:r>
                    </a:p>
                  </a:txBody>
                  <a:tcPr marL="8667" marR="8667" marT="866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801,210 </a:t>
                      </a:r>
                    </a:p>
                  </a:txBody>
                  <a:tcPr marL="8667" marR="8667" marT="866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1.84%</a:t>
                      </a: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1033124301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3'adapter null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452,433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351,504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139,908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943,845 </a:t>
                      </a:r>
                    </a:p>
                  </a:txBody>
                  <a:tcPr marL="13000" marR="13000" marT="130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2.17%</a:t>
                      </a: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662448716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insert null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60,614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59,238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15,512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135,364 </a:t>
                      </a:r>
                    </a:p>
                  </a:txBody>
                  <a:tcPr marL="13000" marR="13000" marT="130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0.31%</a:t>
                      </a: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151784156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5'adapter contaminants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6,950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9,992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5,318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22,260 </a:t>
                      </a:r>
                    </a:p>
                  </a:txBody>
                  <a:tcPr marL="13000" marR="13000" marT="130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0.05%</a:t>
                      </a: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65709081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smaller than 18nt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641,857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548,484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684,702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1,875,043 </a:t>
                      </a:r>
                    </a:p>
                  </a:txBody>
                  <a:tcPr marL="13000" marR="13000" marT="130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4.31%</a:t>
                      </a: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3776296485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polyA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</a:t>
                      </a:r>
                    </a:p>
                  </a:txBody>
                  <a:tcPr marL="13000" marR="13000" marT="130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0.00%</a:t>
                      </a: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2413654796"/>
                  </a:ext>
                </a:extLst>
              </a:tr>
              <a:tr h="273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clean reads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13,266,944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13,111,513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13,339,523 </a:t>
                      </a:r>
                    </a:p>
                  </a:txBody>
                  <a:tcPr marL="13000" marR="13000" marT="130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39,717,980 </a:t>
                      </a:r>
                    </a:p>
                  </a:txBody>
                  <a:tcPr marL="13000" marR="13000" marT="130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91.31%</a:t>
                      </a:r>
                    </a:p>
                  </a:txBody>
                  <a:tcPr marL="8667" marR="8667" marT="8667" marB="0" anchor="ctr"/>
                </a:tc>
                <a:extLst>
                  <a:ext uri="{0D108BD9-81ED-4DB2-BD59-A6C34878D82A}">
                    <a16:rowId xmlns:a16="http://schemas.microsoft.com/office/drawing/2014/main" val="2191176640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20699" y="198267"/>
            <a:ext cx="185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S3A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7572" y="3523627"/>
            <a:ext cx="185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S3B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5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>
            <a:graphicFrameLocks noGrp="1"/>
          </p:cNvGraphicFramePr>
          <p:nvPr>
            <p:extLst/>
          </p:nvPr>
        </p:nvGraphicFramePr>
        <p:xfrm>
          <a:off x="394446" y="997298"/>
          <a:ext cx="11472813" cy="21245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39347">
                  <a:extLst>
                    <a:ext uri="{9D8B030D-6E8A-4147-A177-3AD203B41FA5}">
                      <a16:colId xmlns:a16="http://schemas.microsoft.com/office/drawing/2014/main" val="2693751442"/>
                    </a:ext>
                  </a:extLst>
                </a:gridCol>
                <a:gridCol w="1239347">
                  <a:extLst>
                    <a:ext uri="{9D8B030D-6E8A-4147-A177-3AD203B41FA5}">
                      <a16:colId xmlns:a16="http://schemas.microsoft.com/office/drawing/2014/main" val="1155723292"/>
                    </a:ext>
                  </a:extLst>
                </a:gridCol>
                <a:gridCol w="1239347">
                  <a:extLst>
                    <a:ext uri="{9D8B030D-6E8A-4147-A177-3AD203B41FA5}">
                      <a16:colId xmlns:a16="http://schemas.microsoft.com/office/drawing/2014/main" val="3936160549"/>
                    </a:ext>
                  </a:extLst>
                </a:gridCol>
                <a:gridCol w="1239347">
                  <a:extLst>
                    <a:ext uri="{9D8B030D-6E8A-4147-A177-3AD203B41FA5}">
                      <a16:colId xmlns:a16="http://schemas.microsoft.com/office/drawing/2014/main" val="3944024992"/>
                    </a:ext>
                  </a:extLst>
                </a:gridCol>
                <a:gridCol w="1239347">
                  <a:extLst>
                    <a:ext uri="{9D8B030D-6E8A-4147-A177-3AD203B41FA5}">
                      <a16:colId xmlns:a16="http://schemas.microsoft.com/office/drawing/2014/main" val="4142914968"/>
                    </a:ext>
                  </a:extLst>
                </a:gridCol>
                <a:gridCol w="1345577">
                  <a:extLst>
                    <a:ext uri="{9D8B030D-6E8A-4147-A177-3AD203B41FA5}">
                      <a16:colId xmlns:a16="http://schemas.microsoft.com/office/drawing/2014/main" val="650416919"/>
                    </a:ext>
                  </a:extLst>
                </a:gridCol>
                <a:gridCol w="1345577">
                  <a:extLst>
                    <a:ext uri="{9D8B030D-6E8A-4147-A177-3AD203B41FA5}">
                      <a16:colId xmlns:a16="http://schemas.microsoft.com/office/drawing/2014/main" val="3196824396"/>
                    </a:ext>
                  </a:extLst>
                </a:gridCol>
                <a:gridCol w="1345577">
                  <a:extLst>
                    <a:ext uri="{9D8B030D-6E8A-4147-A177-3AD203B41FA5}">
                      <a16:colId xmlns:a16="http://schemas.microsoft.com/office/drawing/2014/main" val="2934824549"/>
                    </a:ext>
                  </a:extLst>
                </a:gridCol>
                <a:gridCol w="1239347">
                  <a:extLst>
                    <a:ext uri="{9D8B030D-6E8A-4147-A177-3AD203B41FA5}">
                      <a16:colId xmlns:a16="http://schemas.microsoft.com/office/drawing/2014/main" val="792374199"/>
                    </a:ext>
                  </a:extLst>
                </a:gridCol>
              </a:tblGrid>
              <a:tr h="265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sirRNA</a:t>
                      </a:r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sample1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sample2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sample3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</a:t>
                      </a:r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 </a:t>
                      </a:r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l-GR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l-GR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1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l-GR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841793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603,671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850,863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437,366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1,891,900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253,484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160,092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143,039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556,615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69033331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263,578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473,677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89,823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827,078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46,083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47,595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27,617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121,295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8979151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16,032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26,735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51,767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7,883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3,951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3,922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15,756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08046447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2567906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61,488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97,230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26,900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185,618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11,299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13,142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5,215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29,656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74926473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11,343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18,092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5,147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34,582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3,641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2,981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1,204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7,826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205725"/>
                  </a:ext>
                </a:extLst>
              </a:tr>
              <a:tr h="265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1,427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1,781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776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3,984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10,497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4,512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2,725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17,734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649087"/>
                  </a:ext>
                </a:extLst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325306" y="342758"/>
            <a:ext cx="1137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</a:t>
            </a:r>
            <a:r>
              <a:rPr lang="en-US" altLang="zh-CN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S4.</a:t>
            </a: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Detailed reads of sirRNAs, 001 and 006 isoforms in each sample of the triplicate of WT and </a:t>
            </a:r>
            <a:r>
              <a:rPr lang="en-US" altLang="zh-CN" i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rdp1Δ</a:t>
            </a:r>
            <a:r>
              <a:rPr lang="en-US" altLang="zh-CN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/>
          </p:nvPr>
        </p:nvGraphicFramePr>
        <p:xfrm>
          <a:off x="1316147" y="1508681"/>
          <a:ext cx="9559262" cy="42173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05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2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732">
                <a:tc>
                  <a:txBody>
                    <a:bodyPr/>
                    <a:lstStyle/>
                    <a:p>
                      <a:pPr algn="ctr" fontAlgn="b"/>
                      <a:endParaRPr lang="zh-CN" alt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sRNAs</a:t>
                      </a:r>
                      <a:r>
                        <a:rPr lang="en-US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reads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rsRNAs</a:t>
                      </a:r>
                      <a:r>
                        <a:rPr lang="en-US" sz="2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reads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Ratio (%)</a:t>
                      </a:r>
                      <a:endParaRPr lang="en-US" altLang="zh-CN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sample1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13,912,485 </a:t>
                      </a: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1,837,027 </a:t>
                      </a: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13.20%</a:t>
                      </a:r>
                      <a:endParaRPr lang="en-US" altLang="zh-CN" sz="2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sample2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13,681,884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2,264,995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16.55%</a:t>
                      </a:r>
                      <a:endParaRPr lang="en-US" altLang="zh-CN" sz="2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sample3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13,205,856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1,154,395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8.74%</a:t>
                      </a:r>
                      <a:endParaRPr lang="en-US" altLang="zh-CN" sz="2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 sum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40,800,225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5,256,417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12.88%</a:t>
                      </a:r>
                      <a:endParaRPr lang="en-US" altLang="zh-CN" sz="2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endParaRPr lang="zh-CN" altLang="en-US" sz="2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l-GR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sample1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13,266,944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11,311,824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85.26%</a:t>
                      </a:r>
                      <a:endParaRPr lang="en-US" altLang="zh-CN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 </a:t>
                      </a:r>
                      <a:r>
                        <a:rPr lang="en-US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sample2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13,111,513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11,569,408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88.24%</a:t>
                      </a:r>
                      <a:endParaRPr lang="en-US" altLang="zh-CN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 </a:t>
                      </a:r>
                      <a:r>
                        <a:rPr lang="en-US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sample3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13,339,523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11,640,178 </a:t>
                      </a:r>
                    </a:p>
                  </a:txBody>
                  <a:tcPr marL="21087" marR="21087" marT="210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87.26%</a:t>
                      </a:r>
                      <a:endParaRPr lang="en-US" altLang="zh-CN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1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rdp1</a:t>
                      </a:r>
                      <a:r>
                        <a:rPr lang="el-GR" sz="25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 </a:t>
                      </a:r>
                      <a:r>
                        <a:rPr lang="en-US" sz="250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39,717,980 </a:t>
                      </a:r>
                    </a:p>
                  </a:txBody>
                  <a:tcPr marL="21087" marR="21087" marT="2108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34,521,410 </a:t>
                      </a:r>
                    </a:p>
                  </a:txBody>
                  <a:tcPr marL="21087" marR="21087" marT="2108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86.92%</a:t>
                      </a:r>
                      <a:endParaRPr lang="en-US" altLang="zh-CN" sz="2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087" marR="21087" marT="2108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21699" y="427635"/>
            <a:ext cx="10734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Tab. S5.</a:t>
            </a: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Clear reads of total sRNAs (regular siRNAs plus </a:t>
            </a:r>
            <a:r>
              <a:rPr lang="en-US" altLang="zh-CN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sirRNAs</a:t>
            </a: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altLang="zh-CN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sirRNAs </a:t>
            </a: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triplicate </a:t>
            </a:r>
            <a:endParaRPr lang="en-US" altLang="zh-CN" kern="100" dirty="0" smtClean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of </a:t>
            </a: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wild </a:t>
            </a:r>
            <a:r>
              <a:rPr lang="en-US" altLang="zh-CN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and </a:t>
            </a:r>
            <a:r>
              <a:rPr lang="en-US" altLang="zh-CN" i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rdp1Δ</a:t>
            </a:r>
            <a:r>
              <a:rPr lang="en-US" altLang="zh-CN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430327" y="6345382"/>
            <a:ext cx="276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Note: </a:t>
            </a:r>
            <a:r>
              <a:rPr lang="zh-CN" altLang="en-US" dirty="0"/>
              <a:t>和</a:t>
            </a:r>
            <a:r>
              <a:rPr lang="en-US" altLang="zh-CN" dirty="0"/>
              <a:t>Figure 1A</a:t>
            </a:r>
            <a:r>
              <a:rPr lang="zh-CN" altLang="en-US" dirty="0"/>
              <a:t>相对应</a:t>
            </a:r>
          </a:p>
        </p:txBody>
      </p:sp>
    </p:spTree>
    <p:extLst>
      <p:ext uri="{BB962C8B-B14F-4D97-AF65-F5344CB8AC3E}">
        <p14:creationId xmlns:p14="http://schemas.microsoft.com/office/powerpoint/2010/main" val="1610627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</Words>
  <Application>Microsoft Office PowerPoint</Application>
  <PresentationFormat>宽屏</PresentationFormat>
  <Paragraphs>213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Times New Roman</vt:lpstr>
      <vt:lpstr>Office 主题​​</vt:lpstr>
      <vt:lpstr>Supplementary Table S3-S5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Table S3-S5</dc:title>
  <dc:creator>think</dc:creator>
  <cp:lastModifiedBy>think</cp:lastModifiedBy>
  <cp:revision>1</cp:revision>
  <dcterms:created xsi:type="dcterms:W3CDTF">2022-03-08T03:09:39Z</dcterms:created>
  <dcterms:modified xsi:type="dcterms:W3CDTF">2022-03-08T03:09:48Z</dcterms:modified>
</cp:coreProperties>
</file>