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314" r:id="rId3"/>
    <p:sldId id="312" r:id="rId4"/>
    <p:sldId id="298" r:id="rId5"/>
    <p:sldId id="315" r:id="rId6"/>
    <p:sldId id="266" r:id="rId7"/>
    <p:sldId id="267" r:id="rId8"/>
    <p:sldId id="316" r:id="rId9"/>
    <p:sldId id="268" r:id="rId10"/>
    <p:sldId id="269" r:id="rId11"/>
    <p:sldId id="317" r:id="rId12"/>
    <p:sldId id="303" r:id="rId13"/>
    <p:sldId id="307" r:id="rId14"/>
    <p:sldId id="291" r:id="rId15"/>
    <p:sldId id="310" r:id="rId16"/>
    <p:sldId id="318" r:id="rId17"/>
    <p:sldId id="311" r:id="rId18"/>
    <p:sldId id="309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ndy li" initials="cl" lastIdx="1" clrIdx="0">
    <p:extLst>
      <p:ext uri="{19B8F6BF-5375-455C-9EA6-DF929625EA0E}">
        <p15:presenceInfo xmlns:p15="http://schemas.microsoft.com/office/powerpoint/2012/main" userId="30f1f712455d9f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4" autoAdjust="0"/>
    <p:restoredTop sz="94660"/>
  </p:normalViewPr>
  <p:slideViewPr>
    <p:cSldViewPr snapToGrid="0">
      <p:cViewPr varScale="1">
        <p:scale>
          <a:sx n="56" d="100"/>
          <a:sy n="56" d="100"/>
        </p:scale>
        <p:origin x="6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8B082-1F33-4766-B9D5-CE798F76F01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B42FB-8D34-48CF-BB82-8024430146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558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25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685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407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696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907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378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08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92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702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4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95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E1B7A-FBE6-44D0-87C2-EC28DD75A591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7230D-3E9A-4881-B827-D03D52D948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40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2.wmf"/><Relationship Id="rId3" Type="http://schemas.openxmlformats.org/officeDocument/2006/relationships/image" Target="../media/image13.emf"/><Relationship Id="rId7" Type="http://schemas.openxmlformats.org/officeDocument/2006/relationships/image" Target="../media/image9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13961" y="1937463"/>
            <a:ext cx="8192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/>
              <a:t>Supplementary </a:t>
            </a:r>
            <a:r>
              <a:rPr lang="en-US" altLang="zh-CN" sz="4800" b="1" dirty="0" smtClean="0"/>
              <a:t>Figures</a:t>
            </a:r>
            <a:r>
              <a:rPr lang="zh-CN" altLang="en-US" sz="4800" b="1" dirty="0" smtClean="0"/>
              <a:t> </a:t>
            </a:r>
            <a:r>
              <a:rPr lang="en-US" altLang="zh-CN" sz="4800" b="1" smtClean="0"/>
              <a:t>and Legends</a:t>
            </a:r>
            <a:endParaRPr lang="zh-CN" alt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64859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8653" y="1415764"/>
            <a:ext cx="88761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b="1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24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S1.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Growth of RNAi-deficient mutants on YPD. JEC21 is the wild type as control. A serial dilution of cells as indicated in 5 μl was dropped to YPD plates, 30℃, 3 days. </a:t>
            </a:r>
            <a:r>
              <a:rPr lang="en-US" altLang="zh-CN" sz="24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PAGE display of 20-25-nt sRNAs produced in </a:t>
            </a:r>
            <a:r>
              <a:rPr lang="en-US" altLang="zh-CN" sz="2400" i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zh-CN" sz="2400" i="1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neoformans </a:t>
            </a:r>
            <a:r>
              <a:rPr lang="en-US" altLang="zh-CN" sz="24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JEC21, RNAi-proficient </a:t>
            </a:r>
            <a:r>
              <a:rPr lang="en-US" altLang="zh-CN" sz="2400" i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altLang="zh-CN" sz="2400" i="1" kern="100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pombe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RNAi-deficient </a:t>
            </a:r>
            <a:r>
              <a:rPr lang="en-US" altLang="zh-CN" sz="2400" i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cerevisiae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sRNAs and </a:t>
            </a:r>
            <a:r>
              <a:rPr lang="en-US" altLang="zh-CN" sz="2400" kern="100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tRNA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bands were indicated by arrows. </a:t>
            </a:r>
            <a:endParaRPr lang="zh-CN" altLang="zh-CN" sz="24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335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8792D27-733E-47B7-8E11-8021A5117D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17" y="1525586"/>
            <a:ext cx="4476078" cy="35169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01" y="1436588"/>
            <a:ext cx="4686916" cy="369491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17582" y="484094"/>
            <a:ext cx="1108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S1A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37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884" y="699189"/>
            <a:ext cx="4974788" cy="468501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4831" y="441790"/>
            <a:ext cx="163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Figure S1B</a:t>
            </a:r>
            <a:endParaRPr lang="zh-CN" altLang="en-US" b="1" dirty="0"/>
          </a:p>
        </p:txBody>
      </p:sp>
      <p:grpSp>
        <p:nvGrpSpPr>
          <p:cNvPr id="4" name="组合 3"/>
          <p:cNvGrpSpPr/>
          <p:nvPr/>
        </p:nvGrpSpPr>
        <p:grpSpPr>
          <a:xfrm>
            <a:off x="7339370" y="2972698"/>
            <a:ext cx="1268416" cy="369332"/>
            <a:chOff x="11894942" y="2786690"/>
            <a:chExt cx="1908646" cy="369332"/>
          </a:xfrm>
        </p:grpSpPr>
        <p:sp>
          <p:nvSpPr>
            <p:cNvPr id="9" name="文本框 8"/>
            <p:cNvSpPr txBox="1"/>
            <p:nvPr/>
          </p:nvSpPr>
          <p:spPr>
            <a:xfrm>
              <a:off x="12369579" y="2786690"/>
              <a:ext cx="14340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tRNAs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直接箭头连接符 10"/>
            <p:cNvCxnSpPr/>
            <p:nvPr/>
          </p:nvCxnSpPr>
          <p:spPr>
            <a:xfrm flipH="1">
              <a:off x="11894942" y="2971356"/>
              <a:ext cx="34932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直接箭头连接符 4"/>
          <p:cNvCxnSpPr/>
          <p:nvPr/>
        </p:nvCxnSpPr>
        <p:spPr>
          <a:xfrm flipH="1">
            <a:off x="5861005" y="4589546"/>
            <a:ext cx="24049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01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62545" y="1942099"/>
            <a:ext cx="89592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28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S2.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Size distribution of classic </a:t>
            </a:r>
            <a:r>
              <a:rPr lang="en-US" altLang="zh-CN" sz="28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siRNAs 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sirRNAs (</a:t>
            </a:r>
            <a:r>
              <a:rPr lang="en-US" altLang="zh-CN" sz="28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depicted by each </a:t>
            </a:r>
            <a:r>
              <a:rPr lang="en-US" altLang="zh-CN" sz="28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of the 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triplicate </a:t>
            </a:r>
            <a:r>
              <a:rPr lang="en-US" altLang="zh-CN" sz="28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strain. WT, the wild </a:t>
            </a:r>
            <a:r>
              <a:rPr lang="en-US" altLang="zh-CN" sz="28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type. </a:t>
            </a:r>
            <a:r>
              <a:rPr lang="en-US" altLang="zh-CN" sz="2800" i="1" kern="100" dirty="0" err="1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rdp</a:t>
            </a:r>
            <a:r>
              <a:rPr lang="zh-CN" altLang="zh-CN" sz="2800" i="1" kern="100" dirty="0" smtClean="0">
                <a:solidFill>
                  <a:srgbClr val="231F2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zh-CN" sz="2800" kern="100" dirty="0" smtClean="0">
                <a:solidFill>
                  <a:srgbClr val="231F2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kern="100" dirty="0" err="1" smtClean="0">
                <a:solidFill>
                  <a:srgbClr val="231F2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Rdp</a:t>
            </a:r>
            <a:r>
              <a:rPr lang="en-US" altLang="zh-CN" sz="2800" kern="100" dirty="0" smtClean="0">
                <a:solidFill>
                  <a:srgbClr val="231F2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 disrupted mutant</a:t>
            </a:r>
            <a:r>
              <a:rPr lang="en-US" altLang="zh-CN" sz="28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sz="28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311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784421" y="215528"/>
            <a:ext cx="4208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A</a:t>
            </a:r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1616435" y="1207723"/>
            <a:ext cx="8883029" cy="4429284"/>
            <a:chOff x="1654123" y="1254907"/>
            <a:chExt cx="9023686" cy="5040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123" y="3774907"/>
              <a:ext cx="9023686" cy="252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123" y="1254907"/>
              <a:ext cx="9023682" cy="2520000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643616" y="1873657"/>
            <a:ext cx="877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WT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72810" y="4349909"/>
            <a:ext cx="1193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rdp1Δ</a:t>
            </a:r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8233" y="215528"/>
            <a:ext cx="1656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S2A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97518" y="1386692"/>
            <a:ext cx="9307707" cy="4508498"/>
            <a:chOff x="1073834" y="449924"/>
            <a:chExt cx="9023684" cy="5040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834" y="2969924"/>
              <a:ext cx="9023684" cy="252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834" y="449924"/>
              <a:ext cx="9023684" cy="2520000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462329" y="2338268"/>
            <a:ext cx="877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WT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4387" y="4506455"/>
            <a:ext cx="1193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rdp1Δ</a:t>
            </a:r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40365" y="210702"/>
            <a:ext cx="1674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S2B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51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13527" y="1674199"/>
            <a:ext cx="792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28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S3.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5’ nucleotide preference of </a:t>
            </a:r>
            <a:r>
              <a:rPr lang="en-US" altLang="zh-CN" sz="28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siRNAs 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sirRNAs (</a:t>
            </a:r>
            <a:r>
              <a:rPr lang="en-US" altLang="zh-CN" sz="28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by each sequenced samples of the strains WT, and </a:t>
            </a:r>
            <a:r>
              <a:rPr lang="en-US" altLang="zh-CN" sz="2800" i="1" kern="100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rdp</a:t>
            </a:r>
            <a:r>
              <a:rPr lang="zh-CN" altLang="zh-CN" sz="2800" i="1" kern="100" dirty="0">
                <a:solidFill>
                  <a:srgbClr val="231F20"/>
                </a:solidFill>
                <a:latin typeface="等线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zh-CN" sz="28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zh-CN" sz="28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693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22791" y="136113"/>
            <a:ext cx="1321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34236" y="6006981"/>
            <a:ext cx="718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166111" y="6006981"/>
            <a:ext cx="1193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rdp1Δ</a:t>
            </a:r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22791" y="797057"/>
            <a:ext cx="44534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A</a:t>
            </a:r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820" y="774575"/>
            <a:ext cx="4181976" cy="1522283"/>
          </a:xfrm>
          <a:prstGeom prst="rect">
            <a:avLst/>
          </a:prstGeom>
        </p:spPr>
      </p:pic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312300"/>
              </p:ext>
            </p:extLst>
          </p:nvPr>
        </p:nvGraphicFramePr>
        <p:xfrm>
          <a:off x="6069542" y="733797"/>
          <a:ext cx="4709505" cy="1522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1" name="Image" r:id="rId4" imgW="7860240" imgH="2336400" progId="Photoshop.Image.13">
                  <p:embed/>
                </p:oleObj>
              </mc:Choice>
              <mc:Fallback>
                <p:oleObj name="Image" r:id="rId4" imgW="7860240" imgH="23364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69542" y="733797"/>
                        <a:ext cx="4709505" cy="15222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910450"/>
              </p:ext>
            </p:extLst>
          </p:nvPr>
        </p:nvGraphicFramePr>
        <p:xfrm>
          <a:off x="1101489" y="2668430"/>
          <a:ext cx="4352638" cy="1377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2" name="Image" r:id="rId6" imgW="7656840" imgH="2285640" progId="Photoshop.Image.13">
                  <p:embed/>
                </p:oleObj>
              </mc:Choice>
              <mc:Fallback>
                <p:oleObj name="Image" r:id="rId6" imgW="7656840" imgH="22856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01489" y="2668430"/>
                        <a:ext cx="4352638" cy="1377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607785"/>
              </p:ext>
            </p:extLst>
          </p:nvPr>
        </p:nvGraphicFramePr>
        <p:xfrm>
          <a:off x="6217031" y="2591277"/>
          <a:ext cx="4336221" cy="1510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" name="Image" r:id="rId8" imgW="7466400" imgH="2209320" progId="Photoshop.Image.13">
                  <p:embed/>
                </p:oleObj>
              </mc:Choice>
              <mc:Fallback>
                <p:oleObj name="Image" r:id="rId8" imgW="7466400" imgH="22093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17031" y="2591277"/>
                        <a:ext cx="4336221" cy="1510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240616"/>
              </p:ext>
            </p:extLst>
          </p:nvPr>
        </p:nvGraphicFramePr>
        <p:xfrm>
          <a:off x="1101489" y="4516119"/>
          <a:ext cx="4481730" cy="1282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4" name="Image" r:id="rId10" imgW="7758720" imgH="2196720" progId="Photoshop.Image.13">
                  <p:embed/>
                </p:oleObj>
              </mc:Choice>
              <mc:Fallback>
                <p:oleObj name="Image" r:id="rId10" imgW="7758720" imgH="21967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01489" y="4516119"/>
                        <a:ext cx="4481730" cy="12822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006821"/>
              </p:ext>
            </p:extLst>
          </p:nvPr>
        </p:nvGraphicFramePr>
        <p:xfrm>
          <a:off x="6217031" y="4423441"/>
          <a:ext cx="4562016" cy="1374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5" name="Image" r:id="rId12" imgW="7669800" imgH="2310840" progId="Photoshop.Image.13">
                  <p:embed/>
                </p:oleObj>
              </mc:Choice>
              <mc:Fallback>
                <p:oleObj name="Image" r:id="rId12" imgW="7669800" imgH="23108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17031" y="4423441"/>
                        <a:ext cx="4562016" cy="1374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7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99156" y="70861"/>
            <a:ext cx="1321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2539222" y="5924506"/>
            <a:ext cx="877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文本框 8"/>
          <p:cNvSpPr txBox="1"/>
          <p:nvPr/>
        </p:nvSpPr>
        <p:spPr>
          <a:xfrm>
            <a:off x="8131472" y="5986061"/>
            <a:ext cx="1193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rdp1Δ</a:t>
            </a:r>
            <a:r>
              <a:rPr lang="en-US" altLang="zh-C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文本框 6"/>
          <p:cNvSpPr txBox="1"/>
          <p:nvPr/>
        </p:nvSpPr>
        <p:spPr>
          <a:xfrm>
            <a:off x="295034" y="2636497"/>
            <a:ext cx="44534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/>
              <a:t>B</a:t>
            </a:r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944190"/>
              </p:ext>
            </p:extLst>
          </p:nvPr>
        </p:nvGraphicFramePr>
        <p:xfrm>
          <a:off x="963202" y="602472"/>
          <a:ext cx="4441525" cy="1302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0" name="Image" r:id="rId3" imgW="7580880" imgH="2221920" progId="Photoshop.Image.13">
                  <p:embed/>
                </p:oleObj>
              </mc:Choice>
              <mc:Fallback>
                <p:oleObj name="Image" r:id="rId3" imgW="7580880" imgH="22219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3202" y="602472"/>
                        <a:ext cx="4441525" cy="13022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2339310"/>
              </p:ext>
            </p:extLst>
          </p:nvPr>
        </p:nvGraphicFramePr>
        <p:xfrm>
          <a:off x="5861947" y="504976"/>
          <a:ext cx="5272218" cy="1605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" name="Image" r:id="rId5" imgW="7631640" imgH="2323800" progId="Photoshop.Image.13">
                  <p:embed/>
                </p:oleObj>
              </mc:Choice>
              <mc:Fallback>
                <p:oleObj name="Image" r:id="rId5" imgW="7631640" imgH="23238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1947" y="504976"/>
                        <a:ext cx="5272218" cy="1605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799525"/>
              </p:ext>
            </p:extLst>
          </p:nvPr>
        </p:nvGraphicFramePr>
        <p:xfrm>
          <a:off x="963201" y="2327331"/>
          <a:ext cx="4441525" cy="1426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" name="Image" r:id="rId7" imgW="7542720" imgH="2272680" progId="Photoshop.Image.13">
                  <p:embed/>
                </p:oleObj>
              </mc:Choice>
              <mc:Fallback>
                <p:oleObj name="Image" r:id="rId7" imgW="7542720" imgH="22726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3201" y="2327331"/>
                        <a:ext cx="4441525" cy="1426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458158"/>
              </p:ext>
            </p:extLst>
          </p:nvPr>
        </p:nvGraphicFramePr>
        <p:xfrm>
          <a:off x="5850219" y="2272601"/>
          <a:ext cx="5390552" cy="152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3" name="Image" r:id="rId9" imgW="7733160" imgH="2323800" progId="Photoshop.Image.13">
                  <p:embed/>
                </p:oleObj>
              </mc:Choice>
              <mc:Fallback>
                <p:oleObj name="Image" r:id="rId9" imgW="7733160" imgH="23238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50219" y="2272601"/>
                        <a:ext cx="5390552" cy="1528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828331"/>
              </p:ext>
            </p:extLst>
          </p:nvPr>
        </p:nvGraphicFramePr>
        <p:xfrm>
          <a:off x="963201" y="4336935"/>
          <a:ext cx="4631793" cy="1332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4" name="Image" r:id="rId11" imgW="7619040" imgH="2234880" progId="Photoshop.Image.13">
                  <p:embed/>
                </p:oleObj>
              </mc:Choice>
              <mc:Fallback>
                <p:oleObj name="Image" r:id="rId11" imgW="7619040" imgH="22348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63201" y="4336935"/>
                        <a:ext cx="4631793" cy="1332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616188"/>
              </p:ext>
            </p:extLst>
          </p:nvPr>
        </p:nvGraphicFramePr>
        <p:xfrm>
          <a:off x="5937186" y="4209156"/>
          <a:ext cx="5121739" cy="1587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5" name="Image" r:id="rId13" imgW="7656840" imgH="2272680" progId="Photoshop.Image.13">
                  <p:embed/>
                </p:oleObj>
              </mc:Choice>
              <mc:Fallback>
                <p:oleObj name="Image" r:id="rId13" imgW="7656840" imgH="22726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937186" y="4209156"/>
                        <a:ext cx="5121739" cy="1587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77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09600" y="982023"/>
            <a:ext cx="111113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b="1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24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S4.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Schematic diagram of origination </a:t>
            </a:r>
            <a:r>
              <a:rPr lang="en-US" altLang="zh-CN" sz="24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locus 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sirRNAs, 001/ 006 on 25S rRNA </a:t>
            </a:r>
            <a:r>
              <a:rPr lang="en-US" altLang="zh-CN" sz="24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2400" i="1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zh-CN" sz="2400" i="1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neoformans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And </a:t>
            </a:r>
            <a:r>
              <a:rPr lang="en-US" altLang="zh-CN" sz="2400" kern="1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 of the random picked rRNA-derived fragment </a:t>
            </a:r>
            <a:r>
              <a:rPr lang="en-US" altLang="zh-CN" sz="24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rsRNAs 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033 and 065 are also indicated. </a:t>
            </a:r>
            <a:r>
              <a:rPr lang="en-US" altLang="zh-CN" sz="2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original PAGE gel for the Northern blots in Fig. 3B, in negative. </a:t>
            </a:r>
            <a:r>
              <a:rPr lang="en-US" altLang="zh-CN" sz="2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Northern blots for </a:t>
            </a:r>
            <a:r>
              <a:rPr lang="en-US" altLang="zh-CN" sz="24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rsRNAs 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033 and 065, U6 as </a:t>
            </a:r>
            <a:r>
              <a:rPr lang="en-US" altLang="zh-CN" sz="24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control. </a:t>
            </a:r>
            <a:r>
              <a:rPr lang="en-US" altLang="zh-CN" sz="2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Detection of antisense transcripts complementary to 25S rRNAs by reverse </a:t>
            </a:r>
            <a:r>
              <a:rPr lang="en-US" altLang="zh-CN" sz="24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transcription PCR 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WT (Lane 4). The negative controls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Lane 1, 3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 no visible band. The used primers were indicated (Bottom). </a:t>
            </a:r>
            <a:r>
              <a:rPr lang="en-US" altLang="zh-CN" sz="24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cDNA-</a:t>
            </a:r>
            <a:r>
              <a:rPr lang="en-US" altLang="zh-CN" sz="2400" kern="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templated</a:t>
            </a:r>
            <a:r>
              <a:rPr lang="en-US" altLang="zh-CN" sz="24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PCR (lane 2) and actin mRNA as control (bottom panel). </a:t>
            </a:r>
            <a:r>
              <a:rPr lang="en-US" altLang="zh-CN" sz="2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Primers used in the Northern in Fig. 4B </a:t>
            </a:r>
            <a:r>
              <a:rPr lang="en-US" altLang="zh-CN" sz="24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(Table S2) 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indicated. </a:t>
            </a:r>
            <a:endParaRPr lang="zh-CN" altLang="zh-CN" sz="24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904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08511" y="801896"/>
            <a:ext cx="2304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Fig. S4A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6" t="39293" r="6406" b="23305"/>
          <a:stretch>
            <a:fillRect/>
          </a:stretch>
        </p:blipFill>
        <p:spPr>
          <a:xfrm>
            <a:off x="526671" y="2499360"/>
            <a:ext cx="10629900" cy="24155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123403" y="2037695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/>
              <a:t>Pre-rRNA</a:t>
            </a:r>
          </a:p>
        </p:txBody>
      </p:sp>
    </p:spTree>
    <p:extLst>
      <p:ext uri="{BB962C8B-B14F-4D97-AF65-F5344CB8AC3E}">
        <p14:creationId xmlns:p14="http://schemas.microsoft.com/office/powerpoint/2010/main" val="9195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789" y="1535549"/>
            <a:ext cx="5139111" cy="38727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14569" y="909529"/>
            <a:ext cx="1694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S4B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39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t="13190" r="18671" b="7450"/>
          <a:stretch>
            <a:fillRect/>
          </a:stretch>
        </p:blipFill>
        <p:spPr>
          <a:xfrm>
            <a:off x="2214458" y="1381761"/>
            <a:ext cx="5924087" cy="46634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8851" y="397013"/>
            <a:ext cx="2105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S4C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3"/>
          <p:cNvSpPr txBox="1"/>
          <p:nvPr/>
        </p:nvSpPr>
        <p:spPr>
          <a:xfrm rot="18900000">
            <a:off x="2372642" y="1046833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WT</a:t>
            </a:r>
            <a:endParaRPr lang="zh-CN" altLang="en-US" sz="1400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 rot="18900000">
            <a:off x="2927504" y="983399"/>
            <a:ext cx="654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dcr1</a:t>
            </a:r>
            <a:r>
              <a:rPr lang="el-GR" altLang="zh-CN" sz="1400" b="1" i="1" dirty="0">
                <a:latin typeface="Arial Unicode MS" panose="020B0604020202020204" pitchFamily="34" charset="-122"/>
                <a:ea typeface="宋体" panose="02010600030101010101" pitchFamily="2" charset="-122"/>
                <a:cs typeface="Arial Unicode MS" panose="020B0604020202020204" pitchFamily="34" charset="-122"/>
              </a:rPr>
              <a:t>Δ</a:t>
            </a:r>
            <a:endParaRPr lang="zh-CN" altLang="en-US" sz="14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7"/>
          <p:cNvSpPr txBox="1"/>
          <p:nvPr/>
        </p:nvSpPr>
        <p:spPr>
          <a:xfrm rot="18900000">
            <a:off x="3560055" y="983397"/>
            <a:ext cx="654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dcr2</a:t>
            </a:r>
            <a:r>
              <a:rPr lang="el-GR" altLang="zh-CN" sz="1400" b="1" i="1" dirty="0">
                <a:latin typeface="Arial Unicode MS" panose="020B0604020202020204" pitchFamily="34" charset="-122"/>
                <a:ea typeface="宋体" panose="02010600030101010101" pitchFamily="2" charset="-122"/>
                <a:cs typeface="Arial Unicode MS" panose="020B0604020202020204" pitchFamily="34" charset="-122"/>
              </a:rPr>
              <a:t>Δ</a:t>
            </a:r>
            <a:endParaRPr lang="zh-CN" altLang="en-US" sz="14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 rot="18900000">
            <a:off x="4202092" y="961822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ago2</a:t>
            </a:r>
            <a:r>
              <a:rPr lang="el-GR" altLang="zh-CN" sz="1400" b="1" i="1" dirty="0">
                <a:latin typeface="Arial Unicode MS" panose="020B0604020202020204" pitchFamily="34" charset="-122"/>
                <a:ea typeface="宋体" panose="02010600030101010101" pitchFamily="2" charset="-122"/>
                <a:cs typeface="Arial Unicode MS" panose="020B0604020202020204" pitchFamily="34" charset="-122"/>
              </a:rPr>
              <a:t>Δ</a:t>
            </a:r>
            <a:endParaRPr lang="zh-CN" altLang="en-US" sz="14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6"/>
          <p:cNvSpPr txBox="1"/>
          <p:nvPr/>
        </p:nvSpPr>
        <p:spPr>
          <a:xfrm rot="18900000">
            <a:off x="4824483" y="957816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ago1</a:t>
            </a:r>
            <a:r>
              <a:rPr lang="el-GR" altLang="zh-CN" sz="1400" b="1" i="1" dirty="0">
                <a:latin typeface="Arial Unicode MS" panose="020B0604020202020204" pitchFamily="34" charset="-122"/>
                <a:ea typeface="宋体" panose="02010600030101010101" pitchFamily="2" charset="-122"/>
                <a:cs typeface="Arial Unicode MS" panose="020B0604020202020204" pitchFamily="34" charset="-122"/>
              </a:rPr>
              <a:t>Δ</a:t>
            </a:r>
            <a:endParaRPr lang="zh-CN" altLang="en-US" sz="14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文本框 6"/>
          <p:cNvSpPr txBox="1"/>
          <p:nvPr/>
        </p:nvSpPr>
        <p:spPr>
          <a:xfrm rot="18900000">
            <a:off x="5487231" y="971985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rdp1</a:t>
            </a:r>
            <a:r>
              <a:rPr lang="el-GR" altLang="zh-CN" sz="1400" b="1" i="1" dirty="0">
                <a:latin typeface="Arial Unicode MS" panose="020B0604020202020204" pitchFamily="34" charset="-122"/>
                <a:ea typeface="宋体" panose="02010600030101010101" pitchFamily="2" charset="-122"/>
                <a:cs typeface="Arial Unicode MS" panose="020B0604020202020204" pitchFamily="34" charset="-122"/>
              </a:rPr>
              <a:t>Δ</a:t>
            </a:r>
            <a:endParaRPr lang="zh-CN" altLang="en-US" sz="14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6"/>
          <p:cNvSpPr txBox="1"/>
          <p:nvPr/>
        </p:nvSpPr>
        <p:spPr>
          <a:xfrm rot="18900000">
            <a:off x="6180614" y="905109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rdp1</a:t>
            </a:r>
            <a:r>
              <a:rPr lang="el-GR" altLang="zh-CN" sz="1400" b="1" i="1" dirty="0">
                <a:latin typeface="Arial Unicode MS" panose="020B0604020202020204" pitchFamily="34" charset="-122"/>
                <a:ea typeface="宋体" panose="02010600030101010101" pitchFamily="2" charset="-122"/>
                <a:cs typeface="Arial Unicode MS" panose="020B0604020202020204" pitchFamily="34" charset="-122"/>
              </a:rPr>
              <a:t>Δ</a:t>
            </a:r>
            <a:r>
              <a:rPr lang="en-US" altLang="zh-CN" sz="1400" b="1" i="1" dirty="0">
                <a:latin typeface="Arial Unicode MS" panose="020B0604020202020204" pitchFamily="34" charset="-122"/>
                <a:ea typeface="宋体" panose="02010600030101010101" pitchFamily="2" charset="-122"/>
                <a:cs typeface="Arial Unicode MS" panose="020B0604020202020204" pitchFamily="34" charset="-122"/>
              </a:rPr>
              <a:t>-C</a:t>
            </a:r>
            <a:endParaRPr lang="zh-CN" altLang="en-US" sz="14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6"/>
          <p:cNvSpPr txBox="1"/>
          <p:nvPr/>
        </p:nvSpPr>
        <p:spPr>
          <a:xfrm rot="18900000">
            <a:off x="6854597" y="1025258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H99</a:t>
            </a:r>
            <a:endParaRPr lang="zh-CN" altLang="en-US" sz="14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6"/>
          <p:cNvSpPr txBox="1"/>
          <p:nvPr/>
        </p:nvSpPr>
        <p:spPr>
          <a:xfrm rot="18900000">
            <a:off x="7393686" y="846245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H99 rdp1</a:t>
            </a:r>
            <a:r>
              <a:rPr lang="el-GR" altLang="zh-CN" sz="1400" b="1" i="1" dirty="0">
                <a:latin typeface="Arial Unicode MS" panose="020B0604020202020204" pitchFamily="34" charset="-122"/>
                <a:ea typeface="宋体" panose="02010600030101010101" pitchFamily="2" charset="-122"/>
                <a:cs typeface="Arial Unicode MS" panose="020B0604020202020204" pitchFamily="34" charset="-122"/>
              </a:rPr>
              <a:t>Δ</a:t>
            </a:r>
            <a:endParaRPr lang="zh-CN" altLang="en-US" sz="14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5"/>
          <p:cNvSpPr txBox="1"/>
          <p:nvPr/>
        </p:nvSpPr>
        <p:spPr>
          <a:xfrm>
            <a:off x="8392138" y="1986877"/>
            <a:ext cx="1229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rsRNA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065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Exp: 7d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7"/>
          <p:cNvSpPr txBox="1"/>
          <p:nvPr/>
        </p:nvSpPr>
        <p:spPr>
          <a:xfrm>
            <a:off x="8434489" y="5209252"/>
            <a:ext cx="4427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U6</a:t>
            </a:r>
            <a:endParaRPr lang="zh-CN" altLang="en-US" sz="1600" dirty="0"/>
          </a:p>
        </p:txBody>
      </p:sp>
      <p:sp>
        <p:nvSpPr>
          <p:cNvPr id="18" name="文本框 18"/>
          <p:cNvSpPr txBox="1"/>
          <p:nvPr/>
        </p:nvSpPr>
        <p:spPr>
          <a:xfrm>
            <a:off x="3567386" y="6021916"/>
            <a:ext cx="1178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serotype D</a:t>
            </a:r>
            <a:endParaRPr lang="zh-CN" altLang="en-US" sz="16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9"/>
          <p:cNvSpPr txBox="1"/>
          <p:nvPr/>
        </p:nvSpPr>
        <p:spPr>
          <a:xfrm>
            <a:off x="6820949" y="6021916"/>
            <a:ext cx="1178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serotype A</a:t>
            </a:r>
            <a:endParaRPr lang="zh-CN" altLang="en-US" sz="1600" b="1" i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文本框 15"/>
          <p:cNvSpPr txBox="1"/>
          <p:nvPr/>
        </p:nvSpPr>
        <p:spPr>
          <a:xfrm>
            <a:off x="8407585" y="3713481"/>
            <a:ext cx="1229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rsRNA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033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Exp: 7d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2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1734358" y="1580595"/>
            <a:ext cx="66482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D</a:t>
            </a:r>
            <a:r>
              <a:rPr lang="en-US" altLang="zh-CN" dirty="0" smtClean="0"/>
              <a:t> 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51088" y="206673"/>
            <a:ext cx="2248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Fig. S4D&amp;E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" t="30557" r="5937" b="31812"/>
          <a:stretch>
            <a:fillRect/>
          </a:stretch>
        </p:blipFill>
        <p:spPr>
          <a:xfrm>
            <a:off x="2399179" y="4673208"/>
            <a:ext cx="7892304" cy="168369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812439" y="1031479"/>
            <a:ext cx="5155904" cy="2733000"/>
            <a:chOff x="2754840" y="603966"/>
            <a:chExt cx="6561200" cy="3725986"/>
          </a:xfrm>
        </p:grpSpPr>
        <p:grpSp>
          <p:nvGrpSpPr>
            <p:cNvPr id="3" name="组合 2"/>
            <p:cNvGrpSpPr/>
            <p:nvPr/>
          </p:nvGrpSpPr>
          <p:grpSpPr>
            <a:xfrm>
              <a:off x="2754840" y="603966"/>
              <a:ext cx="5606840" cy="3725986"/>
              <a:chOff x="2754840" y="603966"/>
              <a:chExt cx="5606840" cy="3725986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3484880" y="603966"/>
                <a:ext cx="4876800" cy="3725986"/>
                <a:chOff x="3484880" y="603966"/>
                <a:chExt cx="4876800" cy="3725986"/>
              </a:xfrm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7488" t="7717" r="17267"/>
                <a:stretch>
                  <a:fillRect/>
                </a:stretch>
              </p:blipFill>
              <p:spPr>
                <a:xfrm>
                  <a:off x="3484880" y="894079"/>
                  <a:ext cx="4876800" cy="3435873"/>
                </a:xfrm>
                <a:prstGeom prst="rect">
                  <a:avLst/>
                </a:prstGeom>
              </p:spPr>
            </p:pic>
            <p:sp>
              <p:nvSpPr>
                <p:cNvPr id="7" name="文本框 6"/>
                <p:cNvSpPr txBox="1"/>
                <p:nvPr/>
              </p:nvSpPr>
              <p:spPr>
                <a:xfrm>
                  <a:off x="4016385" y="606783"/>
                  <a:ext cx="33374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400" b="1" dirty="0"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rPr>
                    <a:t>M</a:t>
                  </a:r>
                  <a:endParaRPr lang="zh-CN" altLang="en-US" sz="14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endParaRPr>
                </a:p>
              </p:txBody>
            </p:sp>
            <p:sp>
              <p:nvSpPr>
                <p:cNvPr id="8" name="文本框 7"/>
                <p:cNvSpPr txBox="1"/>
                <p:nvPr/>
              </p:nvSpPr>
              <p:spPr>
                <a:xfrm>
                  <a:off x="4910465" y="603966"/>
                  <a:ext cx="2840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400" b="1" dirty="0"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rPr>
                    <a:t>1</a:t>
                  </a:r>
                  <a:endParaRPr lang="zh-CN" altLang="en-US" sz="14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endParaRP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5908092" y="609980"/>
                  <a:ext cx="2840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400" b="1" dirty="0"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rPr>
                    <a:t>2</a:t>
                  </a:r>
                  <a:endParaRPr lang="zh-CN" altLang="en-US" sz="14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endParaRPr>
                </a:p>
              </p:txBody>
            </p:sp>
            <p:sp>
              <p:nvSpPr>
                <p:cNvPr id="10" name="文本框 9"/>
                <p:cNvSpPr txBox="1"/>
                <p:nvPr/>
              </p:nvSpPr>
              <p:spPr>
                <a:xfrm>
                  <a:off x="6892457" y="609980"/>
                  <a:ext cx="2840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400" b="1" dirty="0"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rPr>
                    <a:t>3</a:t>
                  </a:r>
                  <a:endParaRPr lang="zh-CN" altLang="en-US" sz="14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endParaRPr>
                </a:p>
              </p:txBody>
            </p:sp>
            <p:sp>
              <p:nvSpPr>
                <p:cNvPr id="12" name="文本框 11"/>
                <p:cNvSpPr txBox="1"/>
                <p:nvPr/>
              </p:nvSpPr>
              <p:spPr>
                <a:xfrm>
                  <a:off x="7770425" y="614126"/>
                  <a:ext cx="2840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400" b="1" dirty="0"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rPr>
                    <a:t>4</a:t>
                  </a:r>
                  <a:endParaRPr lang="zh-CN" altLang="en-US" sz="14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2765000" y="944549"/>
                <a:ext cx="6094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250bp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754840" y="1900162"/>
                <a:ext cx="6094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100bp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754840" y="2440014"/>
                <a:ext cx="6094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500bp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765000" y="3168594"/>
                <a:ext cx="6094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250bp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2754840" y="3865932"/>
                <a:ext cx="6094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b="1" dirty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100bp</a:t>
                </a: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8323461" y="1290700"/>
              <a:ext cx="9925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Antisense</a:t>
              </a:r>
            </a:p>
            <a:p>
              <a:r>
                <a:rPr lang="en-US" altLang="zh-CN" sz="1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25S rRNA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23461" y="3188325"/>
              <a:ext cx="5838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Actin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777612" y="4259276"/>
            <a:ext cx="66482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E</a:t>
            </a:r>
            <a:r>
              <a:rPr lang="en-US" altLang="zh-CN" dirty="0" smtClean="0"/>
              <a:t> 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336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62545" y="1588655"/>
            <a:ext cx="89315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2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PAGE to display total protein in RNAi-deficient mutants. </a:t>
            </a:r>
            <a:r>
              <a:rPr lang="en-US" altLang="zh-CN" sz="24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Jointed 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ribosome inhibitor hygromycin B and low temperature on the growth of RNAi mutants. The mutants did not grow 4</a:t>
            </a:r>
            <a:r>
              <a:rPr lang="en-US" altLang="zh-CN" sz="2400" kern="1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30 days. Final concentration of </a:t>
            </a:r>
            <a:r>
              <a:rPr lang="en-US" altLang="zh-CN" sz="24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hygromycin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was 18 μg/ml. </a:t>
            </a:r>
            <a:endParaRPr lang="zh-CN" altLang="zh-CN" sz="24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423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836301"/>
              </p:ext>
            </p:extLst>
          </p:nvPr>
        </p:nvGraphicFramePr>
        <p:xfrm>
          <a:off x="2889250" y="1067995"/>
          <a:ext cx="6411913" cy="512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Image" r:id="rId3" imgW="6412680" imgH="5130000" progId="Photoshop.Image.13">
                  <p:embed/>
                </p:oleObj>
              </mc:Choice>
              <mc:Fallback>
                <p:oleObj name="Image" r:id="rId3" imgW="6412680" imgH="51300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89250" y="1067995"/>
                        <a:ext cx="6411913" cy="5129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94001" y="415636"/>
            <a:ext cx="156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Figure S5A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08665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081" y="1812109"/>
            <a:ext cx="4109060" cy="32738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385" y="1446055"/>
            <a:ext cx="4209022" cy="420902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4001" y="415636"/>
            <a:ext cx="156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Figure S5B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25110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72031</TotalTime>
  <Words>443</Words>
  <Application>Microsoft Office PowerPoint</Application>
  <PresentationFormat>宽屏</PresentationFormat>
  <Paragraphs>62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 Unicode MS</vt:lpstr>
      <vt:lpstr>等线</vt:lpstr>
      <vt:lpstr>等线 Light</vt:lpstr>
      <vt:lpstr>宋体</vt:lpstr>
      <vt:lpstr>Arial</vt:lpstr>
      <vt:lpstr>Times New Roman</vt:lpstr>
      <vt:lpstr>Office 主题​​</vt:lpstr>
      <vt:lpstr>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think</dc:creator>
  <cp:lastModifiedBy>think</cp:lastModifiedBy>
  <cp:revision>167</cp:revision>
  <dcterms:created xsi:type="dcterms:W3CDTF">2020-07-07T14:28:03Z</dcterms:created>
  <dcterms:modified xsi:type="dcterms:W3CDTF">2022-03-08T06:08:14Z</dcterms:modified>
</cp:coreProperties>
</file>