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1597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ibaabutayeh\Desktop\Hiba\Hiba3\PhD\Biogas\Biogas%20production19.8.19%20-28012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19620655594793"/>
          <c:y val="0.16103173030144688"/>
          <c:w val="0.72801193968401012"/>
          <c:h val="0.6684637798981335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Data!$S$105</c:f>
              <c:strCache>
                <c:ptCount val="1"/>
                <c:pt idx="0">
                  <c:v>Metahne output</c:v>
                </c:pt>
              </c:strCache>
            </c:strRef>
          </c:tx>
          <c:invertIfNegative val="0"/>
          <c:cat>
            <c:strRef>
              <c:f>Data!$T$97:$W$97</c:f>
              <c:strCache>
                <c:ptCount val="4"/>
                <c:pt idx="0">
                  <c:v>OMSW</c:v>
                </c:pt>
                <c:pt idx="1">
                  <c:v>Maleic acid-OMSW</c:v>
                </c:pt>
                <c:pt idx="2">
                  <c:v>Formic acid-OMSW</c:v>
                </c:pt>
                <c:pt idx="3">
                  <c:v>Distilled water-OMSW</c:v>
                </c:pt>
              </c:strCache>
            </c:strRef>
          </c:cat>
          <c:val>
            <c:numRef>
              <c:f>Data!$T$105:$W$105</c:f>
              <c:numCache>
                <c:formatCode>General</c:formatCode>
                <c:ptCount val="4"/>
                <c:pt idx="0">
                  <c:v>9.9084000000000003</c:v>
                </c:pt>
                <c:pt idx="1">
                  <c:v>10.321249999999999</c:v>
                </c:pt>
                <c:pt idx="2">
                  <c:v>9.3375900000000005</c:v>
                </c:pt>
                <c:pt idx="3">
                  <c:v>9.0539799999999993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7A-4ED0-85A2-39F758071F4B}"/>
            </c:ext>
          </c:extLst>
        </c:ser>
        <c:ser>
          <c:idx val="1"/>
          <c:order val="1"/>
          <c:tx>
            <c:strRef>
              <c:f>Data!$S$107</c:f>
              <c:strCache>
                <c:ptCount val="1"/>
                <c:pt idx="0">
                  <c:v>Bioethanol output</c:v>
                </c:pt>
              </c:strCache>
            </c:strRef>
          </c:tx>
          <c:invertIfNegative val="0"/>
          <c:cat>
            <c:strRef>
              <c:f>Data!$T$97:$W$97</c:f>
              <c:strCache>
                <c:ptCount val="4"/>
                <c:pt idx="0">
                  <c:v>OMSW</c:v>
                </c:pt>
                <c:pt idx="1">
                  <c:v>Maleic acid-OMSW</c:v>
                </c:pt>
                <c:pt idx="2">
                  <c:v>Formic acid-OMSW</c:v>
                </c:pt>
                <c:pt idx="3">
                  <c:v>Distilled water-OMSW</c:v>
                </c:pt>
              </c:strCache>
            </c:strRef>
          </c:cat>
          <c:val>
            <c:numRef>
              <c:f>Data!$T$107:$W$107</c:f>
              <c:numCache>
                <c:formatCode>General</c:formatCode>
                <c:ptCount val="4"/>
                <c:pt idx="1">
                  <c:v>2.76</c:v>
                </c:pt>
                <c:pt idx="2">
                  <c:v>2.23</c:v>
                </c:pt>
                <c:pt idx="3">
                  <c:v>1.75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7A-4ED0-85A2-39F758071F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1615744"/>
        <c:axId val="140475712"/>
      </c:barChart>
      <c:scatterChart>
        <c:scatterStyle val="lineMarker"/>
        <c:varyColors val="0"/>
        <c:ser>
          <c:idx val="2"/>
          <c:order val="2"/>
          <c:tx>
            <c:strRef>
              <c:f>Data!$S$108</c:f>
              <c:strCache>
                <c:ptCount val="1"/>
                <c:pt idx="0">
                  <c:v>energy conversion effeiciency(%)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5"/>
          </c:marker>
          <c:xVal>
            <c:strRef>
              <c:f>Data!$T$97:$W$97</c:f>
              <c:strCache>
                <c:ptCount val="4"/>
                <c:pt idx="0">
                  <c:v>OMSW</c:v>
                </c:pt>
                <c:pt idx="1">
                  <c:v>Maleic acid-OMSW</c:v>
                </c:pt>
                <c:pt idx="2">
                  <c:v>Formic acid-OMSW</c:v>
                </c:pt>
                <c:pt idx="3">
                  <c:v>Distilled water-OMSW</c:v>
                </c:pt>
              </c:strCache>
            </c:strRef>
          </c:xVal>
          <c:yVal>
            <c:numRef>
              <c:f>Data!$T$109:$W$109</c:f>
              <c:numCache>
                <c:formatCode>0.00</c:formatCode>
                <c:ptCount val="4"/>
                <c:pt idx="0">
                  <c:v>54.441758241758244</c:v>
                </c:pt>
                <c:pt idx="1">
                  <c:v>71.875</c:v>
                </c:pt>
                <c:pt idx="2">
                  <c:v>63.558186813186822</c:v>
                </c:pt>
                <c:pt idx="3">
                  <c:v>59.362527472527468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317A-4ED0-85A2-39F758071F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2813248"/>
        <c:axId val="182812672"/>
      </c:scatterChart>
      <c:catAx>
        <c:axId val="516157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140475712"/>
        <c:crosses val="autoZero"/>
        <c:auto val="1"/>
        <c:lblAlgn val="ctr"/>
        <c:lblOffset val="100"/>
        <c:noMultiLvlLbl val="0"/>
      </c:catAx>
      <c:valAx>
        <c:axId val="14047571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800"/>
                </a:pPr>
                <a:r>
                  <a:rPr lang="en-US" sz="800"/>
                  <a:t>Gross energy output (GJ/ton VS)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en-US"/>
          </a:p>
        </c:txPr>
        <c:crossAx val="51615744"/>
        <c:crosses val="autoZero"/>
        <c:crossBetween val="between"/>
      </c:valAx>
      <c:valAx>
        <c:axId val="182812672"/>
        <c:scaling>
          <c:orientation val="minMax"/>
          <c:max val="75"/>
          <c:min val="-5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800" b="1"/>
                </a:pPr>
                <a:r>
                  <a:rPr lang="en-US" sz="800" b="1"/>
                  <a:t>Energy conversion effeciency (%)</a:t>
                </a:r>
              </a:p>
            </c:rich>
          </c:tx>
          <c:layout/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en-US"/>
          </a:p>
        </c:txPr>
        <c:crossAx val="182813248"/>
        <c:crosses val="max"/>
        <c:crossBetween val="midCat"/>
        <c:majorUnit val="10"/>
      </c:valAx>
      <c:valAx>
        <c:axId val="182813248"/>
        <c:scaling>
          <c:orientation val="minMax"/>
        </c:scaling>
        <c:delete val="1"/>
        <c:axPos val="t"/>
        <c:majorTickMark val="out"/>
        <c:minorTickMark val="none"/>
        <c:tickLblPos val="nextTo"/>
        <c:crossAx val="182812672"/>
        <c:crosses val="max"/>
        <c:crossBetween val="midCat"/>
      </c:valAx>
    </c:plotArea>
    <c:legend>
      <c:legendPos val="t"/>
      <c:layout/>
      <c:overlay val="0"/>
      <c:txPr>
        <a:bodyPr/>
        <a:lstStyle/>
        <a:p>
          <a:pPr>
            <a:defRPr sz="7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5FEB7-A47C-4089-9A86-77BF93D3A7EC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6D86-D345-45C8-BA93-C4D0DCAB9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472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5FEB7-A47C-4089-9A86-77BF93D3A7EC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6D86-D345-45C8-BA93-C4D0DCAB9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321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5FEB7-A47C-4089-9A86-77BF93D3A7EC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6D86-D345-45C8-BA93-C4D0DCAB9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876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5FEB7-A47C-4089-9A86-77BF93D3A7EC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6D86-D345-45C8-BA93-C4D0DCAB9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635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5FEB7-A47C-4089-9A86-77BF93D3A7EC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6D86-D345-45C8-BA93-C4D0DCAB9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68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5FEB7-A47C-4089-9A86-77BF93D3A7EC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6D86-D345-45C8-BA93-C4D0DCAB9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659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5FEB7-A47C-4089-9A86-77BF93D3A7EC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6D86-D345-45C8-BA93-C4D0DCAB9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501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5FEB7-A47C-4089-9A86-77BF93D3A7EC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6D86-D345-45C8-BA93-C4D0DCAB9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025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5FEB7-A47C-4089-9A86-77BF93D3A7EC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6D86-D345-45C8-BA93-C4D0DCAB9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417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5FEB7-A47C-4089-9A86-77BF93D3A7EC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6D86-D345-45C8-BA93-C4D0DCAB9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513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5FEB7-A47C-4089-9A86-77BF93D3A7EC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6D86-D345-45C8-BA93-C4D0DCAB9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16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5FEB7-A47C-4089-9A86-77BF93D3A7EC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76D86-D345-45C8-BA93-C4D0DCAB9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807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3" name="Picture 43" descr="Description: C:\Users\hibaabutayeh\AppData\Local\Microsoft\Windows\INetCache\Content.Word\20190916_1641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255" y="1224800"/>
            <a:ext cx="1752600" cy="1573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6" name="Chart 25"/>
          <p:cNvGraphicFramePr/>
          <p:nvPr>
            <p:extLst>
              <p:ext uri="{D42A27DB-BD31-4B8C-83A1-F6EECF244321}">
                <p14:modId xmlns:p14="http://schemas.microsoft.com/office/powerpoint/2010/main" val="3581424828"/>
              </p:ext>
            </p:extLst>
          </p:nvPr>
        </p:nvGraphicFramePr>
        <p:xfrm>
          <a:off x="5708014" y="1133707"/>
          <a:ext cx="3131185" cy="2752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74" name="Picture 4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560" y="2468245"/>
            <a:ext cx="733425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13" descr="Description: C:\Users\hibaabutayeh\Desktop\Ahmad-photoshop\thumbnail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27" y="2391612"/>
            <a:ext cx="1162050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ight Arrow 28"/>
          <p:cNvSpPr/>
          <p:nvPr/>
        </p:nvSpPr>
        <p:spPr>
          <a:xfrm>
            <a:off x="1645920" y="2797810"/>
            <a:ext cx="516255" cy="2222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0" name="Text Box 2"/>
          <p:cNvSpPr txBox="1">
            <a:spLocks noChangeArrowheads="1"/>
          </p:cNvSpPr>
          <p:nvPr/>
        </p:nvSpPr>
        <p:spPr bwMode="auto">
          <a:xfrm>
            <a:off x="1524001" y="3083560"/>
            <a:ext cx="1371600" cy="54864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300" b="1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Enzymatic </a:t>
            </a:r>
            <a:r>
              <a:rPr lang="en-US" sz="1300" b="1" dirty="0" err="1">
                <a:latin typeface="Times New Roman" pitchFamily="18" charset="0"/>
                <a:ea typeface="Calibri"/>
                <a:cs typeface="Times New Roman" pitchFamily="18" charset="0"/>
              </a:rPr>
              <a:t>S</a:t>
            </a:r>
            <a:r>
              <a:rPr lang="en-US" sz="1300" b="1" dirty="0" err="1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accharification</a:t>
            </a:r>
            <a:endParaRPr lang="en-US" sz="1300" b="1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1" name="Text Box 2"/>
          <p:cNvSpPr txBox="1">
            <a:spLocks noChangeArrowheads="1"/>
          </p:cNvSpPr>
          <p:nvPr/>
        </p:nvSpPr>
        <p:spPr bwMode="auto">
          <a:xfrm>
            <a:off x="2749549" y="1756728"/>
            <a:ext cx="935355" cy="62801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Water </a:t>
            </a:r>
            <a:r>
              <a:rPr lang="en-US" sz="1300" b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Insoluble Fraction</a:t>
            </a:r>
            <a:endParaRPr lang="en-US" sz="1300" b="1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300" b="1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</a:p>
        </p:txBody>
      </p:sp>
      <p:sp>
        <p:nvSpPr>
          <p:cNvPr id="32" name="Text Box 2"/>
          <p:cNvSpPr txBox="1">
            <a:spLocks noChangeArrowheads="1"/>
          </p:cNvSpPr>
          <p:nvPr/>
        </p:nvSpPr>
        <p:spPr bwMode="auto">
          <a:xfrm>
            <a:off x="2702560" y="2535555"/>
            <a:ext cx="922020" cy="770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1200">
              <a:effectLst/>
              <a:latin typeface="Calibri"/>
              <a:ea typeface="Calibri"/>
              <a:cs typeface="Calibri"/>
            </a:endParaRPr>
          </a:p>
        </p:txBody>
      </p:sp>
      <p:sp>
        <p:nvSpPr>
          <p:cNvPr id="34" name="Text Box 2"/>
          <p:cNvSpPr txBox="1">
            <a:spLocks noChangeArrowheads="1"/>
          </p:cNvSpPr>
          <p:nvPr/>
        </p:nvSpPr>
        <p:spPr bwMode="auto">
          <a:xfrm>
            <a:off x="4028757" y="533400"/>
            <a:ext cx="1374775" cy="533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300" b="1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Anaerobic </a:t>
            </a:r>
            <a:r>
              <a:rPr lang="en-US" sz="1300" b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Digestion</a:t>
            </a:r>
            <a:endParaRPr lang="en-US" sz="1300" b="1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11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5" name="Text Box 2"/>
          <p:cNvSpPr txBox="1">
            <a:spLocks noChangeArrowheads="1"/>
          </p:cNvSpPr>
          <p:nvPr/>
        </p:nvSpPr>
        <p:spPr bwMode="auto">
          <a:xfrm>
            <a:off x="3704378" y="3039745"/>
            <a:ext cx="1705187" cy="2698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300" b="1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Biogas </a:t>
            </a:r>
            <a:r>
              <a:rPr lang="en-US" sz="1300" b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Production</a:t>
            </a:r>
            <a:endParaRPr lang="en-US" sz="1300" b="1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6" name="Text Box 2"/>
          <p:cNvSpPr txBox="1">
            <a:spLocks noChangeArrowheads="1"/>
          </p:cNvSpPr>
          <p:nvPr/>
        </p:nvSpPr>
        <p:spPr bwMode="auto">
          <a:xfrm>
            <a:off x="658495" y="2079625"/>
            <a:ext cx="962660" cy="3175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OMSW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00" dirty="0">
                <a:effectLst/>
                <a:latin typeface="Calibri"/>
                <a:ea typeface="Calibri"/>
                <a:cs typeface="Arial"/>
              </a:rPr>
              <a:t> </a:t>
            </a:r>
          </a:p>
        </p:txBody>
      </p:sp>
      <p:sp>
        <p:nvSpPr>
          <p:cNvPr id="38" name="Text Box 2"/>
          <p:cNvSpPr txBox="1">
            <a:spLocks noChangeArrowheads="1"/>
          </p:cNvSpPr>
          <p:nvPr/>
        </p:nvSpPr>
        <p:spPr bwMode="auto">
          <a:xfrm>
            <a:off x="1524000" y="2423795"/>
            <a:ext cx="1225549" cy="3175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300" b="1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Pretreatment </a:t>
            </a:r>
          </a:p>
        </p:txBody>
      </p:sp>
      <p:sp>
        <p:nvSpPr>
          <p:cNvPr id="39" name="Right Arrow 38"/>
          <p:cNvSpPr/>
          <p:nvPr/>
        </p:nvSpPr>
        <p:spPr>
          <a:xfrm>
            <a:off x="2178050" y="2790825"/>
            <a:ext cx="516255" cy="2222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0" name="Right Arrow 39"/>
          <p:cNvSpPr/>
          <p:nvPr/>
        </p:nvSpPr>
        <p:spPr>
          <a:xfrm>
            <a:off x="3625215" y="2782570"/>
            <a:ext cx="2138680" cy="2222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2" name="Rectangle 3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39"/>
          <p:cNvSpPr>
            <a:spLocks noChangeArrowheads="1"/>
          </p:cNvSpPr>
          <p:nvPr/>
        </p:nvSpPr>
        <p:spPr bwMode="auto">
          <a:xfrm>
            <a:off x="0" y="2076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41"/>
          <p:cNvSpPr>
            <a:spLocks noChangeArrowheads="1"/>
          </p:cNvSpPr>
          <p:nvPr/>
        </p:nvSpPr>
        <p:spPr bwMode="auto">
          <a:xfrm>
            <a:off x="0" y="4362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434359" y="4610445"/>
            <a:ext cx="1268201" cy="62801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Water </a:t>
            </a:r>
            <a:r>
              <a:rPr lang="en-US" sz="1300" b="1" dirty="0">
                <a:latin typeface="Times New Roman" pitchFamily="18" charset="0"/>
                <a:ea typeface="Calibri"/>
                <a:cs typeface="Times New Roman" pitchFamily="18" charset="0"/>
              </a:rPr>
              <a:t>S</a:t>
            </a:r>
            <a:r>
              <a:rPr lang="en-US" sz="1300" b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oluble </a:t>
            </a:r>
            <a:r>
              <a:rPr lang="en-US" sz="1300" b="1" dirty="0">
                <a:latin typeface="Times New Roman" pitchFamily="18" charset="0"/>
                <a:ea typeface="Calibri"/>
                <a:cs typeface="Times New Roman" pitchFamily="18" charset="0"/>
              </a:rPr>
              <a:t>F</a:t>
            </a:r>
            <a:r>
              <a:rPr lang="en-US" sz="1300" b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raction</a:t>
            </a:r>
            <a:endParaRPr lang="en-US" sz="1300" b="1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300" b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3316790" y="4554296"/>
            <a:ext cx="1753847" cy="22225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4" name="Right Arrow 23"/>
          <p:cNvSpPr/>
          <p:nvPr/>
        </p:nvSpPr>
        <p:spPr>
          <a:xfrm rot="4188169">
            <a:off x="1901906" y="3974311"/>
            <a:ext cx="1022580" cy="232347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7" name="Text Box 2"/>
          <p:cNvSpPr txBox="1">
            <a:spLocks noChangeArrowheads="1"/>
          </p:cNvSpPr>
          <p:nvPr/>
        </p:nvSpPr>
        <p:spPr bwMode="auto">
          <a:xfrm>
            <a:off x="3316791" y="4809808"/>
            <a:ext cx="1864810" cy="2698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300" b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Bioethanol </a:t>
            </a:r>
            <a:r>
              <a:rPr lang="en-US" sz="1300" b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Production</a:t>
            </a:r>
            <a:endParaRPr lang="en-US" sz="1300" b="1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28" name="Right Arrow 27"/>
          <p:cNvSpPr/>
          <p:nvPr/>
        </p:nvSpPr>
        <p:spPr>
          <a:xfrm rot="19368568">
            <a:off x="5096132" y="4105342"/>
            <a:ext cx="1457501" cy="207578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33" name="Picture 32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469" y="4414913"/>
            <a:ext cx="572135" cy="723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07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7672</TotalTime>
  <Words>28</Words>
  <Application>Microsoft Office PowerPoint</Application>
  <PresentationFormat>On-screen Show 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hibaabutayeh</dc:creator>
  <cp:lastModifiedBy>Hassan</cp:lastModifiedBy>
  <cp:revision>9</cp:revision>
  <dcterms:created xsi:type="dcterms:W3CDTF">2020-11-27T21:27:45Z</dcterms:created>
  <dcterms:modified xsi:type="dcterms:W3CDTF">2022-03-23T07:29:31Z</dcterms:modified>
</cp:coreProperties>
</file>