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diagrams/data1.xml" ContentType="application/vnd.openxmlformats-officedocument.drawingml.diagramData+xml"/>
  <Override PartName="/ppt/diagrams/colors1.xml" ContentType="application/vnd.openxmlformats-officedocument.drawingml.diagramColor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6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77"/>
    <a:srgbClr val="296DC0"/>
    <a:srgbClr val="AA0065"/>
    <a:srgbClr val="0092F7"/>
    <a:srgbClr val="65AA00"/>
    <a:srgbClr val="00437A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tableStyles" Target="tableStyles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/>
          <a:p>
            <a:r>
              <a:rPr lang="en-US" smtClean="0"/>
              <a:t>*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  <a:p>
            <a:endParaRPr lang="en-US"/>
          </a:p>
        </p:txBody>
      </p:sp>
      <p:sp>
        <p:nvSpPr>
          <p:cNvPr id="5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/>
          <a:p>
            <a:r>
              <a:rPr lang="en-US" smtClean="0"/>
              <a:t>#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9FAC28A-9D52-480E-B923-9FC0A3E198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/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91440" tIns="45720" rIns="91440" bIns="45720" anchor="ctr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en-GB" altLang="en-US" b="1" i="0" u="none" strike="noStrike" cap="none" baseline="0" dirty="0" smtClean="0">
                  <a:ln>
                    <a:noFill/>
                  </a:ln>
                  <a:solidFill>
                    <a:srgbClr val="296DC0"/>
                  </a:solidFill>
                  <a:effectLst/>
                  <a:latin typeface="Arial" pitchFamily="34" charset="0" panose="020B0604020202020204"/>
                  <a:ea typeface="Calibri" pitchFamily="34" charset="0" panose="020F0502020204030204"/>
                  <a:cs typeface="Calibri" pitchFamily="34" charset="0" panose="020F0502020204030204"/>
                </a:rPr>
                <a:t>Pediatric Nephrology</a:t>
              </a:r>
              <a:endParaRPr kumimoji="0" lang="en-GB" altLang="en-US" sz="500" b="0" i="0" u="none" strike="noStrike" cap="none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en-GB" altLang="en-US" sz="1100" b="0" i="0" u="none" strike="noStrike" cap="none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 panose="020B0604020202020204"/>
                  <a:ea typeface="Calibri" pitchFamily="34" charset="0" panose="020F0502020204030204"/>
                  <a:cs typeface="Times New Roman" pitchFamily="18" charset="0" panose="02020603050405020304"/>
                </a:rPr>
                <a:t>Journal of the </a:t>
              </a:r>
              <a:br>
                <a:rPr kumimoji="0" lang="en-GB" altLang="en-US" sz="1100" b="0" i="0" u="none" strike="noStrike" cap="none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 panose="020B0604020202020204"/>
                  <a:ea typeface="Calibri" pitchFamily="34" charset="0" panose="020F0502020204030204"/>
                  <a:cs typeface="Times New Roman" pitchFamily="18" charset="0" panose="02020603050405020304"/>
                </a:rPr>
              </a:br>
              <a:r>
                <a:rPr kumimoji="0" lang="en-GB" altLang="en-US" sz="1200" b="0" i="0" u="none" strike="noStrike" cap="none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 panose="020B0604020202020204"/>
                  <a:ea typeface="Calibri" pitchFamily="34" charset="0" panose="020F0502020204030204"/>
                  <a:cs typeface="Times New Roman" pitchFamily="18" charset="0" panose="02020603050405020304"/>
                </a:rPr>
                <a:t>International Pediatric Nephrology Association</a:t>
              </a:r>
              <a:endParaRPr kumimoji="0" lang="en-GB" altLang="en-US" sz="1200" b="0" i="0" u="none" strike="noStrike" cap="none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chemeClr val="bg1"/>
                  </a:solidFill>
                </a:rPr>
                <a:t>Graphical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chemeClr val="bg1"/>
                  </a:solidFill>
                </a:rPr>
                <a:t>Abstract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/>
          <p:nvPr/>
        </p:nvSpPr>
        <p:spPr>
          <a:xfrm>
            <a:off x="0" y="0"/>
            <a:ext cx="1219200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800" b="1" i="0" u="none" strike="noStrike">
                <a:solidFill>
                  <a:schemeClr val="bg1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rPr>
              <a:t>Histopathological findings in children with idiopathic </a:t>
            </a:r>
            <a:endParaRPr lang="es-HN" sz="2800" b="1" i="0" u="none" strike="noStrike">
              <a:solidFill>
                <a:schemeClr val="bg1"/>
              </a:solidFill>
              <a:latin typeface="Arial" pitchFamily="34" charset="0" panose="020B0604020202020204"/>
              <a:ea typeface="+mn-ea"/>
              <a:cs typeface="Arial" pitchFamily="34" charset="0" panose="020B0604020202020204"/>
            </a:endParaRPr>
          </a:p>
          <a:p>
            <a:pPr marL="216000" algn="l"/>
            <a:r>
              <a:rPr lang="en-US" sz="2800" b="1" i="0" u="none" strike="noStrike">
                <a:solidFill>
                  <a:schemeClr val="bg1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rPr>
              <a:t>nephrotic syndrome in Honduras, 2016-2020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2914" y="1085673"/>
            <a:ext cx="11637704" cy="525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bg1"/>
                </a:solidFill>
              </a:rPr>
              <a:t>HYPOTHESIS</a:t>
            </a:r>
            <a:r>
              <a:rPr lang="en-GB" sz="1400" dirty="0" smtClean="0">
                <a:solidFill>
                  <a:schemeClr val="bg1"/>
                </a:solidFill>
              </a:rPr>
              <a:t>: </a:t>
            </a:r>
            <a:r>
              <a:rPr lang="es-HN" sz="1400" dirty="0" smtClean="0">
                <a:solidFill>
                  <a:schemeClr val="bg1"/>
                </a:solidFill>
              </a:rPr>
              <a:t>P</a:t>
            </a:r>
            <a:r>
              <a:rPr lang="en-US" sz="1400" b="0" i="0" u="none" strike="noStrike">
                <a:solidFill>
                  <a:schemeClr val="bg1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rPr>
              <a:t>erform clinic</a:t>
            </a:r>
            <a:r>
              <a:rPr lang="es-HN" sz="1400" b="0" i="0" u="none" strike="noStrike">
                <a:solidFill>
                  <a:schemeClr val="bg1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rPr>
              <a:t>op</a:t>
            </a:r>
            <a:r>
              <a:rPr lang="en-US" sz="1400" b="0" i="0" u="none" strike="noStrike">
                <a:solidFill>
                  <a:schemeClr val="bg1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rPr>
              <a:t>athological correlation and identify the most frequent histological lesions in the pediatric population with idiopathic nephrotic syndrome</a:t>
            </a:r>
            <a:r>
              <a:rPr lang="es-HN" sz="1400" b="0" i="0" u="none" strike="noStrike">
                <a:solidFill>
                  <a:schemeClr val="bg1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rPr>
              <a:t>.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366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65AA"/>
                </a:solidFill>
              </a:rPr>
              <a:t>DESIGN &amp; OUTCOMES</a:t>
            </a:r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397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HN" sz="2000" b="1" dirty="0" smtClean="0">
                <a:solidFill>
                  <a:schemeClr val="bg1"/>
                </a:solidFill>
                <a:latin typeface="+mj-lt"/>
              </a:rPr>
              <a:t>Galeas</a:t>
            </a:r>
            <a:r>
              <a:rPr lang="en-GB" sz="2000" b="1" dirty="0" smtClean="0">
                <a:solidFill>
                  <a:schemeClr val="bg1"/>
                </a:solidFill>
                <a:latin typeface="+mj-lt"/>
              </a:rPr>
              <a:t> et al. 20</a:t>
            </a:r>
            <a:r>
              <a:rPr lang="es-HN" sz="2000" b="1" dirty="0" smtClean="0">
                <a:solidFill>
                  <a:schemeClr val="bg1"/>
                </a:solidFill>
                <a:latin typeface="+mj-lt"/>
              </a:rPr>
              <a:t>22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1112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GB" b="1" dirty="0" smtClean="0">
                <a:solidFill>
                  <a:schemeClr val="bg1"/>
                </a:solidFill>
              </a:rPr>
              <a:t>CONCLUSION</a:t>
            </a:r>
            <a:r>
              <a:rPr lang="en-GB" dirty="0" smtClean="0">
                <a:solidFill>
                  <a:schemeClr val="bg1"/>
                </a:solidFill>
              </a:rPr>
              <a:t>:</a:t>
            </a:r>
            <a:r>
              <a:rPr lang="es-HN" dirty="0" smtClean="0">
                <a:solidFill>
                  <a:schemeClr val="bg1"/>
                </a:solidFill>
              </a:rPr>
              <a:t> </a:t>
            </a:r>
            <a:r>
              <a:rPr lang="en-US" sz="1600" b="0" i="0" u="none" strike="noStrike">
                <a:solidFill>
                  <a:schemeClr val="bg1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rPr>
              <a:t>In Honduras the real incidence of the different histopathological variations is unknown, therefore renal biopsy becomes a fundamental tool to establish the diagnosis, treatment and prognosis of the disease.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0" name="TextBox 32"/>
          <p:cNvSpPr txBox="1"/>
          <p:nvPr/>
        </p:nvSpPr>
        <p:spPr>
          <a:xfrm>
            <a:off x="622818" y="2285566"/>
            <a:ext cx="2012109" cy="702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HN" sz="2000" b="1" dirty="0" smtClean="0">
                <a:solidFill>
                  <a:srgbClr val="296DC0"/>
                </a:solidFill>
              </a:rPr>
              <a:t>52 pediatric patients with INS</a:t>
            </a:r>
            <a:endParaRPr lang="en-GB" sz="2000" b="1" dirty="0">
              <a:solidFill>
                <a:srgbClr val="296DC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445926" y="3145835"/>
            <a:ext cx="2403928" cy="566330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1400" dirty="0" smtClean="0">
                <a:solidFill>
                  <a:srgbClr val="65AA00"/>
                </a:solidFill>
              </a:rPr>
              <a:t>Cortico-dependent nephrotic syndrome 34,6%</a:t>
            </a:r>
            <a:endParaRPr lang="en-GB" sz="1400" dirty="0">
              <a:solidFill>
                <a:srgbClr val="65AA00"/>
              </a:solidFill>
            </a:endParaRPr>
          </a:p>
        </p:txBody>
      </p:sp>
      <p:sp>
        <p:nvSpPr>
          <p:cNvPr id="41" name="Rectangle 6"/>
          <p:cNvSpPr/>
          <p:nvPr/>
        </p:nvSpPr>
        <p:spPr>
          <a:xfrm>
            <a:off x="3438998" y="2421433"/>
            <a:ext cx="2410856" cy="566330"/>
          </a:xfrm>
          <a:prstGeom prst="rect">
            <a:avLst/>
          </a:prstGeom>
          <a:solidFill>
            <a:srgbClr val="65AA00"/>
          </a:solidFill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1400" dirty="0"/>
              <a:t>Cortico-resistant nephrotic syndrome 36,5%</a:t>
            </a:r>
            <a:endParaRPr lang="en-GB" sz="1400" dirty="0"/>
          </a:p>
        </p:txBody>
      </p:sp>
      <p:sp>
        <p:nvSpPr>
          <p:cNvPr id="42" name="TextBox 30"/>
          <p:cNvSpPr txBox="1"/>
          <p:nvPr/>
        </p:nvSpPr>
        <p:spPr>
          <a:xfrm>
            <a:off x="2752223" y="1942351"/>
            <a:ext cx="3791333" cy="366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HN" sz="1800" b="1" dirty="0">
                <a:solidFill>
                  <a:srgbClr val="65AA00"/>
                </a:solidFill>
              </a:rPr>
              <a:t>Clinical presentation</a:t>
            </a:r>
            <a:endParaRPr lang="en-GB" sz="1800" b="1" dirty="0">
              <a:solidFill>
                <a:srgbClr val="65AA00"/>
              </a:solidFill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453511" y="1990571"/>
            <a:ext cx="5449579" cy="2540682"/>
          </a:xfrm>
          <a:prstGeom prst="rect">
            <a:avLst/>
          </a:prstGeom>
        </p:spPr>
      </p:pic>
      <p:sp>
        <p:nvSpPr>
          <p:cNvPr id="45" name="TextBox 59"/>
          <p:cNvSpPr txBox="1"/>
          <p:nvPr/>
        </p:nvSpPr>
        <p:spPr>
          <a:xfrm>
            <a:off x="6565364" y="4648951"/>
            <a:ext cx="5225872" cy="647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HN" sz="1200" dirty="0">
                <a:solidFill>
                  <a:srgbClr val="AA0065"/>
                </a:solidFill>
              </a:rPr>
              <a:t>MCD: Minimal Changes Disease, FSGN: Focal Segmental Glomerulonephritis, DMH: Diffuse Mesangial Hypercellularity, MPGN: Membranoproliferative Glomerulonephritis, MGN: Membranous Glomerulonephritis, </a:t>
            </a:r>
            <a:endParaRPr lang="en-GB" sz="1400" dirty="0">
              <a:solidFill>
                <a:srgbClr val="AA0065"/>
              </a:solidFill>
            </a:endParaRPr>
          </a:p>
        </p:txBody>
      </p:sp>
      <p:sp>
        <p:nvSpPr>
          <p:cNvPr id="46" name="TextBox 29"/>
          <p:cNvSpPr txBox="1"/>
          <p:nvPr/>
        </p:nvSpPr>
        <p:spPr>
          <a:xfrm>
            <a:off x="498440" y="4260061"/>
            <a:ext cx="2260864" cy="925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s-HN" sz="1600" b="1" dirty="0" smtClean="0">
                <a:solidFill>
                  <a:srgbClr val="296DC0"/>
                </a:solidFill>
              </a:rPr>
              <a:t>Median age: </a:t>
            </a:r>
            <a:r>
              <a:rPr lang="es-HN" sz="1600" b="0" dirty="0" smtClean="0">
                <a:solidFill>
                  <a:srgbClr val="296DC0"/>
                </a:solidFill>
              </a:rPr>
              <a:t>9 years [IQR 3.0 - 12.0]</a:t>
            </a:r>
          </a:p>
          <a:p>
            <a:pPr algn="ctr">
              <a:lnSpc>
                <a:spcPct val="115000"/>
              </a:lnSpc>
            </a:pPr>
            <a:r>
              <a:rPr lang="es-HN" sz="1600" b="1" dirty="0" smtClean="0">
                <a:solidFill>
                  <a:srgbClr val="296DC0"/>
                </a:solidFill>
              </a:rPr>
              <a:t>Gender: </a:t>
            </a:r>
            <a:r>
              <a:rPr lang="es-HN" sz="1600" b="0" dirty="0" smtClean="0">
                <a:solidFill>
                  <a:srgbClr val="296DC0"/>
                </a:solidFill>
              </a:rPr>
              <a:t>55.8% male</a:t>
            </a:r>
            <a:endParaRPr lang="es-HN" sz="1200" b="0" dirty="0" smtClean="0">
              <a:solidFill>
                <a:srgbClr val="296DC0"/>
              </a:solidFill>
            </a:endParaRPr>
          </a:p>
        </p:txBody>
      </p:sp>
      <p:sp>
        <p:nvSpPr>
          <p:cNvPr id="52" name="Rectangle 6"/>
          <p:cNvSpPr/>
          <p:nvPr/>
        </p:nvSpPr>
        <p:spPr>
          <a:xfrm>
            <a:off x="3445926" y="3817082"/>
            <a:ext cx="2410856" cy="566330"/>
          </a:xfrm>
          <a:prstGeom prst="rect">
            <a:avLst/>
          </a:prstGeom>
          <a:solidFill>
            <a:srgbClr val="65AA00"/>
          </a:solidFill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1400" dirty="0"/>
              <a:t>Steroid-sensitive 21,2%</a:t>
            </a:r>
            <a:endParaRPr lang="en-GB" sz="1400" dirty="0"/>
          </a:p>
        </p:txBody>
      </p:sp>
      <p:sp>
        <p:nvSpPr>
          <p:cNvPr id="53" name="Rectangle 39"/>
          <p:cNvSpPr/>
          <p:nvPr/>
        </p:nvSpPr>
        <p:spPr>
          <a:xfrm>
            <a:off x="3452854" y="4531252"/>
            <a:ext cx="2403928" cy="566330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HN" sz="1400" dirty="0" smtClean="0">
                <a:solidFill>
                  <a:srgbClr val="65AA00"/>
                </a:solidFill>
              </a:rPr>
              <a:t>Infant nephrotic syndrome 7,7%</a:t>
            </a:r>
            <a:endParaRPr lang="en-GB" sz="1400" dirty="0">
              <a:solidFill>
                <a:srgbClr val="65AA00"/>
              </a:solidFill>
            </a:endParaRPr>
          </a:p>
        </p:txBody>
      </p:sp>
      <p:sp>
        <p:nvSpPr>
          <p:cNvPr id="58" name="Freeform: Shape 46"/>
          <p:cNvSpPr/>
          <p:nvPr/>
        </p:nvSpPr>
        <p:spPr>
          <a:xfrm>
            <a:off x="1372230" y="3050349"/>
            <a:ext cx="513284" cy="1049898"/>
          </a:xfrm>
          <a:custGeom>
            <a:avLst/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2914</TotalTime>
  <Words>376</Words>
  <Application>Microsoft Office PowerPoint</Application>
  <PresentationFormat>Widescreen</PresentationFormat>
  <Paragraphs>53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Instructions</vt:lpstr>
      <vt:lpstr>PowerPoint Presentation</vt:lpstr>
      <vt:lpstr>PowerPoint Presentation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Kristhel Gaitán</cp:lastModifiedBy>
  <cp:revision>53</cp:revision>
  <dcterms:created xsi:type="dcterms:W3CDTF">2019-06-13T12:30:18Z</dcterms:created>
  <dcterms:modified xsi:type="dcterms:W3CDTF">2022-03-01T12:27:58Z</dcterms:modified>
</cp:coreProperties>
</file>