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handoutMasterIdLst>
    <p:handoutMasterId r:id="rId4"/>
  </p:handoutMasterIdLst>
  <p:sldIdLst>
    <p:sldId id="470" r:id="rId2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川村　充史" initials="川村　充史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1A2"/>
    <a:srgbClr val="E2B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3362" autoAdjust="0"/>
    <p:restoredTop sz="89831" autoAdjust="0"/>
  </p:normalViewPr>
  <p:slideViewPr>
    <p:cSldViewPr>
      <p:cViewPr varScale="1">
        <p:scale>
          <a:sx n="51" d="100"/>
          <a:sy n="51" d="100"/>
        </p:scale>
        <p:origin x="208" y="1664"/>
      </p:cViewPr>
      <p:guideLst>
        <p:guide orient="horz" pos="2160"/>
        <p:guide pos="2880"/>
      </p:guideLst>
    </p:cSldViewPr>
  </p:slideViewPr>
  <p:notesTextViewPr>
    <p:cViewPr>
      <p:scale>
        <a:sx n="95" d="100"/>
        <a:sy n="9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375" cy="498966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5221" y="0"/>
            <a:ext cx="2950374" cy="498966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0915161C-5FA9-478D-B7E4-2FF4503984AB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440372"/>
            <a:ext cx="2950375" cy="498966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5221" y="9440372"/>
            <a:ext cx="2950374" cy="498966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82200EAE-3088-4498-91B6-BC8A7452A5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85784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787" cy="496967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C63FEEB6-4615-4685-8358-624FEF8A4A5F}" type="datetimeFigureOut">
              <a:rPr kumimoji="1" lang="ja-JP" altLang="en-US" smtClean="0"/>
              <a:pPr/>
              <a:t>2022/2/21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72050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36" tIns="46118" rIns="92236" bIns="4611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21187"/>
            <a:ext cx="5445760" cy="4472702"/>
          </a:xfrm>
          <a:prstGeom prst="rect">
            <a:avLst/>
          </a:prstGeom>
        </p:spPr>
        <p:txBody>
          <a:bodyPr vert="horz" lIns="92236" tIns="46118" rIns="92236" bIns="4611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646"/>
            <a:ext cx="2949787" cy="496967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63E4F406-692E-408D-92F1-D05A6523BE3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7825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9414" indent="-288236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52944" indent="-230589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14122" indent="-230589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75299" indent="-230589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36477" indent="-23058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97655" indent="-23058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58832" indent="-23058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920010" indent="-230589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F5EBB83B-92CF-4C2F-A50B-35C58478110B}" type="slidenum">
              <a:rPr lang="en-US" altLang="ja-JP">
                <a:latin typeface="Times New Roman" panose="02020603050405020304" pitchFamily="18" charset="0"/>
              </a:rPr>
              <a:pPr/>
              <a:t>1</a:t>
            </a:fld>
            <a:endParaRPr lang="en-US" altLang="ja-JP">
              <a:latin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ja-JP" dirty="0"/>
              <a:t>NOS</a:t>
            </a:r>
            <a:r>
              <a:rPr lang="ja-JP" altLang="en-US"/>
              <a:t>の評価方法</a:t>
            </a:r>
            <a:endParaRPr lang="en-US" altLang="ja-JP" dirty="0"/>
          </a:p>
          <a:p>
            <a:pPr eaLnBrk="1" hangingPunct="1">
              <a:spcBef>
                <a:spcPct val="0"/>
              </a:spcBef>
            </a:pPr>
            <a:r>
              <a:rPr lang="en-US" altLang="ja-JP" dirty="0"/>
              <a:t>NOS</a:t>
            </a:r>
            <a:r>
              <a:rPr lang="ja-JP" altLang="en-US"/>
              <a:t>により生成された</a:t>
            </a:r>
            <a:r>
              <a:rPr lang="en-US" altLang="ja-JP" dirty="0"/>
              <a:t>NO</a:t>
            </a:r>
            <a:r>
              <a:rPr lang="ja-JP" altLang="en-US"/>
              <a:t>は即座に硝酸塩と亜硝酸塩に分解するため、硝酸還元酵素を用いて硝酸塩を亜硝酸塩に変化させ、グリース試薬を用いて亜硝酸塩の総量を</a:t>
            </a:r>
            <a:r>
              <a:rPr lang="en-US" altLang="ja-JP" dirty="0"/>
              <a:t>540nm</a:t>
            </a:r>
            <a:r>
              <a:rPr lang="ja-JP" altLang="en-US"/>
              <a:t>の吸光度で測定し、定量した</a:t>
            </a:r>
            <a:endParaRPr lang="en-US" altLang="ja-JP" dirty="0"/>
          </a:p>
          <a:p>
            <a:pPr eaLnBrk="1" hangingPunct="1">
              <a:spcBef>
                <a:spcPct val="0"/>
              </a:spcBef>
            </a:pPr>
            <a:r>
              <a:rPr lang="ja-JP" altLang="en-US"/>
              <a:t>亜硝酸塩の総量を</a:t>
            </a:r>
            <a:r>
              <a:rPr lang="en-US" altLang="ja-JP" dirty="0"/>
              <a:t>NO</a:t>
            </a:r>
            <a:r>
              <a:rPr lang="ja-JP" altLang="en-US"/>
              <a:t>量とし、</a:t>
            </a:r>
            <a:r>
              <a:rPr lang="en-US" altLang="ja-JP" dirty="0"/>
              <a:t>NO</a:t>
            </a:r>
            <a:r>
              <a:rPr lang="ja-JP" altLang="en-US"/>
              <a:t>生成量から</a:t>
            </a:r>
            <a:r>
              <a:rPr lang="en-US" altLang="ja-JP" dirty="0"/>
              <a:t>NOS</a:t>
            </a:r>
            <a:r>
              <a:rPr lang="ja-JP" altLang="en-US"/>
              <a:t>活性を評価した</a:t>
            </a:r>
            <a:endParaRPr lang="ja-JP" altLang="ja-JP" dirty="0"/>
          </a:p>
        </p:txBody>
      </p:sp>
    </p:spTree>
    <p:extLst>
      <p:ext uri="{BB962C8B-B14F-4D97-AF65-F5344CB8AC3E}">
        <p14:creationId xmlns:p14="http://schemas.microsoft.com/office/powerpoint/2010/main" val="2754609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13A09-16AE-4187-9BAA-11E735426B62}" type="datetimeFigureOut">
              <a:rPr kumimoji="1" lang="ja-JP" altLang="en-US" smtClean="0"/>
              <a:pPr/>
              <a:t>2022/2/21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C1E97-DAD3-4E5A-9B36-7378510005E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590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13A09-16AE-4187-9BAA-11E735426B62}" type="datetimeFigureOut">
              <a:rPr kumimoji="1" lang="ja-JP" altLang="en-US" smtClean="0"/>
              <a:pPr/>
              <a:t>2022/2/21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C1E97-DAD3-4E5A-9B36-7378510005E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716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13A09-16AE-4187-9BAA-11E735426B62}" type="datetimeFigureOut">
              <a:rPr kumimoji="1" lang="ja-JP" altLang="en-US" smtClean="0"/>
              <a:pPr/>
              <a:t>2022/2/21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C1E97-DAD3-4E5A-9B36-7378510005E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769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13A09-16AE-4187-9BAA-11E735426B62}" type="datetimeFigureOut">
              <a:rPr kumimoji="1" lang="ja-JP" altLang="en-US" smtClean="0"/>
              <a:pPr/>
              <a:t>2022/2/21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C1E97-DAD3-4E5A-9B36-7378510005E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662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13A09-16AE-4187-9BAA-11E735426B62}" type="datetimeFigureOut">
              <a:rPr kumimoji="1" lang="ja-JP" altLang="en-US" smtClean="0"/>
              <a:pPr/>
              <a:t>2022/2/21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C1E97-DAD3-4E5A-9B36-7378510005E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13A09-16AE-4187-9BAA-11E735426B62}" type="datetimeFigureOut">
              <a:rPr kumimoji="1" lang="ja-JP" altLang="en-US" smtClean="0"/>
              <a:pPr/>
              <a:t>2022/2/21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C1E97-DAD3-4E5A-9B36-7378510005E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155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13A09-16AE-4187-9BAA-11E735426B62}" type="datetimeFigureOut">
              <a:rPr kumimoji="1" lang="ja-JP" altLang="en-US" smtClean="0"/>
              <a:pPr/>
              <a:t>2022/2/21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C1E97-DAD3-4E5A-9B36-7378510005E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218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13A09-16AE-4187-9BAA-11E735426B62}" type="datetimeFigureOut">
              <a:rPr kumimoji="1" lang="ja-JP" altLang="en-US" smtClean="0"/>
              <a:pPr/>
              <a:t>2022/2/21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C1E97-DAD3-4E5A-9B36-7378510005E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1567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13A09-16AE-4187-9BAA-11E735426B62}" type="datetimeFigureOut">
              <a:rPr kumimoji="1" lang="ja-JP" altLang="en-US" smtClean="0"/>
              <a:pPr/>
              <a:t>2022/2/21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C1E97-DAD3-4E5A-9B36-7378510005E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6475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13A09-16AE-4187-9BAA-11E735426B62}" type="datetimeFigureOut">
              <a:rPr kumimoji="1" lang="ja-JP" altLang="en-US" smtClean="0"/>
              <a:pPr/>
              <a:t>2022/2/21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C1E97-DAD3-4E5A-9B36-7378510005E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0889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13A09-16AE-4187-9BAA-11E735426B62}" type="datetimeFigureOut">
              <a:rPr kumimoji="1" lang="ja-JP" altLang="en-US" smtClean="0"/>
              <a:pPr/>
              <a:t>2022/2/21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C1E97-DAD3-4E5A-9B36-7378510005E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4647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13A09-16AE-4187-9BAA-11E735426B62}" type="datetimeFigureOut">
              <a:rPr kumimoji="1" lang="ja-JP" altLang="en-US" smtClean="0"/>
              <a:pPr/>
              <a:t>2022/2/21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C1E97-DAD3-4E5A-9B36-7378510005E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2711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435" y="3463163"/>
            <a:ext cx="3590569" cy="2920704"/>
          </a:xfrm>
          <a:prstGeom prst="rect">
            <a:avLst/>
          </a:prstGeom>
        </p:spPr>
      </p:pic>
      <p:sp>
        <p:nvSpPr>
          <p:cNvPr id="36" name="正方形/長方形 35"/>
          <p:cNvSpPr/>
          <p:nvPr/>
        </p:nvSpPr>
        <p:spPr>
          <a:xfrm>
            <a:off x="2781631" y="3404357"/>
            <a:ext cx="720080" cy="30452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直線矢印コネクタ 39"/>
          <p:cNvCxnSpPr>
            <a:cxnSpLocks/>
            <a:stCxn id="41" idx="0"/>
          </p:cNvCxnSpPr>
          <p:nvPr/>
        </p:nvCxnSpPr>
        <p:spPr>
          <a:xfrm flipV="1">
            <a:off x="2283994" y="5390561"/>
            <a:ext cx="415798" cy="7346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正方形/長方形 40"/>
          <p:cNvSpPr/>
          <p:nvPr/>
        </p:nvSpPr>
        <p:spPr>
          <a:xfrm>
            <a:off x="1580164" y="6125234"/>
            <a:ext cx="14076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E06B0A"/>
              </a:buClr>
              <a:tabLst>
                <a:tab pos="712788" algn="l"/>
              </a:tabLst>
              <a:defRPr/>
            </a:pPr>
            <a:r>
              <a:rPr lang="en-US" altLang="ja-JP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63CA28-984C-FF47-974C-281254DFF8EF}"/>
              </a:ext>
            </a:extLst>
          </p:cNvPr>
          <p:cNvSpPr txBox="1"/>
          <p:nvPr/>
        </p:nvSpPr>
        <p:spPr>
          <a:xfrm>
            <a:off x="48387" y="-27384"/>
            <a:ext cx="345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</a:t>
            </a:r>
            <a:r>
              <a:rPr lang="en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file 1</a:t>
            </a:r>
          </a:p>
        </p:txBody>
      </p:sp>
      <p:grpSp>
        <p:nvGrpSpPr>
          <p:cNvPr id="9" name="グループ化 37">
            <a:extLst>
              <a:ext uri="{FF2B5EF4-FFF2-40B4-BE49-F238E27FC236}">
                <a16:creationId xmlns:a16="http://schemas.microsoft.com/office/drawing/2014/main" id="{7E2A23F6-5E13-2A42-870D-DAE6E9057E64}"/>
              </a:ext>
            </a:extLst>
          </p:cNvPr>
          <p:cNvGrpSpPr/>
          <p:nvPr/>
        </p:nvGrpSpPr>
        <p:grpSpPr>
          <a:xfrm>
            <a:off x="1666667" y="417433"/>
            <a:ext cx="6641089" cy="2416334"/>
            <a:chOff x="-163389" y="620688"/>
            <a:chExt cx="9011209" cy="2416334"/>
          </a:xfrm>
        </p:grpSpPr>
        <p:grpSp>
          <p:nvGrpSpPr>
            <p:cNvPr id="12" name="グループ化 32">
              <a:extLst>
                <a:ext uri="{FF2B5EF4-FFF2-40B4-BE49-F238E27FC236}">
                  <a16:creationId xmlns:a16="http://schemas.microsoft.com/office/drawing/2014/main" id="{3D2FC1A7-93EC-2347-B684-0755DF6A4025}"/>
                </a:ext>
              </a:extLst>
            </p:cNvPr>
            <p:cNvGrpSpPr/>
            <p:nvPr/>
          </p:nvGrpSpPr>
          <p:grpSpPr>
            <a:xfrm>
              <a:off x="-163389" y="620688"/>
              <a:ext cx="9011209" cy="2416334"/>
              <a:chOff x="196652" y="637110"/>
              <a:chExt cx="9011209" cy="2416334"/>
            </a:xfrm>
          </p:grpSpPr>
          <p:sp>
            <p:nvSpPr>
              <p:cNvPr id="14" name="テキスト ボックス 2">
                <a:extLst>
                  <a:ext uri="{FF2B5EF4-FFF2-40B4-BE49-F238E27FC236}">
                    <a16:creationId xmlns:a16="http://schemas.microsoft.com/office/drawing/2014/main" id="{2B5AA1C1-EBCB-0140-AB20-B2E470D98506}"/>
                  </a:ext>
                </a:extLst>
              </p:cNvPr>
              <p:cNvSpPr txBox="1"/>
              <p:nvPr/>
            </p:nvSpPr>
            <p:spPr>
              <a:xfrm>
                <a:off x="1829810" y="642761"/>
                <a:ext cx="17893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NADPH</a:t>
                </a:r>
                <a:endParaRPr kumimoji="1" lang="ja-JP" altLang="en-US" sz="200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テキスト ボックス 9">
                <a:extLst>
                  <a:ext uri="{FF2B5EF4-FFF2-40B4-BE49-F238E27FC236}">
                    <a16:creationId xmlns:a16="http://schemas.microsoft.com/office/drawing/2014/main" id="{E3A7DA99-F39A-BB44-A6BB-1D3D2AAE51F2}"/>
                  </a:ext>
                </a:extLst>
              </p:cNvPr>
              <p:cNvSpPr txBox="1"/>
              <p:nvPr/>
            </p:nvSpPr>
            <p:spPr>
              <a:xfrm>
                <a:off x="3818367" y="637110"/>
                <a:ext cx="149297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NADP</a:t>
                </a:r>
                <a:r>
                  <a:rPr kumimoji="1" lang="en-US" altLang="ja-JP" sz="2000" baseline="30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kumimoji="1" lang="ja-JP" altLang="en-US" sz="2000" baseline="3000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テキスト ボックス 3">
                <a:extLst>
                  <a:ext uri="{FF2B5EF4-FFF2-40B4-BE49-F238E27FC236}">
                    <a16:creationId xmlns:a16="http://schemas.microsoft.com/office/drawing/2014/main" id="{D6E293D0-5AE7-4844-8FE9-AF0CBF675747}"/>
                  </a:ext>
                </a:extLst>
              </p:cNvPr>
              <p:cNvSpPr txBox="1"/>
              <p:nvPr/>
            </p:nvSpPr>
            <p:spPr>
              <a:xfrm>
                <a:off x="196652" y="1218825"/>
                <a:ext cx="221511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  <a:r>
                  <a:rPr kumimoji="1" lang="en-US" altLang="ja-JP" sz="2000" baseline="-25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  <a:p>
                <a:pPr algn="ctr"/>
                <a:r>
                  <a:rPr lang="en-US" altLang="ja-JP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  <a:p>
                <a:pPr algn="ctr"/>
                <a:r>
                  <a:rPr kumimoji="1" lang="en-US" altLang="ja-JP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L-Arginine</a:t>
                </a:r>
                <a:endParaRPr kumimoji="1" lang="ja-JP" altLang="en-US" sz="200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7" name="グループ化 14">
                <a:extLst>
                  <a:ext uri="{FF2B5EF4-FFF2-40B4-BE49-F238E27FC236}">
                    <a16:creationId xmlns:a16="http://schemas.microsoft.com/office/drawing/2014/main" id="{F890560B-A65D-5048-8069-7AC68A954A48}"/>
                  </a:ext>
                </a:extLst>
              </p:cNvPr>
              <p:cNvGrpSpPr/>
              <p:nvPr/>
            </p:nvGrpSpPr>
            <p:grpSpPr>
              <a:xfrm>
                <a:off x="2411760" y="1772816"/>
                <a:ext cx="2880305" cy="1128074"/>
                <a:chOff x="2411760" y="1772816"/>
                <a:chExt cx="2880305" cy="1128074"/>
              </a:xfrm>
            </p:grpSpPr>
            <p:cxnSp>
              <p:nvCxnSpPr>
                <p:cNvPr id="27" name="直線矢印コネクタ 5">
                  <a:extLst>
                    <a:ext uri="{FF2B5EF4-FFF2-40B4-BE49-F238E27FC236}">
                      <a16:creationId xmlns:a16="http://schemas.microsoft.com/office/drawing/2014/main" id="{2660482B-9335-6D4F-BF0B-548601E91E4A}"/>
                    </a:ext>
                  </a:extLst>
                </p:cNvPr>
                <p:cNvCxnSpPr/>
                <p:nvPr/>
              </p:nvCxnSpPr>
              <p:spPr>
                <a:xfrm>
                  <a:off x="2411760" y="1772816"/>
                  <a:ext cx="2852666" cy="0"/>
                </a:xfrm>
                <a:prstGeom prst="straightConnector1">
                  <a:avLst/>
                </a:prstGeom>
                <a:ln w="381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直線コネクタ 11">
                  <a:extLst>
                    <a:ext uri="{FF2B5EF4-FFF2-40B4-BE49-F238E27FC236}">
                      <a16:creationId xmlns:a16="http://schemas.microsoft.com/office/drawing/2014/main" id="{B530D83E-B4AD-DB41-868A-B4458098A4EC}"/>
                    </a:ext>
                  </a:extLst>
                </p:cNvPr>
                <p:cNvCxnSpPr/>
                <p:nvPr/>
              </p:nvCxnSpPr>
              <p:spPr>
                <a:xfrm>
                  <a:off x="4544648" y="1784890"/>
                  <a:ext cx="0" cy="111600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線矢印コネクタ 13">
                  <a:extLst>
                    <a:ext uri="{FF2B5EF4-FFF2-40B4-BE49-F238E27FC236}">
                      <a16:creationId xmlns:a16="http://schemas.microsoft.com/office/drawing/2014/main" id="{8BCC0318-0B77-3A4D-9268-6846F1F09460}"/>
                    </a:ext>
                  </a:extLst>
                </p:cNvPr>
                <p:cNvCxnSpPr/>
                <p:nvPr/>
              </p:nvCxnSpPr>
              <p:spPr>
                <a:xfrm>
                  <a:off x="4525265" y="2900890"/>
                  <a:ext cx="766800" cy="0"/>
                </a:xfrm>
                <a:prstGeom prst="straightConnector1">
                  <a:avLst/>
                </a:prstGeom>
                <a:ln w="381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" name="テキスト ボックス 18">
                <a:extLst>
                  <a:ext uri="{FF2B5EF4-FFF2-40B4-BE49-F238E27FC236}">
                    <a16:creationId xmlns:a16="http://schemas.microsoft.com/office/drawing/2014/main" id="{5EFE4E32-DDC0-D84B-9CB5-4A37DCDE78A1}"/>
                  </a:ext>
                </a:extLst>
              </p:cNvPr>
              <p:cNvSpPr txBox="1"/>
              <p:nvPr/>
            </p:nvSpPr>
            <p:spPr>
              <a:xfrm>
                <a:off x="3071673" y="1333224"/>
                <a:ext cx="117661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NOS</a:t>
                </a:r>
                <a:endParaRPr kumimoji="1" lang="ja-JP" altLang="en-US" sz="200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上カーブ矢印 17">
                <a:extLst>
                  <a:ext uri="{FF2B5EF4-FFF2-40B4-BE49-F238E27FC236}">
                    <a16:creationId xmlns:a16="http://schemas.microsoft.com/office/drawing/2014/main" id="{2D93F976-07CF-1049-A32A-A6BA73F74DA9}"/>
                  </a:ext>
                </a:extLst>
              </p:cNvPr>
              <p:cNvSpPr/>
              <p:nvPr/>
            </p:nvSpPr>
            <p:spPr>
              <a:xfrm>
                <a:off x="3043118" y="1062028"/>
                <a:ext cx="1152128" cy="291854"/>
              </a:xfrm>
              <a:prstGeom prst="curvedUpArrow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テキスト ボックス 21">
                <a:extLst>
                  <a:ext uri="{FF2B5EF4-FFF2-40B4-BE49-F238E27FC236}">
                    <a16:creationId xmlns:a16="http://schemas.microsoft.com/office/drawing/2014/main" id="{B524D8DF-4588-1247-953B-5AE8C9FA5979}"/>
                  </a:ext>
                </a:extLst>
              </p:cNvPr>
              <p:cNvSpPr txBox="1"/>
              <p:nvPr/>
            </p:nvSpPr>
            <p:spPr>
              <a:xfrm>
                <a:off x="5264425" y="1554058"/>
                <a:ext cx="80041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</a:t>
                </a:r>
                <a:endParaRPr kumimoji="1" lang="ja-JP" altLang="en-US" sz="200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テキスト ボックス 22">
                <a:extLst>
                  <a:ext uri="{FF2B5EF4-FFF2-40B4-BE49-F238E27FC236}">
                    <a16:creationId xmlns:a16="http://schemas.microsoft.com/office/drawing/2014/main" id="{58FA1A8D-6F37-C24E-9376-45F01FE1BAE3}"/>
                  </a:ext>
                </a:extLst>
              </p:cNvPr>
              <p:cNvSpPr txBox="1"/>
              <p:nvPr/>
            </p:nvSpPr>
            <p:spPr>
              <a:xfrm>
                <a:off x="5264425" y="2653334"/>
                <a:ext cx="19081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Citrulline</a:t>
                </a:r>
                <a:endParaRPr kumimoji="1" lang="ja-JP" altLang="en-US" sz="200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2" name="直線矢印コネクタ 23">
                <a:extLst>
                  <a:ext uri="{FF2B5EF4-FFF2-40B4-BE49-F238E27FC236}">
                    <a16:creationId xmlns:a16="http://schemas.microsoft.com/office/drawing/2014/main" id="{B3AF0B75-8646-E24F-997C-CB7BE389FCE4}"/>
                  </a:ext>
                </a:extLst>
              </p:cNvPr>
              <p:cNvCxnSpPr/>
              <p:nvPr/>
            </p:nvCxnSpPr>
            <p:spPr>
              <a:xfrm flipV="1">
                <a:off x="5868144" y="1062028"/>
                <a:ext cx="576064" cy="49203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直線矢印コネクタ 25">
                <a:extLst>
                  <a:ext uri="{FF2B5EF4-FFF2-40B4-BE49-F238E27FC236}">
                    <a16:creationId xmlns:a16="http://schemas.microsoft.com/office/drawing/2014/main" id="{AED616B7-91C4-4A46-9C49-3E6F06DE067C}"/>
                  </a:ext>
                </a:extLst>
              </p:cNvPr>
              <p:cNvCxnSpPr/>
              <p:nvPr/>
            </p:nvCxnSpPr>
            <p:spPr>
              <a:xfrm>
                <a:off x="6876256" y="1357270"/>
                <a:ext cx="0" cy="72000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" name="テキスト ボックス 27">
                <a:extLst>
                  <a:ext uri="{FF2B5EF4-FFF2-40B4-BE49-F238E27FC236}">
                    <a16:creationId xmlns:a16="http://schemas.microsoft.com/office/drawing/2014/main" id="{9813BE5D-C007-EF48-957F-8C2877B67943}"/>
                  </a:ext>
                </a:extLst>
              </p:cNvPr>
              <p:cNvSpPr txBox="1"/>
              <p:nvPr/>
            </p:nvSpPr>
            <p:spPr>
              <a:xfrm>
                <a:off x="6496002" y="839923"/>
                <a:ext cx="14929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Nitrate</a:t>
                </a:r>
                <a:endParaRPr kumimoji="1" lang="ja-JP" altLang="en-US" sz="200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テキスト ボックス 28">
                <a:extLst>
                  <a:ext uri="{FF2B5EF4-FFF2-40B4-BE49-F238E27FC236}">
                    <a16:creationId xmlns:a16="http://schemas.microsoft.com/office/drawing/2014/main" id="{F20593B9-C75A-8C46-B4D4-43F39985F121}"/>
                  </a:ext>
                </a:extLst>
              </p:cNvPr>
              <p:cNvSpPr txBox="1"/>
              <p:nvPr/>
            </p:nvSpPr>
            <p:spPr>
              <a:xfrm>
                <a:off x="6444209" y="2119661"/>
                <a:ext cx="119969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Nitrite</a:t>
                </a:r>
                <a:endParaRPr kumimoji="1" lang="ja-JP" altLang="en-US" sz="200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テキスト ボックス 31">
                <a:extLst>
                  <a:ext uri="{FF2B5EF4-FFF2-40B4-BE49-F238E27FC236}">
                    <a16:creationId xmlns:a16="http://schemas.microsoft.com/office/drawing/2014/main" id="{EE2D3123-3A81-0348-9333-C1AC5BA05950}"/>
                  </a:ext>
                </a:extLst>
              </p:cNvPr>
              <p:cNvSpPr txBox="1"/>
              <p:nvPr/>
            </p:nvSpPr>
            <p:spPr>
              <a:xfrm>
                <a:off x="7172614" y="1318281"/>
                <a:ext cx="203524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Nitrate</a:t>
                </a:r>
              </a:p>
              <a:p>
                <a:r>
                  <a:rPr lang="en-US" altLang="ja-JP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Reductase</a:t>
                </a:r>
                <a:endParaRPr kumimoji="1" lang="ja-JP" altLang="en-US" sz="200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1" name="直線矢印コネクタ 36">
              <a:extLst>
                <a:ext uri="{FF2B5EF4-FFF2-40B4-BE49-F238E27FC236}">
                  <a16:creationId xmlns:a16="http://schemas.microsoft.com/office/drawing/2014/main" id="{B03D4DCB-AB9F-7C48-8BEE-AD630748A510}"/>
                </a:ext>
              </a:extLst>
            </p:cNvPr>
            <p:cNvCxnSpPr/>
            <p:nvPr/>
          </p:nvCxnSpPr>
          <p:spPr>
            <a:xfrm>
              <a:off x="5508103" y="1999301"/>
              <a:ext cx="504057" cy="27757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5366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14675</TotalTime>
  <Words>86</Words>
  <Application>Microsoft Macintosh PowerPoint</Application>
  <PresentationFormat>画面に合わせる (4:3)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排血路を短絡路型肝性脳症の治療選択</dc:title>
  <dc:creator>HIS</dc:creator>
  <cp:lastModifiedBy>川村　充史</cp:lastModifiedBy>
  <cp:revision>1055</cp:revision>
  <cp:lastPrinted>2019-09-10T13:55:18Z</cp:lastPrinted>
  <dcterms:created xsi:type="dcterms:W3CDTF">2016-04-20T04:06:50Z</dcterms:created>
  <dcterms:modified xsi:type="dcterms:W3CDTF">2022-02-21T11:49:21Z</dcterms:modified>
</cp:coreProperties>
</file>