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99" r:id="rId2"/>
    <p:sldId id="400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3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3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Plasmid PCR</a:t>
            </a:r>
            <a:r>
              <a:rPr lang="es-ES" baseline="0"/>
              <a:t> VAF Vs dPCR</a:t>
            </a:r>
            <a:endParaRPr lang="es-E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4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3.0423884514435697E-2"/>
                  <c:y val="0.32600721784776904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</c:trendlineLbl>
          </c:trendline>
          <c:xVal>
            <c:numRef>
              <c:f>Hoja1!$C$8:$C$11</c:f>
              <c:numCache>
                <c:formatCode>General</c:formatCode>
                <c:ptCount val="4"/>
                <c:pt idx="0">
                  <c:v>50</c:v>
                </c:pt>
                <c:pt idx="1">
                  <c:v>5</c:v>
                </c:pt>
                <c:pt idx="2">
                  <c:v>0.5</c:v>
                </c:pt>
                <c:pt idx="3">
                  <c:v>0.05</c:v>
                </c:pt>
              </c:numCache>
            </c:numRef>
          </c:xVal>
          <c:yVal>
            <c:numRef>
              <c:f>Hoja1!$D$8:$D$11</c:f>
              <c:numCache>
                <c:formatCode>General</c:formatCode>
                <c:ptCount val="4"/>
                <c:pt idx="0">
                  <c:v>50.5</c:v>
                </c:pt>
                <c:pt idx="1">
                  <c:v>3.85</c:v>
                </c:pt>
                <c:pt idx="2">
                  <c:v>0.41</c:v>
                </c:pt>
                <c:pt idx="3">
                  <c:v>8.2000000000000003E-2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873-467B-935D-4C12C51F8B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78381568"/>
        <c:axId val="1278379936"/>
      </c:scatterChart>
      <c:valAx>
        <c:axId val="1278381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78379936"/>
        <c:crosses val="autoZero"/>
        <c:crossBetween val="midCat"/>
      </c:valAx>
      <c:valAx>
        <c:axId val="1278379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783815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p.T315I tumor burden NGS Vs dPCR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4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</c:trendlineLbl>
          </c:trendline>
          <c:xVal>
            <c:numRef>
              <c:f>Hoja2!$B$5:$B$8</c:f>
              <c:numCache>
                <c:formatCode>General</c:formatCode>
                <c:ptCount val="4"/>
                <c:pt idx="0">
                  <c:v>1.9</c:v>
                </c:pt>
                <c:pt idx="1">
                  <c:v>14.3</c:v>
                </c:pt>
                <c:pt idx="2">
                  <c:v>43.5</c:v>
                </c:pt>
                <c:pt idx="3">
                  <c:v>75.8</c:v>
                </c:pt>
              </c:numCache>
            </c:numRef>
          </c:xVal>
          <c:yVal>
            <c:numRef>
              <c:f>Hoja2!$C$5:$C$8</c:f>
              <c:numCache>
                <c:formatCode>General</c:formatCode>
                <c:ptCount val="4"/>
                <c:pt idx="0">
                  <c:v>0.99</c:v>
                </c:pt>
                <c:pt idx="1">
                  <c:v>9.9600000000000009</c:v>
                </c:pt>
                <c:pt idx="2">
                  <c:v>49.8</c:v>
                </c:pt>
                <c:pt idx="3">
                  <c:v>99.6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E3C-490E-A263-5DA3DE614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78384288"/>
        <c:axId val="1278379392"/>
      </c:scatterChart>
      <c:valAx>
        <c:axId val="12783842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78379392"/>
        <c:crosses val="autoZero"/>
        <c:crossBetween val="midCat"/>
      </c:valAx>
      <c:valAx>
        <c:axId val="1278379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783842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910AD7-BF54-4711-BB34-BCF3B6E86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D288078-74BA-4823-A091-6B4B6B12A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42E85A7-BE69-40F6-96BC-9879FE5D1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537224C-7FBB-4CF6-8681-A6F849D3F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E83AEC-9E58-4844-94FD-1062F6442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821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883C73-C164-497A-9998-F0F350C9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4247C3A-1312-49B7-9A46-2A62F0AC89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73CA211-B118-4ED4-B6D6-066C86CE9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06B3518-0FDB-44A7-A5D5-294DC36B5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3DD0F62-5D0D-42BF-B08A-870B24749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222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C6313BF-90DC-492D-AFE3-C2EEE255D9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3758C416-7311-4093-9C8C-8E833F634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D5A88A1-F01C-48A8-A761-AE9AD5FB9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D837F68-308F-4124-91E3-46F924AF9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A3D1409-B3B0-4C0F-883F-92F5F75C5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259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F30BCD-F50D-4C52-8CEC-72F2E267F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069BE4A-4848-4522-9A83-4BD234073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B9D4E49-C0BD-457E-B5B9-A14D9DAAA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18B4648-DFED-4246-A3B5-107EBD9C1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D5F89E0-B9E4-4DB7-BBD3-AAA36CB3A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0462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3DA91F-CAFC-45D4-AEBD-CC8CA3AF3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AF925E3-D3BC-41CB-8606-DE114F2CA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0DF74D4-842E-402F-B891-A06270340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03C21AD-3476-4869-92E0-EE458AB53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33BEC38-40D6-4853-9B65-55DEC52A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1241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D19130-5002-40E9-BE25-B5E94D1C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BA61D4F-5A52-4828-A40D-621E68E3A5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103F3D6-7EE5-4161-8BF4-300FC6E89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CCD320A-7ECA-4AE7-9A26-6C9743B60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1CA1500-8024-422A-84F4-632D183BD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6E21171-2391-464F-9FCF-284A2A4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411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6DA72D-6161-48D7-B8D0-E900797AD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39FA611-B1FE-4641-B4E4-AAA37749A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580CBD3-B3B2-483E-93F7-F40AD34B1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8085DE53-79F8-426C-A15D-48463A6FFE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B544EA4-EFE0-4DEA-880B-6449341DD5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EF515AB4-FE35-4BF2-93F9-1AA529160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4A7D5D3A-F5BD-404E-9D16-7B7603465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0273954C-7EB4-49C9-A976-AE703C41E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4279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F756A3-8D36-474B-8F24-42A033A40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B60E843-9128-4C27-B5D2-DD61BCDE9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F238E8B2-7FEA-446A-947D-0CC806450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4F4BF0CB-C495-4693-BE7E-E35226C78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9138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DB077BBD-5D3C-4EA8-A6FE-F909F5C3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1AF8AC73-7326-4B3A-90AC-65398B8CE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2F027440-801A-41D8-BD3A-DC7B6D20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728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52A8E7-B23A-42F7-8B78-95BA3B1B2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976E0C5-E8CB-4C18-9862-010544579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BB678D1-8CD3-4C79-89F1-3DEB311DD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88BF427-88BE-4AA3-B9D4-1EAC3293D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A3C0BE9-26D3-444F-9594-56410B0B9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6938A04-97D1-47E8-AB52-0EBE6D78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7809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FA9A00-22B5-4421-8EBD-82044E1C2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10D59BC-A74B-414D-96B0-167FAFEDF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F3A2007-2D4A-461A-A5B9-6AD2C8601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DA4DC4A-9CCE-4468-AE50-69E2367EA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A20C4B9-ECD3-4B95-9006-80C05DEA3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770F2BE-EA87-4BA8-985F-4839BD10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6437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241D8D0-4732-4CF1-9F00-07C09189C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198539D-7B55-4023-9DA7-74AFAF6A1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435857B-56AC-4C29-A703-738F4BE59C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C7428-48EE-4780-9C33-EC364868ED79}" type="datetimeFigureOut">
              <a:rPr lang="es-ES" smtClean="0"/>
              <a:t>23/02/2022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15ED3B9-707D-4B5D-B3AE-37B9F20272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B97D9AC-C762-423B-9B68-32ECCA15B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F70F3-ECF0-482B-B4E3-CA40C18393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3939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xmlns="" id="{5756B5F2-9441-44F8-89EA-6ADE32B6A8C8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719666"/>
          <a:ext cx="3827262" cy="21234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913631">
                  <a:extLst>
                    <a:ext uri="{9D8B030D-6E8A-4147-A177-3AD203B41FA5}">
                      <a16:colId xmlns:a16="http://schemas.microsoft.com/office/drawing/2014/main" xmlns="" val="1123148444"/>
                    </a:ext>
                  </a:extLst>
                </a:gridCol>
                <a:gridCol w="1913631">
                  <a:extLst>
                    <a:ext uri="{9D8B030D-6E8A-4147-A177-3AD203B41FA5}">
                      <a16:colId xmlns:a16="http://schemas.microsoft.com/office/drawing/2014/main" xmlns="" val="16414448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err="1"/>
                        <a:t>Plasmid</a:t>
                      </a:r>
                      <a:r>
                        <a:rPr lang="es-ES" dirty="0"/>
                        <a:t> p.T315I % </a:t>
                      </a:r>
                      <a:r>
                        <a:rPr lang="es-ES" dirty="0" err="1"/>
                        <a:t>mutation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err="1"/>
                        <a:t>dPCR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results</a:t>
                      </a:r>
                      <a:r>
                        <a:rPr lang="es-ES" dirty="0"/>
                        <a:t> (p.T315I VAF in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7058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50.0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50.5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899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3.85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8238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0.41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6551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0.05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0.082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3846161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xmlns="" id="{763B5C33-8004-46B5-8D50-33CE36841564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2843106"/>
          <a:ext cx="3827262" cy="21234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913631">
                  <a:extLst>
                    <a:ext uri="{9D8B030D-6E8A-4147-A177-3AD203B41FA5}">
                      <a16:colId xmlns:a16="http://schemas.microsoft.com/office/drawing/2014/main" xmlns="" val="4113112239"/>
                    </a:ext>
                  </a:extLst>
                </a:gridCol>
                <a:gridCol w="1913631">
                  <a:extLst>
                    <a:ext uri="{9D8B030D-6E8A-4147-A177-3AD203B41FA5}">
                      <a16:colId xmlns:a16="http://schemas.microsoft.com/office/drawing/2014/main" xmlns="" val="1609396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err="1"/>
                        <a:t>Samples</a:t>
                      </a:r>
                      <a:r>
                        <a:rPr lang="es-ES" dirty="0"/>
                        <a:t> p.T315I VRF % </a:t>
                      </a:r>
                      <a:r>
                        <a:rPr lang="es-ES" dirty="0" err="1"/>
                        <a:t>by</a:t>
                      </a:r>
                      <a:r>
                        <a:rPr lang="es-ES" dirty="0"/>
                        <a:t> 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err="1"/>
                        <a:t>dPCR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results</a:t>
                      </a:r>
                      <a:r>
                        <a:rPr lang="es-ES" dirty="0"/>
                        <a:t> (p.T315I VAF in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686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1.90</a:t>
                      </a:r>
                      <a:endParaRPr lang="es-E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0.99</a:t>
                      </a:r>
                      <a:endParaRPr lang="es-E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50951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14.3</a:t>
                      </a:r>
                      <a:endParaRPr lang="es-E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9.96</a:t>
                      </a:r>
                      <a:endParaRPr lang="es-E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46202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43.5</a:t>
                      </a:r>
                      <a:endParaRPr lang="es-E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49.8</a:t>
                      </a:r>
                      <a:endParaRPr lang="es-E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74305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75.8</a:t>
                      </a:r>
                      <a:endParaRPr lang="es-E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99.6</a:t>
                      </a:r>
                      <a:endParaRPr lang="es-E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63141059"/>
                  </a:ext>
                </a:extLst>
              </a:tr>
            </a:tbl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9159BF3B-9BC0-4945-B83E-C087722D2FB9}"/>
              </a:ext>
            </a:extLst>
          </p:cNvPr>
          <p:cNvGraphicFramePr>
            <a:graphicFrameLocks/>
          </p:cNvGraphicFramePr>
          <p:nvPr/>
        </p:nvGraphicFramePr>
        <p:xfrm>
          <a:off x="5859259" y="726488"/>
          <a:ext cx="4844372" cy="212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08B97730-0A5F-4128-9D03-AD5AAE8ED688}"/>
              </a:ext>
            </a:extLst>
          </p:cNvPr>
          <p:cNvGraphicFramePr>
            <a:graphicFrameLocks/>
          </p:cNvGraphicFramePr>
          <p:nvPr/>
        </p:nvGraphicFramePr>
        <p:xfrm>
          <a:off x="5859259" y="2843107"/>
          <a:ext cx="4844372" cy="2130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F050D2B-3501-4C08-B57A-FCFDFC18071F}"/>
              </a:ext>
            </a:extLst>
          </p:cNvPr>
          <p:cNvSpPr txBox="1"/>
          <p:nvPr/>
        </p:nvSpPr>
        <p:spPr>
          <a:xfrm>
            <a:off x="1571346" y="585924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/>
              <a:t>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1299E25B-E256-48CF-A450-FBCB52E03E5F}"/>
              </a:ext>
            </a:extLst>
          </p:cNvPr>
          <p:cNvSpPr txBox="1"/>
          <p:nvPr/>
        </p:nvSpPr>
        <p:spPr>
          <a:xfrm>
            <a:off x="1572827" y="2691410"/>
            <a:ext cx="4074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/>
              <a:t>B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691978" y="6021859"/>
            <a:ext cx="2524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Supplementary</a:t>
            </a:r>
            <a:r>
              <a:rPr lang="es-ES" dirty="0" smtClean="0"/>
              <a:t> Figure S1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6461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5AE6C88-4291-43B2-AE51-E2A47D2D41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14" r="24815"/>
          <a:stretch/>
        </p:blipFill>
        <p:spPr>
          <a:xfrm>
            <a:off x="5720875" y="1257300"/>
            <a:ext cx="4504481" cy="447346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1D229415-0798-4961-B2CB-CC9DBF35A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76" t="6599" r="24794" b="2494"/>
          <a:stretch/>
        </p:blipFill>
        <p:spPr>
          <a:xfrm>
            <a:off x="186344" y="1153886"/>
            <a:ext cx="4516285" cy="4364048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xmlns="" id="{4C68DDC4-0847-4F4B-8A06-6F7DC6783F7A}"/>
              </a:ext>
            </a:extLst>
          </p:cNvPr>
          <p:cNvGrpSpPr/>
          <p:nvPr/>
        </p:nvGrpSpPr>
        <p:grpSpPr>
          <a:xfrm>
            <a:off x="1078931" y="4056666"/>
            <a:ext cx="1635294" cy="407085"/>
            <a:chOff x="3443770" y="3757120"/>
            <a:chExt cx="1635294" cy="407085"/>
          </a:xfrm>
        </p:grpSpPr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xmlns="" id="{F1A679D9-DCF9-42D8-BED4-AA649DB5840A}"/>
                </a:ext>
              </a:extLst>
            </p:cNvPr>
            <p:cNvCxnSpPr>
              <a:cxnSpLocks/>
            </p:cNvCxnSpPr>
            <p:nvPr/>
          </p:nvCxnSpPr>
          <p:spPr>
            <a:xfrm>
              <a:off x="3444240" y="3897938"/>
              <a:ext cx="239993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xmlns="" id="{519FFF9D-8D73-47D8-AE05-9DAF25163CC7}"/>
                </a:ext>
              </a:extLst>
            </p:cNvPr>
            <p:cNvCxnSpPr>
              <a:cxnSpLocks/>
            </p:cNvCxnSpPr>
            <p:nvPr/>
          </p:nvCxnSpPr>
          <p:spPr>
            <a:xfrm>
              <a:off x="3443770" y="4057226"/>
              <a:ext cx="239993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xmlns="" id="{A3A0CEDD-6EE9-4344-8265-512660F61B5D}"/>
                </a:ext>
              </a:extLst>
            </p:cNvPr>
            <p:cNvGrpSpPr/>
            <p:nvPr/>
          </p:nvGrpSpPr>
          <p:grpSpPr>
            <a:xfrm>
              <a:off x="3626417" y="3757120"/>
              <a:ext cx="1452647" cy="407085"/>
              <a:chOff x="3626417" y="3757120"/>
              <a:chExt cx="1452647" cy="407085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xmlns="" id="{E45118D4-F972-4C45-B853-86D1EF7C8A33}"/>
                  </a:ext>
                </a:extLst>
              </p:cNvPr>
              <p:cNvSpPr txBox="1"/>
              <p:nvPr/>
            </p:nvSpPr>
            <p:spPr>
              <a:xfrm>
                <a:off x="3626422" y="3757120"/>
                <a:ext cx="145264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100" dirty="0"/>
                  <a:t>Non-</a:t>
                </a:r>
                <a:r>
                  <a:rPr lang="es-ES" sz="1100" dirty="0" err="1"/>
                  <a:t>mutated</a:t>
                </a:r>
                <a:r>
                  <a:rPr lang="es-ES" sz="1100" dirty="0"/>
                  <a:t> </a:t>
                </a:r>
                <a:r>
                  <a:rPr lang="es-ES" sz="1100" dirty="0" err="1"/>
                  <a:t>Patients</a:t>
                </a:r>
                <a:endParaRPr lang="es-ES" sz="1100" dirty="0"/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xmlns="" id="{73C007EF-DB0C-4B64-B059-4CF9CDBB955B}"/>
                  </a:ext>
                </a:extLst>
              </p:cNvPr>
              <p:cNvSpPr txBox="1"/>
              <p:nvPr/>
            </p:nvSpPr>
            <p:spPr>
              <a:xfrm>
                <a:off x="3626417" y="3902595"/>
                <a:ext cx="1210588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100" dirty="0" err="1"/>
                  <a:t>Mutated</a:t>
                </a:r>
                <a:r>
                  <a:rPr lang="es-ES" sz="1100" dirty="0"/>
                  <a:t>  </a:t>
                </a:r>
                <a:r>
                  <a:rPr lang="es-ES" sz="1100" dirty="0" err="1"/>
                  <a:t>Patients</a:t>
                </a:r>
                <a:endParaRPr lang="es-ES" sz="1100" dirty="0"/>
              </a:p>
            </p:txBody>
          </p:sp>
        </p:grp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A2D3D8C3-1829-4E15-AE5E-E5862CED3B76}"/>
              </a:ext>
            </a:extLst>
          </p:cNvPr>
          <p:cNvSpPr txBox="1"/>
          <p:nvPr/>
        </p:nvSpPr>
        <p:spPr>
          <a:xfrm>
            <a:off x="3053238" y="1340066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002060"/>
                </a:solidFill>
              </a:rPr>
              <a:t>n=43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C3357DBC-B4FD-4098-A199-C287D75C7AE8}"/>
              </a:ext>
            </a:extLst>
          </p:cNvPr>
          <p:cNvSpPr txBox="1"/>
          <p:nvPr/>
        </p:nvSpPr>
        <p:spPr>
          <a:xfrm>
            <a:off x="2725263" y="2277385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00B050"/>
                </a:solidFill>
              </a:rPr>
              <a:t>n=13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xmlns="" id="{70E9497B-25C4-49F3-97ED-B0EA896023FC}"/>
              </a:ext>
            </a:extLst>
          </p:cNvPr>
          <p:cNvSpPr txBox="1"/>
          <p:nvPr/>
        </p:nvSpPr>
        <p:spPr>
          <a:xfrm>
            <a:off x="3709187" y="4591263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P=0.038*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xmlns="" id="{96DD041C-13DB-49AA-84F5-A92DF9DCE59B}"/>
              </a:ext>
            </a:extLst>
          </p:cNvPr>
          <p:cNvGrpSpPr/>
          <p:nvPr/>
        </p:nvGrpSpPr>
        <p:grpSpPr>
          <a:xfrm>
            <a:off x="7006795" y="4056666"/>
            <a:ext cx="1635294" cy="407085"/>
            <a:chOff x="3443770" y="3757120"/>
            <a:chExt cx="1635294" cy="407085"/>
          </a:xfrm>
        </p:grpSpPr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xmlns="" id="{022E607B-6B70-464D-B341-B17DE6DD0D1E}"/>
                </a:ext>
              </a:extLst>
            </p:cNvPr>
            <p:cNvCxnSpPr>
              <a:cxnSpLocks/>
            </p:cNvCxnSpPr>
            <p:nvPr/>
          </p:nvCxnSpPr>
          <p:spPr>
            <a:xfrm>
              <a:off x="3444240" y="3897938"/>
              <a:ext cx="239993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xmlns="" id="{8211D1BB-5332-4249-B82A-A153DD853E96}"/>
                </a:ext>
              </a:extLst>
            </p:cNvPr>
            <p:cNvCxnSpPr>
              <a:cxnSpLocks/>
            </p:cNvCxnSpPr>
            <p:nvPr/>
          </p:nvCxnSpPr>
          <p:spPr>
            <a:xfrm>
              <a:off x="3443770" y="4057226"/>
              <a:ext cx="239993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xmlns="" id="{4B799A70-61A3-4D43-AA4B-ABDC77F91657}"/>
                </a:ext>
              </a:extLst>
            </p:cNvPr>
            <p:cNvGrpSpPr/>
            <p:nvPr/>
          </p:nvGrpSpPr>
          <p:grpSpPr>
            <a:xfrm>
              <a:off x="3626417" y="3757120"/>
              <a:ext cx="1452647" cy="407085"/>
              <a:chOff x="3626417" y="3757120"/>
              <a:chExt cx="1452647" cy="407085"/>
            </a:xfrm>
          </p:grpSpPr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xmlns="" id="{2718171F-A060-4386-91A2-FA5960C5A561}"/>
                  </a:ext>
                </a:extLst>
              </p:cNvPr>
              <p:cNvSpPr txBox="1"/>
              <p:nvPr/>
            </p:nvSpPr>
            <p:spPr>
              <a:xfrm>
                <a:off x="3626422" y="3757120"/>
                <a:ext cx="145264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100" dirty="0"/>
                  <a:t>Non-</a:t>
                </a:r>
                <a:r>
                  <a:rPr lang="es-ES" sz="1100" dirty="0" err="1"/>
                  <a:t>mutated</a:t>
                </a:r>
                <a:r>
                  <a:rPr lang="es-ES" sz="1100" dirty="0"/>
                  <a:t> </a:t>
                </a:r>
                <a:r>
                  <a:rPr lang="es-ES" sz="1100" dirty="0" err="1"/>
                  <a:t>Patients</a:t>
                </a:r>
                <a:endParaRPr lang="es-ES" sz="1100" dirty="0"/>
              </a:p>
            </p:txBody>
          </p:sp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xmlns="" id="{F6224775-5943-4D0B-9220-7001FBC13F91}"/>
                  </a:ext>
                </a:extLst>
              </p:cNvPr>
              <p:cNvSpPr txBox="1"/>
              <p:nvPr/>
            </p:nvSpPr>
            <p:spPr>
              <a:xfrm>
                <a:off x="3626417" y="3902595"/>
                <a:ext cx="1178528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100" dirty="0" err="1"/>
                  <a:t>Mutated</a:t>
                </a:r>
                <a:r>
                  <a:rPr lang="es-ES" sz="1100" dirty="0"/>
                  <a:t> </a:t>
                </a:r>
                <a:r>
                  <a:rPr lang="es-ES" sz="1100" dirty="0" err="1"/>
                  <a:t>Patients</a:t>
                </a:r>
                <a:endParaRPr lang="es-ES" sz="1100" dirty="0"/>
              </a:p>
            </p:txBody>
          </p:sp>
        </p:grp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xmlns="" id="{3E8A0D07-A191-4E56-B63A-028D2A5D0462}"/>
              </a:ext>
            </a:extLst>
          </p:cNvPr>
          <p:cNvSpPr txBox="1"/>
          <p:nvPr/>
        </p:nvSpPr>
        <p:spPr>
          <a:xfrm>
            <a:off x="8573270" y="2679434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002060"/>
                </a:solidFill>
              </a:rPr>
              <a:t>n=9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22C2B942-2517-498B-8116-08CB5ECAFAD3}"/>
              </a:ext>
            </a:extLst>
          </p:cNvPr>
          <p:cNvSpPr txBox="1"/>
          <p:nvPr/>
        </p:nvSpPr>
        <p:spPr>
          <a:xfrm>
            <a:off x="8502512" y="3474926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00B050"/>
                </a:solidFill>
              </a:rPr>
              <a:t>n=3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xmlns="" id="{5CAD9648-ECED-465E-9C9F-0126277F9A17}"/>
              </a:ext>
            </a:extLst>
          </p:cNvPr>
          <p:cNvSpPr txBox="1"/>
          <p:nvPr/>
        </p:nvSpPr>
        <p:spPr>
          <a:xfrm>
            <a:off x="9280867" y="4775929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P=0.405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F79980E8-55B7-45E1-BE3B-6378AC500305}"/>
              </a:ext>
            </a:extLst>
          </p:cNvPr>
          <p:cNvSpPr txBox="1"/>
          <p:nvPr/>
        </p:nvSpPr>
        <p:spPr>
          <a:xfrm>
            <a:off x="655542" y="745930"/>
            <a:ext cx="317716" cy="369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1" dirty="0"/>
              <a:t>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B845A933-E2DA-4143-9D5D-B62022E81AE5}"/>
              </a:ext>
            </a:extLst>
          </p:cNvPr>
          <p:cNvSpPr txBox="1"/>
          <p:nvPr/>
        </p:nvSpPr>
        <p:spPr>
          <a:xfrm>
            <a:off x="6036672" y="784426"/>
            <a:ext cx="309700" cy="369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1" dirty="0"/>
              <a:t>B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BCA4EF16-637F-4F17-994B-124F5F588168}"/>
              </a:ext>
            </a:extLst>
          </p:cNvPr>
          <p:cNvSpPr txBox="1"/>
          <p:nvPr/>
        </p:nvSpPr>
        <p:spPr>
          <a:xfrm>
            <a:off x="1523558" y="838351"/>
            <a:ext cx="24360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err="1"/>
              <a:t>Chronic</a:t>
            </a:r>
            <a:r>
              <a:rPr lang="es-ES" sz="1600" b="1" dirty="0"/>
              <a:t> </a:t>
            </a:r>
            <a:r>
              <a:rPr lang="es-ES" sz="1600" b="1" dirty="0" err="1"/>
              <a:t>Myeloid</a:t>
            </a:r>
            <a:r>
              <a:rPr lang="es-ES" sz="1600" b="1" dirty="0"/>
              <a:t> </a:t>
            </a:r>
            <a:r>
              <a:rPr lang="es-ES" sz="1600" b="1" dirty="0" err="1"/>
              <a:t>Leukemia</a:t>
            </a:r>
            <a:endParaRPr lang="es-ES" sz="1600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xmlns="" id="{6843A180-9480-4840-BEB5-2FCB680DA884}"/>
              </a:ext>
            </a:extLst>
          </p:cNvPr>
          <p:cNvSpPr txBox="1"/>
          <p:nvPr/>
        </p:nvSpPr>
        <p:spPr>
          <a:xfrm>
            <a:off x="6814476" y="851605"/>
            <a:ext cx="2982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B-Acute </a:t>
            </a:r>
            <a:r>
              <a:rPr lang="es-ES" sz="1600" b="1" dirty="0" err="1"/>
              <a:t>Lymphoblastic</a:t>
            </a:r>
            <a:r>
              <a:rPr lang="es-ES" sz="1600" b="1" dirty="0"/>
              <a:t> </a:t>
            </a:r>
            <a:r>
              <a:rPr lang="es-ES" sz="1600" b="1" dirty="0" err="1"/>
              <a:t>Leukemia</a:t>
            </a:r>
            <a:endParaRPr lang="es-ES" sz="1600" b="1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xmlns="" id="{91557B8D-6CCB-4202-A518-8CAEACA0DD79}"/>
              </a:ext>
            </a:extLst>
          </p:cNvPr>
          <p:cNvSpPr txBox="1"/>
          <p:nvPr/>
        </p:nvSpPr>
        <p:spPr>
          <a:xfrm>
            <a:off x="1829406" y="5288425"/>
            <a:ext cx="189667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b="1" dirty="0" err="1"/>
              <a:t>Months</a:t>
            </a:r>
            <a:r>
              <a:rPr lang="es-ES" sz="1400" b="1" dirty="0"/>
              <a:t> after diagnosis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xmlns="" id="{8CE1CCBC-AA64-4AA8-862A-70E39629FACB}"/>
              </a:ext>
            </a:extLst>
          </p:cNvPr>
          <p:cNvSpPr txBox="1"/>
          <p:nvPr/>
        </p:nvSpPr>
        <p:spPr>
          <a:xfrm>
            <a:off x="7498011" y="5391131"/>
            <a:ext cx="189667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b="1" dirty="0" err="1"/>
              <a:t>Months</a:t>
            </a:r>
            <a:r>
              <a:rPr lang="es-ES" sz="1400" b="1" dirty="0"/>
              <a:t> after diagnosis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xmlns="" id="{87F3C89B-1365-4EF8-8E5F-F9EC0121450C}"/>
              </a:ext>
            </a:extLst>
          </p:cNvPr>
          <p:cNvSpPr txBox="1"/>
          <p:nvPr/>
        </p:nvSpPr>
        <p:spPr>
          <a:xfrm rot="16200000">
            <a:off x="-772551" y="2992379"/>
            <a:ext cx="231903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b="1" dirty="0" err="1"/>
              <a:t>Overall</a:t>
            </a:r>
            <a:r>
              <a:rPr lang="es-ES" sz="1400" b="1" dirty="0"/>
              <a:t> </a:t>
            </a:r>
            <a:r>
              <a:rPr lang="es-ES" sz="1400" b="1" dirty="0" err="1"/>
              <a:t>Survival</a:t>
            </a:r>
            <a:r>
              <a:rPr lang="es-ES" sz="1400" b="1" dirty="0"/>
              <a:t> (</a:t>
            </a:r>
            <a:r>
              <a:rPr lang="es-ES" sz="1400" b="1" dirty="0" err="1"/>
              <a:t>Probability</a:t>
            </a:r>
            <a:r>
              <a:rPr lang="es-ES" sz="1400" b="1" dirty="0"/>
              <a:t>)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xmlns="" id="{8FAC5E20-7F84-4790-AD91-C5E6476F957D}"/>
              </a:ext>
            </a:extLst>
          </p:cNvPr>
          <p:cNvSpPr txBox="1"/>
          <p:nvPr/>
        </p:nvSpPr>
        <p:spPr>
          <a:xfrm rot="16200000">
            <a:off x="4756905" y="3095083"/>
            <a:ext cx="231903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b="1" dirty="0" err="1"/>
              <a:t>Overall</a:t>
            </a:r>
            <a:r>
              <a:rPr lang="es-ES" sz="1400" b="1" dirty="0"/>
              <a:t> </a:t>
            </a:r>
            <a:r>
              <a:rPr lang="es-ES" sz="1400" b="1" dirty="0" err="1"/>
              <a:t>Survival</a:t>
            </a:r>
            <a:r>
              <a:rPr lang="es-ES" sz="1400" b="1" dirty="0"/>
              <a:t> (</a:t>
            </a:r>
            <a:r>
              <a:rPr lang="es-ES" sz="1400" b="1" dirty="0" err="1"/>
              <a:t>Probability</a:t>
            </a:r>
            <a:r>
              <a:rPr lang="es-ES" sz="1400" b="1" dirty="0"/>
              <a:t>)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691978" y="6021859"/>
            <a:ext cx="2524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Supplementary</a:t>
            </a:r>
            <a:r>
              <a:rPr lang="es-ES" dirty="0" smtClean="0"/>
              <a:t> Figure S2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98852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98</Words>
  <Application>Microsoft Office PowerPoint</Application>
  <PresentationFormat>Panorámica</PresentationFormat>
  <Paragraphs>44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Sanchez</dc:creator>
  <cp:lastModifiedBy>Richard</cp:lastModifiedBy>
  <cp:revision>4</cp:revision>
  <dcterms:created xsi:type="dcterms:W3CDTF">2022-01-28T16:42:33Z</dcterms:created>
  <dcterms:modified xsi:type="dcterms:W3CDTF">2022-02-23T11:59:53Z</dcterms:modified>
</cp:coreProperties>
</file>