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3"/>
  </p:notesMasterIdLst>
  <p:sldIdLst>
    <p:sldId id="292" r:id="rId2"/>
  </p:sldIdLst>
  <p:sldSz cx="6858000" cy="9906000" type="A4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261"/>
    <p:restoredTop sz="93791"/>
  </p:normalViewPr>
  <p:slideViewPr>
    <p:cSldViewPr snapToGrid="0" snapToObjects="1">
      <p:cViewPr>
        <p:scale>
          <a:sx n="130" d="100"/>
          <a:sy n="130" d="100"/>
        </p:scale>
        <p:origin x="1192" y="-3672"/>
      </p:cViewPr>
      <p:guideLst>
        <p:guide orient="horz" pos="3120"/>
        <p:guide pos="2160"/>
      </p:guideLst>
    </p:cSldViewPr>
  </p:slideViewPr>
  <p:notesTextViewPr>
    <p:cViewPr>
      <p:scale>
        <a:sx n="60" d="100"/>
        <a:sy n="6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90D5EE-7307-1846-B835-19245E355678}" type="datetimeFigureOut">
              <a:rPr kumimoji="1" lang="ja-JP" altLang="en-US" smtClean="0"/>
              <a:t>2022/2/23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16150" y="1233488"/>
            <a:ext cx="230346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636328-35C1-E04A-97AD-38726047EC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568062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スライド イメージ プレースホルダー 1">
            <a:extLst>
              <a:ext uri="{FF2B5EF4-FFF2-40B4-BE49-F238E27FC236}">
                <a16:creationId xmlns:a16="http://schemas.microsoft.com/office/drawing/2014/main" id="{3C4CA0FC-5230-0349-8D21-FAD1754AC8D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8" name="ノート プレースホルダー 2">
            <a:extLst>
              <a:ext uri="{FF2B5EF4-FFF2-40B4-BE49-F238E27FC236}">
                <a16:creationId xmlns:a16="http://schemas.microsoft.com/office/drawing/2014/main" id="{8B81A9F2-7554-284A-A5CA-B175B51590B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ja-JP" altLang="en-US">
              <a:cs typeface="Yu Gothic" panose="020B0400000000000000" pitchFamily="34" charset="-128"/>
            </a:endParaRPr>
          </a:p>
        </p:txBody>
      </p:sp>
      <p:sp>
        <p:nvSpPr>
          <p:cNvPr id="19459" name="スライド番号プレースホルダー 3">
            <a:extLst>
              <a:ext uri="{FF2B5EF4-FFF2-40B4-BE49-F238E27FC236}">
                <a16:creationId xmlns:a16="http://schemas.microsoft.com/office/drawing/2014/main" id="{C1DDAA73-43CD-EF44-9D6A-3033AE1F680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kumimoji="1" sz="2400" b="1">
                <a:solidFill>
                  <a:schemeClr val="tx1"/>
                </a:solidFill>
                <a:latin typeface="Times" pitchFamily="2" charset="0"/>
                <a:ea typeface="Osaka" panose="020B0600000000000000" pitchFamily="34" charset="-128"/>
              </a:defRPr>
            </a:lvl1pPr>
            <a:lvl2pPr marL="742950" indent="-285750">
              <a:defRPr kumimoji="1" sz="2400" b="1">
                <a:solidFill>
                  <a:schemeClr val="tx1"/>
                </a:solidFill>
                <a:latin typeface="Times" pitchFamily="2" charset="0"/>
                <a:ea typeface="Osaka" panose="020B0600000000000000" pitchFamily="34" charset="-128"/>
              </a:defRPr>
            </a:lvl2pPr>
            <a:lvl3pPr marL="1143000" indent="-228600">
              <a:defRPr kumimoji="1" sz="2400" b="1">
                <a:solidFill>
                  <a:schemeClr val="tx1"/>
                </a:solidFill>
                <a:latin typeface="Times" pitchFamily="2" charset="0"/>
                <a:ea typeface="Osaka" panose="020B0600000000000000" pitchFamily="34" charset="-128"/>
              </a:defRPr>
            </a:lvl3pPr>
            <a:lvl4pPr marL="1600200" indent="-228600">
              <a:defRPr kumimoji="1" sz="2400" b="1">
                <a:solidFill>
                  <a:schemeClr val="tx1"/>
                </a:solidFill>
                <a:latin typeface="Times" pitchFamily="2" charset="0"/>
                <a:ea typeface="Osaka" panose="020B0600000000000000" pitchFamily="34" charset="-128"/>
              </a:defRPr>
            </a:lvl4pPr>
            <a:lvl5pPr marL="2057400" indent="-228600">
              <a:defRPr kumimoji="1" sz="2400" b="1">
                <a:solidFill>
                  <a:schemeClr val="tx1"/>
                </a:solidFill>
                <a:latin typeface="Times" pitchFamily="2" charset="0"/>
                <a:ea typeface="Osaka" panose="020B0600000000000000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" pitchFamily="2" charset="0"/>
                <a:ea typeface="Osaka" panose="020B0600000000000000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" pitchFamily="2" charset="0"/>
                <a:ea typeface="Osaka" panose="020B0600000000000000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" pitchFamily="2" charset="0"/>
                <a:ea typeface="Osaka" panose="020B0600000000000000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 b="1">
                <a:solidFill>
                  <a:schemeClr val="tx1"/>
                </a:solidFill>
                <a:latin typeface="Times" pitchFamily="2" charset="0"/>
                <a:ea typeface="Osaka" panose="020B0600000000000000" pitchFamily="34" charset="-128"/>
              </a:defRPr>
            </a:lvl9pPr>
          </a:lstStyle>
          <a:p>
            <a:fld id="{D93DE6FD-1215-D44C-A5BB-FC339F67AF48}" type="slidenum">
              <a:rPr lang="ja-JP" altLang="en-US" sz="1200" smtClean="0"/>
              <a:pPr/>
              <a:t>1</a:t>
            </a:fld>
            <a:endParaRPr lang="ja-JP" altLang="en-US" sz="1200"/>
          </a:p>
        </p:txBody>
      </p:sp>
    </p:spTree>
    <p:extLst>
      <p:ext uri="{BB962C8B-B14F-4D97-AF65-F5344CB8AC3E}">
        <p14:creationId xmlns:p14="http://schemas.microsoft.com/office/powerpoint/2010/main" val="29751702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63AE4-921C-D844-86A8-DF10F77C3407}" type="datetimeFigureOut">
              <a:rPr kumimoji="1" lang="ja-JP" altLang="en-US" smtClean="0"/>
              <a:t>2022/2/23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3A2DD-64A8-9B43-B08C-D55A79A492C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63AE4-921C-D844-86A8-DF10F77C3407}" type="datetimeFigureOut">
              <a:rPr kumimoji="1" lang="ja-JP" altLang="en-US" smtClean="0"/>
              <a:t>2022/2/23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3A2DD-64A8-9B43-B08C-D55A79A492C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63AE4-921C-D844-86A8-DF10F77C3407}" type="datetimeFigureOut">
              <a:rPr kumimoji="1" lang="ja-JP" altLang="en-US" smtClean="0"/>
              <a:t>2022/2/23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3A2DD-64A8-9B43-B08C-D55A79A492C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57246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63AE4-921C-D844-86A8-DF10F77C3407}" type="datetimeFigureOut">
              <a:rPr kumimoji="1" lang="ja-JP" altLang="en-US" smtClean="0"/>
              <a:t>2022/2/23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3A2DD-64A8-9B43-B08C-D55A79A492C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63AE4-921C-D844-86A8-DF10F77C3407}" type="datetimeFigureOut">
              <a:rPr kumimoji="1" lang="ja-JP" altLang="en-US" smtClean="0"/>
              <a:t>2022/2/23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3A2DD-64A8-9B43-B08C-D55A79A492C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63AE4-921C-D844-86A8-DF10F77C3407}" type="datetimeFigureOut">
              <a:rPr kumimoji="1" lang="ja-JP" altLang="en-US" smtClean="0"/>
              <a:t>2022/2/23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3A2DD-64A8-9B43-B08C-D55A79A492C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63AE4-921C-D844-86A8-DF10F77C3407}" type="datetimeFigureOut">
              <a:rPr kumimoji="1" lang="ja-JP" altLang="en-US" smtClean="0"/>
              <a:t>2022/2/23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3A2DD-64A8-9B43-B08C-D55A79A492C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63AE4-921C-D844-86A8-DF10F77C3407}" type="datetimeFigureOut">
              <a:rPr kumimoji="1" lang="ja-JP" altLang="en-US" smtClean="0"/>
              <a:t>2022/2/23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3A2DD-64A8-9B43-B08C-D55A79A492C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63AE4-921C-D844-86A8-DF10F77C3407}" type="datetimeFigureOut">
              <a:rPr kumimoji="1" lang="ja-JP" altLang="en-US" smtClean="0"/>
              <a:t>2022/2/23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3A2DD-64A8-9B43-B08C-D55A79A492C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63AE4-921C-D844-86A8-DF10F77C3407}" type="datetimeFigureOut">
              <a:rPr kumimoji="1" lang="ja-JP" altLang="en-US" smtClean="0"/>
              <a:t>2022/2/23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3A2DD-64A8-9B43-B08C-D55A79A492C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プレースホルダーまでドラッグするかアイコンをクリックして図を追加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63AE4-921C-D844-86A8-DF10F77C3407}" type="datetimeFigureOut">
              <a:rPr kumimoji="1" lang="ja-JP" altLang="en-US" smtClean="0"/>
              <a:t>2022/2/23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3A2DD-64A8-9B43-B08C-D55A79A492C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963AE4-921C-D844-86A8-DF10F77C3407}" type="datetimeFigureOut">
              <a:rPr kumimoji="1" lang="ja-JP" altLang="en-US" smtClean="0"/>
              <a:t>2022/2/23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23A2DD-64A8-9B43-B08C-D55A79A492C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753540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7" name="Rectangle 6">
            <a:extLst>
              <a:ext uri="{FF2B5EF4-FFF2-40B4-BE49-F238E27FC236}">
                <a16:creationId xmlns:a16="http://schemas.microsoft.com/office/drawing/2014/main" id="{C393879B-8607-6D42-9903-9A6715555F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88701" y="762557"/>
            <a:ext cx="423194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" charset="0"/>
                <a:ea typeface="Osaka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" charset="0"/>
                <a:ea typeface="Osaka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" charset="0"/>
                <a:ea typeface="Osaka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ja-JP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(n=100)</a:t>
            </a:r>
          </a:p>
        </p:txBody>
      </p:sp>
      <p:sp>
        <p:nvSpPr>
          <p:cNvPr id="18438" name="Rectangle 7">
            <a:extLst>
              <a:ext uri="{FF2B5EF4-FFF2-40B4-BE49-F238E27FC236}">
                <a16:creationId xmlns:a16="http://schemas.microsoft.com/office/drawing/2014/main" id="{0100CB66-AC2F-FF43-839A-F18F7735BB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88211" y="762557"/>
            <a:ext cx="359074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" charset="0"/>
                <a:ea typeface="Osaka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" charset="0"/>
                <a:ea typeface="Osaka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" charset="0"/>
                <a:ea typeface="Osaka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ja-JP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(n=21)</a:t>
            </a:r>
          </a:p>
        </p:txBody>
      </p:sp>
      <p:sp>
        <p:nvSpPr>
          <p:cNvPr id="18443" name="Rectangle 19">
            <a:extLst>
              <a:ext uri="{FF2B5EF4-FFF2-40B4-BE49-F238E27FC236}">
                <a16:creationId xmlns:a16="http://schemas.microsoft.com/office/drawing/2014/main" id="{1047A986-6210-A64A-8310-35ED55A844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56391" y="571579"/>
            <a:ext cx="1022716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" charset="0"/>
                <a:ea typeface="Osaka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" charset="0"/>
                <a:ea typeface="Osaka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" charset="0"/>
                <a:ea typeface="Osaka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ja-JP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Conventional group</a:t>
            </a:r>
          </a:p>
        </p:txBody>
      </p:sp>
      <p:sp>
        <p:nvSpPr>
          <p:cNvPr id="18444" name="Rectangle 20">
            <a:extLst>
              <a:ext uri="{FF2B5EF4-FFF2-40B4-BE49-F238E27FC236}">
                <a16:creationId xmlns:a16="http://schemas.microsoft.com/office/drawing/2014/main" id="{52DD8F29-37C0-2F4F-A2DF-233175487D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74888" y="571579"/>
            <a:ext cx="650819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" charset="0"/>
                <a:ea typeface="Osaka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" charset="0"/>
                <a:ea typeface="Osaka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" charset="0"/>
                <a:ea typeface="Osaka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ja-JP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ASSR group</a:t>
            </a:r>
          </a:p>
        </p:txBody>
      </p:sp>
      <p:sp>
        <p:nvSpPr>
          <p:cNvPr id="18445" name="Rectangle 21">
            <a:extLst>
              <a:ext uri="{FF2B5EF4-FFF2-40B4-BE49-F238E27FC236}">
                <a16:creationId xmlns:a16="http://schemas.microsoft.com/office/drawing/2014/main" id="{EE7FBFDB-30DF-0C4E-BAD0-9B23452463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0119" y="762557"/>
            <a:ext cx="493725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" charset="0"/>
                <a:ea typeface="Osaka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" charset="0"/>
                <a:ea typeface="Osaka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" charset="0"/>
                <a:ea typeface="Osaka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ja-JP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Variables</a:t>
            </a: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8AC1F38A-A996-7C45-9A3F-4577A01445EB}"/>
              </a:ext>
            </a:extLst>
          </p:cNvPr>
          <p:cNvSpPr/>
          <p:nvPr/>
        </p:nvSpPr>
        <p:spPr>
          <a:xfrm>
            <a:off x="748665" y="111290"/>
            <a:ext cx="5617811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ja-JP" sz="1200" dirty="0">
                <a:latin typeface="Times New Roman" panose="02020603050405020304" pitchFamily="18" charset="0"/>
                <a:ea typeface="ＭＳ 明朝" charset="-128"/>
                <a:cs typeface="Times New Roman" panose="02020603050405020304" pitchFamily="18" charset="0"/>
              </a:rPr>
              <a:t>Table 1: </a:t>
            </a:r>
            <a:r>
              <a:rPr lang="en-US" altLang="ja-JP" sz="1200">
                <a:latin typeface="Times New Roman" panose="02020603050405020304" pitchFamily="18" charset="0"/>
                <a:ea typeface="ＭＳ 明朝" charset="-128"/>
                <a:cs typeface="Times New Roman" panose="02020603050405020304" pitchFamily="18" charset="0"/>
              </a:rPr>
              <a:t>Comparison of </a:t>
            </a:r>
            <a:r>
              <a:rPr lang="en-US" altLang="ja-JP" sz="1200" dirty="0">
                <a:latin typeface="Times New Roman" panose="02020603050405020304" pitchFamily="18" charset="0"/>
                <a:ea typeface="ＭＳ 明朝" charset="-128"/>
                <a:cs typeface="Times New Roman" panose="02020603050405020304" pitchFamily="18" charset="0"/>
              </a:rPr>
              <a:t>clinicopathologic characteristics between the two groups</a:t>
            </a:r>
            <a:endParaRPr lang="ja-JP" altLang="en-US" sz="1200" dirty="0">
              <a:latin typeface="Times New Roman" panose="02020603050405020304" pitchFamily="18" charset="0"/>
              <a:ea typeface="Osaka" charset="-128"/>
              <a:cs typeface="Times New Roman" panose="02020603050405020304" pitchFamily="18" charset="0"/>
            </a:endParaRPr>
          </a:p>
        </p:txBody>
      </p:sp>
      <p:cxnSp>
        <p:nvCxnSpPr>
          <p:cNvPr id="17" name="直線コネクタ 16">
            <a:extLst>
              <a:ext uri="{FF2B5EF4-FFF2-40B4-BE49-F238E27FC236}">
                <a16:creationId xmlns:a16="http://schemas.microsoft.com/office/drawing/2014/main" id="{E28F6532-0A2C-1144-94C2-6A53C8DE7C97}"/>
              </a:ext>
            </a:extLst>
          </p:cNvPr>
          <p:cNvCxnSpPr/>
          <p:nvPr/>
        </p:nvCxnSpPr>
        <p:spPr>
          <a:xfrm>
            <a:off x="322097" y="497211"/>
            <a:ext cx="6283325" cy="0"/>
          </a:xfrm>
          <a:prstGeom prst="line">
            <a:avLst/>
          </a:prstGeom>
          <a:ln w="31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3" name="Rectangle 19">
            <a:extLst>
              <a:ext uri="{FF2B5EF4-FFF2-40B4-BE49-F238E27FC236}">
                <a16:creationId xmlns:a16="http://schemas.microsoft.com/office/drawing/2014/main" id="{1047A986-6210-A64A-8310-35ED55A844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54739" y="762557"/>
            <a:ext cx="375103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" charset="0"/>
                <a:ea typeface="Osaka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" charset="0"/>
                <a:ea typeface="Osaka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" charset="0"/>
                <a:ea typeface="Osaka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ja-JP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 value</a:t>
            </a:r>
          </a:p>
        </p:txBody>
      </p:sp>
      <p:sp>
        <p:nvSpPr>
          <p:cNvPr id="18475" name="Rectangle 51">
            <a:extLst>
              <a:ext uri="{FF2B5EF4-FFF2-40B4-BE49-F238E27FC236}">
                <a16:creationId xmlns:a16="http://schemas.microsoft.com/office/drawing/2014/main" id="{DDA070E5-9501-9649-AADE-AFC2532F8E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23165" y="7296427"/>
            <a:ext cx="354263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" charset="0"/>
                <a:ea typeface="Osaka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" charset="0"/>
                <a:ea typeface="Osaka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" charset="0"/>
                <a:ea typeface="Osaka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ja-JP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(1%)</a:t>
            </a:r>
          </a:p>
        </p:txBody>
      </p:sp>
      <p:sp>
        <p:nvSpPr>
          <p:cNvPr id="18476" name="Rectangle 52">
            <a:extLst>
              <a:ext uri="{FF2B5EF4-FFF2-40B4-BE49-F238E27FC236}">
                <a16:creationId xmlns:a16="http://schemas.microsoft.com/office/drawing/2014/main" id="{0899EB84-8860-0B43-ABA5-6DC121E80D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90617" y="7296427"/>
            <a:ext cx="354263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" charset="0"/>
                <a:ea typeface="Osaka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" charset="0"/>
                <a:ea typeface="Osaka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" charset="0"/>
                <a:ea typeface="Osaka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ja-JP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 (0%)</a:t>
            </a:r>
          </a:p>
        </p:txBody>
      </p:sp>
      <p:sp>
        <p:nvSpPr>
          <p:cNvPr id="89" name="Rectangle 24">
            <a:extLst>
              <a:ext uri="{FF2B5EF4-FFF2-40B4-BE49-F238E27FC236}">
                <a16:creationId xmlns:a16="http://schemas.microsoft.com/office/drawing/2014/main" id="{4AA513A4-6C4D-114D-B4D0-7D97CFE26B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5850" y="7301170"/>
            <a:ext cx="432811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" charset="0"/>
                <a:ea typeface="Osaka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" charset="0"/>
                <a:ea typeface="Osaka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" charset="0"/>
                <a:ea typeface="Osaka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Grade C</a:t>
            </a:r>
          </a:p>
        </p:txBody>
      </p:sp>
      <p:sp>
        <p:nvSpPr>
          <p:cNvPr id="88" name="Rectangle 23">
            <a:extLst>
              <a:ext uri="{FF2B5EF4-FFF2-40B4-BE49-F238E27FC236}">
                <a16:creationId xmlns:a16="http://schemas.microsoft.com/office/drawing/2014/main" id="{A8CA1616-9917-AA4F-8C3E-6E87341F98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5850" y="7021262"/>
            <a:ext cx="432811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" charset="0"/>
                <a:ea typeface="Osaka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" charset="0"/>
                <a:ea typeface="Osaka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" charset="0"/>
                <a:ea typeface="Osaka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Grade B</a:t>
            </a:r>
          </a:p>
        </p:txBody>
      </p:sp>
      <p:sp>
        <p:nvSpPr>
          <p:cNvPr id="101" name="Rectangle 18">
            <a:extLst>
              <a:ext uri="{FF2B5EF4-FFF2-40B4-BE49-F238E27FC236}">
                <a16:creationId xmlns:a16="http://schemas.microsoft.com/office/drawing/2014/main" id="{81417015-4D0D-014D-868B-52288F4149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42527" y="7021262"/>
            <a:ext cx="450443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" charset="0"/>
                <a:ea typeface="Osaka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" charset="0"/>
                <a:ea typeface="Osaka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" charset="0"/>
                <a:ea typeface="Osaka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 (19%) </a:t>
            </a:r>
          </a:p>
        </p:txBody>
      </p:sp>
      <p:sp>
        <p:nvSpPr>
          <p:cNvPr id="108" name="Rectangle 18">
            <a:extLst>
              <a:ext uri="{FF2B5EF4-FFF2-40B4-BE49-F238E27FC236}">
                <a16:creationId xmlns:a16="http://schemas.microsoft.com/office/drawing/2014/main" id="{DA4075E2-1A27-454E-A418-E4183F40F9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43015" y="7021262"/>
            <a:ext cx="514564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" charset="0"/>
                <a:ea typeface="Osaka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" charset="0"/>
                <a:ea typeface="Osaka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" charset="0"/>
                <a:ea typeface="Osaka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14 (14%) </a:t>
            </a:r>
          </a:p>
        </p:txBody>
      </p:sp>
      <p:sp>
        <p:nvSpPr>
          <p:cNvPr id="75" name="Rectangle 99">
            <a:extLst>
              <a:ext uri="{FF2B5EF4-FFF2-40B4-BE49-F238E27FC236}">
                <a16:creationId xmlns:a16="http://schemas.microsoft.com/office/drawing/2014/main" id="{5C4887BD-DCA8-D245-B5D2-E5E503ED04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5850" y="3111338"/>
            <a:ext cx="1277594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" charset="0"/>
                <a:ea typeface="Osaka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" charset="0"/>
                <a:ea typeface="Osaka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" charset="0"/>
                <a:ea typeface="Osaka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Ampulla of </a:t>
            </a:r>
            <a:r>
              <a:rPr lang="en-US" altLang="ja-JP" sz="1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Vater</a:t>
            </a:r>
            <a:r>
              <a:rPr lang="en-US" altLang="ja-JP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cancer</a:t>
            </a:r>
          </a:p>
        </p:txBody>
      </p:sp>
      <p:sp>
        <p:nvSpPr>
          <p:cNvPr id="77" name="Rectangle 52">
            <a:extLst>
              <a:ext uri="{FF2B5EF4-FFF2-40B4-BE49-F238E27FC236}">
                <a16:creationId xmlns:a16="http://schemas.microsoft.com/office/drawing/2014/main" id="{B5468414-5A59-414E-BA76-480CEBC457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58557" y="3111338"/>
            <a:ext cx="418383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" charset="0"/>
                <a:ea typeface="Osaka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" charset="0"/>
                <a:ea typeface="Osaka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" charset="0"/>
                <a:ea typeface="Osaka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 (14%)</a:t>
            </a:r>
          </a:p>
        </p:txBody>
      </p:sp>
      <p:sp>
        <p:nvSpPr>
          <p:cNvPr id="127" name="Rectangle 52">
            <a:extLst>
              <a:ext uri="{FF2B5EF4-FFF2-40B4-BE49-F238E27FC236}">
                <a16:creationId xmlns:a16="http://schemas.microsoft.com/office/drawing/2014/main" id="{6BD0C820-6374-2A48-82EA-F23973DC78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59045" y="3111338"/>
            <a:ext cx="482504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" charset="0"/>
                <a:ea typeface="Osaka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" charset="0"/>
                <a:ea typeface="Osaka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" charset="0"/>
                <a:ea typeface="Osaka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 (12%)</a:t>
            </a:r>
          </a:p>
        </p:txBody>
      </p:sp>
      <p:sp>
        <p:nvSpPr>
          <p:cNvPr id="74" name="Rectangle 31">
            <a:extLst>
              <a:ext uri="{FF2B5EF4-FFF2-40B4-BE49-F238E27FC236}">
                <a16:creationId xmlns:a16="http://schemas.microsoft.com/office/drawing/2014/main" id="{79D93614-5AF4-D944-89F7-976C4FBC22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5850" y="3354472"/>
            <a:ext cx="320601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" charset="0"/>
                <a:ea typeface="Osaka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" charset="0"/>
                <a:ea typeface="Osaka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" charset="0"/>
                <a:ea typeface="Osaka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IPMN</a:t>
            </a:r>
          </a:p>
        </p:txBody>
      </p:sp>
      <p:sp>
        <p:nvSpPr>
          <p:cNvPr id="78" name="Rectangle 52">
            <a:extLst>
              <a:ext uri="{FF2B5EF4-FFF2-40B4-BE49-F238E27FC236}">
                <a16:creationId xmlns:a16="http://schemas.microsoft.com/office/drawing/2014/main" id="{A1A44633-82EE-2843-9DB3-F7BCB83529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90617" y="3354472"/>
            <a:ext cx="354263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" charset="0"/>
                <a:ea typeface="Osaka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" charset="0"/>
                <a:ea typeface="Osaka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" charset="0"/>
                <a:ea typeface="Osaka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(5%)</a:t>
            </a:r>
          </a:p>
        </p:txBody>
      </p:sp>
      <p:sp>
        <p:nvSpPr>
          <p:cNvPr id="128" name="Rectangle 52">
            <a:extLst>
              <a:ext uri="{FF2B5EF4-FFF2-40B4-BE49-F238E27FC236}">
                <a16:creationId xmlns:a16="http://schemas.microsoft.com/office/drawing/2014/main" id="{64ED1C9D-EECD-5C41-B05B-9C4B342B1B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59045" y="3354472"/>
            <a:ext cx="482504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" charset="0"/>
                <a:ea typeface="Osaka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" charset="0"/>
                <a:ea typeface="Osaka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" charset="0"/>
                <a:ea typeface="Osaka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 (11%)</a:t>
            </a:r>
          </a:p>
        </p:txBody>
      </p:sp>
      <p:sp>
        <p:nvSpPr>
          <p:cNvPr id="73" name="Rectangle 30">
            <a:extLst>
              <a:ext uri="{FF2B5EF4-FFF2-40B4-BE49-F238E27FC236}">
                <a16:creationId xmlns:a16="http://schemas.microsoft.com/office/drawing/2014/main" id="{463EA2AB-C6D0-0A47-87BE-1ABD86A4EC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5850" y="2864917"/>
            <a:ext cx="836768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" charset="0"/>
                <a:ea typeface="Osaka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" charset="0"/>
                <a:ea typeface="Osaka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" charset="0"/>
                <a:ea typeface="Osaka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Bile duct cancer</a:t>
            </a:r>
          </a:p>
        </p:txBody>
      </p:sp>
      <p:sp>
        <p:nvSpPr>
          <p:cNvPr id="79" name="Rectangle 52">
            <a:extLst>
              <a:ext uri="{FF2B5EF4-FFF2-40B4-BE49-F238E27FC236}">
                <a16:creationId xmlns:a16="http://schemas.microsoft.com/office/drawing/2014/main" id="{F2B4AB1B-F05A-1B46-896D-A9CB9D8EB9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22940" y="2864917"/>
            <a:ext cx="489619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" charset="0"/>
                <a:ea typeface="Osaka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" charset="0"/>
                <a:ea typeface="Osaka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" charset="0"/>
                <a:ea typeface="Osaka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 (33%)</a:t>
            </a:r>
          </a:p>
        </p:txBody>
      </p:sp>
      <p:sp>
        <p:nvSpPr>
          <p:cNvPr id="129" name="Rectangle 52">
            <a:extLst>
              <a:ext uri="{FF2B5EF4-FFF2-40B4-BE49-F238E27FC236}">
                <a16:creationId xmlns:a16="http://schemas.microsoft.com/office/drawing/2014/main" id="{8EB12C57-44E5-AE46-88B3-768E4B001A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59045" y="2864917"/>
            <a:ext cx="482504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" charset="0"/>
                <a:ea typeface="Osaka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" charset="0"/>
                <a:ea typeface="Osaka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" charset="0"/>
                <a:ea typeface="Osaka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29 (29%)</a:t>
            </a:r>
          </a:p>
        </p:txBody>
      </p:sp>
      <p:sp>
        <p:nvSpPr>
          <p:cNvPr id="72" name="Rectangle 24">
            <a:extLst>
              <a:ext uri="{FF2B5EF4-FFF2-40B4-BE49-F238E27FC236}">
                <a16:creationId xmlns:a16="http://schemas.microsoft.com/office/drawing/2014/main" id="{3F67BEEF-CE64-7A47-9D16-0F1EF76A28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5850" y="2609822"/>
            <a:ext cx="907300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" charset="0"/>
                <a:ea typeface="Osaka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" charset="0"/>
                <a:ea typeface="Osaka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" charset="0"/>
                <a:ea typeface="Osaka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Pancreatic cancer</a:t>
            </a:r>
          </a:p>
        </p:txBody>
      </p:sp>
      <p:sp>
        <p:nvSpPr>
          <p:cNvPr id="80" name="Rectangle 52">
            <a:extLst>
              <a:ext uri="{FF2B5EF4-FFF2-40B4-BE49-F238E27FC236}">
                <a16:creationId xmlns:a16="http://schemas.microsoft.com/office/drawing/2014/main" id="{08AF009A-4A46-384E-A10C-173201B742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58557" y="2609822"/>
            <a:ext cx="418383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" charset="0"/>
                <a:ea typeface="Osaka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" charset="0"/>
                <a:ea typeface="Osaka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" charset="0"/>
                <a:ea typeface="Osaka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 (29%)</a:t>
            </a:r>
          </a:p>
        </p:txBody>
      </p:sp>
      <p:sp>
        <p:nvSpPr>
          <p:cNvPr id="130" name="Rectangle 52">
            <a:extLst>
              <a:ext uri="{FF2B5EF4-FFF2-40B4-BE49-F238E27FC236}">
                <a16:creationId xmlns:a16="http://schemas.microsoft.com/office/drawing/2014/main" id="{1685884F-258B-3E4E-B678-7CCDB52571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59045" y="2609822"/>
            <a:ext cx="482504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" charset="0"/>
                <a:ea typeface="Osaka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" charset="0"/>
                <a:ea typeface="Osaka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" charset="0"/>
                <a:ea typeface="Osaka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35 (35%)</a:t>
            </a:r>
          </a:p>
        </p:txBody>
      </p:sp>
      <p:sp>
        <p:nvSpPr>
          <p:cNvPr id="131" name="Rectangle 99">
            <a:extLst>
              <a:ext uri="{FF2B5EF4-FFF2-40B4-BE49-F238E27FC236}">
                <a16:creationId xmlns:a16="http://schemas.microsoft.com/office/drawing/2014/main" id="{5C4887BD-DCA8-D245-B5D2-E5E503ED04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5850" y="3850364"/>
            <a:ext cx="343043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" charset="0"/>
                <a:ea typeface="Osaka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" charset="0"/>
                <a:ea typeface="Osaka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" charset="0"/>
                <a:ea typeface="Osaka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Others</a:t>
            </a:r>
          </a:p>
        </p:txBody>
      </p:sp>
      <p:sp>
        <p:nvSpPr>
          <p:cNvPr id="132" name="Rectangle 52">
            <a:extLst>
              <a:ext uri="{FF2B5EF4-FFF2-40B4-BE49-F238E27FC236}">
                <a16:creationId xmlns:a16="http://schemas.microsoft.com/office/drawing/2014/main" id="{B5468414-5A59-414E-BA76-480CEBC457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58557" y="3850364"/>
            <a:ext cx="418383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" charset="0"/>
                <a:ea typeface="Osaka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" charset="0"/>
                <a:ea typeface="Osaka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" charset="0"/>
                <a:ea typeface="Osaka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 (19%)</a:t>
            </a:r>
          </a:p>
        </p:txBody>
      </p:sp>
      <p:sp>
        <p:nvSpPr>
          <p:cNvPr id="133" name="Rectangle 52">
            <a:extLst>
              <a:ext uri="{FF2B5EF4-FFF2-40B4-BE49-F238E27FC236}">
                <a16:creationId xmlns:a16="http://schemas.microsoft.com/office/drawing/2014/main" id="{6BD0C820-6374-2A48-82EA-F23973DC78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23165" y="3850364"/>
            <a:ext cx="354263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" charset="0"/>
                <a:ea typeface="Osaka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" charset="0"/>
                <a:ea typeface="Osaka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" charset="0"/>
                <a:ea typeface="Osaka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 (8%)</a:t>
            </a:r>
          </a:p>
        </p:txBody>
      </p:sp>
      <p:sp>
        <p:nvSpPr>
          <p:cNvPr id="135" name="Rectangle 24">
            <a:extLst>
              <a:ext uri="{FF2B5EF4-FFF2-40B4-BE49-F238E27FC236}">
                <a16:creationId xmlns:a16="http://schemas.microsoft.com/office/drawing/2014/main" id="{3F67BEEF-CE64-7A47-9D16-0F1EF76A28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5850" y="4346680"/>
            <a:ext cx="304571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" charset="0"/>
                <a:ea typeface="Osaka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" charset="0"/>
                <a:ea typeface="Osaka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" charset="0"/>
                <a:ea typeface="Osaka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PPPD</a:t>
            </a:r>
          </a:p>
        </p:txBody>
      </p:sp>
      <p:sp>
        <p:nvSpPr>
          <p:cNvPr id="163" name="Rectangle 52">
            <a:extLst>
              <a:ext uri="{FF2B5EF4-FFF2-40B4-BE49-F238E27FC236}">
                <a16:creationId xmlns:a16="http://schemas.microsoft.com/office/drawing/2014/main" id="{F2B4AB1B-F05A-1B46-896D-A9CB9D8EB9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02756" y="4346680"/>
            <a:ext cx="529987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" charset="0"/>
                <a:ea typeface="Osaka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" charset="0"/>
                <a:ea typeface="Osaka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" charset="0"/>
                <a:ea typeface="Osaka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 (52%)</a:t>
            </a:r>
          </a:p>
        </p:txBody>
      </p:sp>
      <p:sp>
        <p:nvSpPr>
          <p:cNvPr id="180" name="Rectangle 52">
            <a:extLst>
              <a:ext uri="{FF2B5EF4-FFF2-40B4-BE49-F238E27FC236}">
                <a16:creationId xmlns:a16="http://schemas.microsoft.com/office/drawing/2014/main" id="{8EB12C57-44E5-AE46-88B3-768E4B001A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59045" y="4346680"/>
            <a:ext cx="482504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" charset="0"/>
                <a:ea typeface="Osaka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" charset="0"/>
                <a:ea typeface="Osaka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" charset="0"/>
                <a:ea typeface="Osaka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87 (87%)</a:t>
            </a:r>
          </a:p>
        </p:txBody>
      </p:sp>
      <p:sp>
        <p:nvSpPr>
          <p:cNvPr id="136" name="Rectangle 30">
            <a:extLst>
              <a:ext uri="{FF2B5EF4-FFF2-40B4-BE49-F238E27FC236}">
                <a16:creationId xmlns:a16="http://schemas.microsoft.com/office/drawing/2014/main" id="{463EA2AB-C6D0-0A47-87BE-1ABD86A4EC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5850" y="4604848"/>
            <a:ext cx="375103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" charset="0"/>
                <a:ea typeface="Osaka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" charset="0"/>
                <a:ea typeface="Osaka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" charset="0"/>
                <a:ea typeface="Osaka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SSPPD</a:t>
            </a:r>
          </a:p>
        </p:txBody>
      </p:sp>
      <p:sp>
        <p:nvSpPr>
          <p:cNvPr id="179" name="Rectangle 52">
            <a:extLst>
              <a:ext uri="{FF2B5EF4-FFF2-40B4-BE49-F238E27FC236}">
                <a16:creationId xmlns:a16="http://schemas.microsoft.com/office/drawing/2014/main" id="{08AF009A-4A46-384E-A10C-173201B742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26497" y="4604848"/>
            <a:ext cx="482504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" charset="0"/>
                <a:ea typeface="Osaka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" charset="0"/>
                <a:ea typeface="Osaka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" charset="0"/>
                <a:ea typeface="Osaka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 (48%)</a:t>
            </a:r>
          </a:p>
        </p:txBody>
      </p:sp>
      <p:sp>
        <p:nvSpPr>
          <p:cNvPr id="181" name="Rectangle 52">
            <a:extLst>
              <a:ext uri="{FF2B5EF4-FFF2-40B4-BE49-F238E27FC236}">
                <a16:creationId xmlns:a16="http://schemas.microsoft.com/office/drawing/2014/main" id="{1685884F-258B-3E4E-B678-7CCDB52571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59045" y="4604848"/>
            <a:ext cx="482504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" charset="0"/>
                <a:ea typeface="Osaka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" charset="0"/>
                <a:ea typeface="Osaka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" charset="0"/>
                <a:ea typeface="Osaka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13 (13%)</a:t>
            </a:r>
          </a:p>
        </p:txBody>
      </p:sp>
      <p:sp>
        <p:nvSpPr>
          <p:cNvPr id="18447" name="Rectangle 24">
            <a:extLst>
              <a:ext uri="{FF2B5EF4-FFF2-40B4-BE49-F238E27FC236}">
                <a16:creationId xmlns:a16="http://schemas.microsoft.com/office/drawing/2014/main" id="{7AD2750C-6009-604F-9122-55E2455A79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611" y="1363175"/>
            <a:ext cx="1025922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" charset="0"/>
                <a:ea typeface="Osaka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" charset="0"/>
                <a:ea typeface="Osaka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" charset="0"/>
                <a:ea typeface="Osaka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ja-JP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Sex (Male/Female)</a:t>
            </a:r>
          </a:p>
        </p:txBody>
      </p:sp>
      <p:sp>
        <p:nvSpPr>
          <p:cNvPr id="4" name="Rectangle 25">
            <a:extLst>
              <a:ext uri="{FF2B5EF4-FFF2-40B4-BE49-F238E27FC236}">
                <a16:creationId xmlns:a16="http://schemas.microsoft.com/office/drawing/2014/main" id="{3E92B6BB-1DE8-F240-B3FD-CA08606C64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53936" y="1363175"/>
            <a:ext cx="227626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" charset="0"/>
                <a:ea typeface="Osaka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" charset="0"/>
                <a:ea typeface="Osaka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" charset="0"/>
                <a:ea typeface="Osaka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ja-JP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15/6</a:t>
            </a:r>
          </a:p>
        </p:txBody>
      </p:sp>
      <p:sp>
        <p:nvSpPr>
          <p:cNvPr id="5" name="Rectangle 26">
            <a:extLst>
              <a:ext uri="{FF2B5EF4-FFF2-40B4-BE49-F238E27FC236}">
                <a16:creationId xmlns:a16="http://schemas.microsoft.com/office/drawing/2014/main" id="{F925C155-5ADC-7244-8AC9-ED061D439B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54423" y="1363175"/>
            <a:ext cx="291748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" charset="0"/>
                <a:ea typeface="Osaka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" charset="0"/>
                <a:ea typeface="Osaka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" charset="0"/>
                <a:ea typeface="Osaka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ja-JP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63/37</a:t>
            </a:r>
          </a:p>
        </p:txBody>
      </p:sp>
      <p:sp>
        <p:nvSpPr>
          <p:cNvPr id="182" name="Rectangle 25">
            <a:extLst>
              <a:ext uri="{FF2B5EF4-FFF2-40B4-BE49-F238E27FC236}">
                <a16:creationId xmlns:a16="http://schemas.microsoft.com/office/drawing/2014/main" id="{3E92B6BB-1DE8-F240-B3FD-CA08606C64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8019" y="1345721"/>
            <a:ext cx="288542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" charset="0"/>
                <a:ea typeface="Osaka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" charset="0"/>
                <a:ea typeface="Osaka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" charset="0"/>
                <a:ea typeface="Osaka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ja-JP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0.463</a:t>
            </a:r>
          </a:p>
        </p:txBody>
      </p:sp>
      <p:sp>
        <p:nvSpPr>
          <p:cNvPr id="69" name="Rectangle 21">
            <a:extLst>
              <a:ext uri="{FF2B5EF4-FFF2-40B4-BE49-F238E27FC236}">
                <a16:creationId xmlns:a16="http://schemas.microsoft.com/office/drawing/2014/main" id="{42AF8C3D-DAA8-A14A-ADF0-8BC5B2B501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611" y="2386574"/>
            <a:ext cx="548227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" charset="0"/>
                <a:ea typeface="Osaka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" charset="0"/>
                <a:ea typeface="Osaka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" charset="0"/>
                <a:ea typeface="Osaka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Diagnoses</a:t>
            </a:r>
          </a:p>
        </p:txBody>
      </p:sp>
      <p:sp>
        <p:nvSpPr>
          <p:cNvPr id="184" name="Rectangle 25">
            <a:extLst>
              <a:ext uri="{FF2B5EF4-FFF2-40B4-BE49-F238E27FC236}">
                <a16:creationId xmlns:a16="http://schemas.microsoft.com/office/drawing/2014/main" id="{3E92B6BB-1DE8-F240-B3FD-CA08606C64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8019" y="2386574"/>
            <a:ext cx="288542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" charset="0"/>
                <a:ea typeface="Osaka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" charset="0"/>
                <a:ea typeface="Osaka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" charset="0"/>
                <a:ea typeface="Osaka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ja-JP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0.822</a:t>
            </a:r>
          </a:p>
        </p:txBody>
      </p:sp>
      <p:sp>
        <p:nvSpPr>
          <p:cNvPr id="134" name="Rectangle 21">
            <a:extLst>
              <a:ext uri="{FF2B5EF4-FFF2-40B4-BE49-F238E27FC236}">
                <a16:creationId xmlns:a16="http://schemas.microsoft.com/office/drawing/2014/main" id="{42AF8C3D-DAA8-A14A-ADF0-8BC5B2B501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611" y="4089395"/>
            <a:ext cx="1001877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" charset="0"/>
                <a:ea typeface="Osaka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" charset="0"/>
                <a:ea typeface="Osaka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" charset="0"/>
                <a:ea typeface="Osaka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Type of procedures</a:t>
            </a:r>
          </a:p>
        </p:txBody>
      </p:sp>
      <p:sp>
        <p:nvSpPr>
          <p:cNvPr id="185" name="Rectangle 25">
            <a:extLst>
              <a:ext uri="{FF2B5EF4-FFF2-40B4-BE49-F238E27FC236}">
                <a16:creationId xmlns:a16="http://schemas.microsoft.com/office/drawing/2014/main" id="{3E92B6BB-1DE8-F240-B3FD-CA08606C64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61150" y="4089395"/>
            <a:ext cx="362280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" charset="0"/>
                <a:ea typeface="Osaka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" charset="0"/>
                <a:ea typeface="Osaka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" charset="0"/>
                <a:ea typeface="Osaka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ja-JP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&lt;0.001</a:t>
            </a:r>
          </a:p>
        </p:txBody>
      </p:sp>
      <p:sp>
        <p:nvSpPr>
          <p:cNvPr id="18433" name="Rectangle 2">
            <a:extLst>
              <a:ext uri="{FF2B5EF4-FFF2-40B4-BE49-F238E27FC236}">
                <a16:creationId xmlns:a16="http://schemas.microsoft.com/office/drawing/2014/main" id="{DFC7E15F-BABF-B745-AD41-E8EE731C02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67717" y="1096602"/>
            <a:ext cx="65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" charset="0"/>
                <a:ea typeface="Osaka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" charset="0"/>
                <a:ea typeface="Osaka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" charset="0"/>
                <a:ea typeface="Osaka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ja-JP" altLang="ja-JP" sz="1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434" name="Rectangle 3">
            <a:extLst>
              <a:ext uri="{FF2B5EF4-FFF2-40B4-BE49-F238E27FC236}">
                <a16:creationId xmlns:a16="http://schemas.microsoft.com/office/drawing/2014/main" id="{0B5EC872-BF69-0449-880A-EF63AAC746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67717" y="1096602"/>
            <a:ext cx="65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" charset="0"/>
                <a:ea typeface="Osaka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" charset="0"/>
                <a:ea typeface="Osaka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" charset="0"/>
                <a:ea typeface="Osaka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ja-JP" altLang="ja-JP" sz="1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439" name="Rectangle 8">
            <a:extLst>
              <a:ext uri="{FF2B5EF4-FFF2-40B4-BE49-F238E27FC236}">
                <a16:creationId xmlns:a16="http://schemas.microsoft.com/office/drawing/2014/main" id="{6CD365F1-4B93-C64A-AB2B-E65A5308B7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611" y="1096602"/>
            <a:ext cx="626775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" charset="0"/>
                <a:ea typeface="Osaka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" charset="0"/>
                <a:ea typeface="Osaka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" charset="0"/>
                <a:ea typeface="Osaka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ja-JP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Age (years)</a:t>
            </a:r>
          </a:p>
        </p:txBody>
      </p:sp>
      <p:grpSp>
        <p:nvGrpSpPr>
          <p:cNvPr id="18500" name="Group 136">
            <a:extLst>
              <a:ext uri="{FF2B5EF4-FFF2-40B4-BE49-F238E27FC236}">
                <a16:creationId xmlns:a16="http://schemas.microsoft.com/office/drawing/2014/main" id="{4D489A67-8709-3947-93F5-0DFC52E7B644}"/>
              </a:ext>
            </a:extLst>
          </p:cNvPr>
          <p:cNvGrpSpPr>
            <a:grpSpLocks/>
          </p:cNvGrpSpPr>
          <p:nvPr/>
        </p:nvGrpSpPr>
        <p:grpSpPr bwMode="auto">
          <a:xfrm>
            <a:off x="4827157" y="1096548"/>
            <a:ext cx="281184" cy="154148"/>
            <a:chOff x="3983" y="768"/>
            <a:chExt cx="290" cy="132"/>
          </a:xfrm>
        </p:grpSpPr>
        <p:sp>
          <p:nvSpPr>
            <p:cNvPr id="18493" name="Rectangle 11">
              <a:extLst>
                <a:ext uri="{FF2B5EF4-FFF2-40B4-BE49-F238E27FC236}">
                  <a16:creationId xmlns:a16="http://schemas.microsoft.com/office/drawing/2014/main" id="{43252817-7C86-454A-9044-20521230314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83" y="768"/>
              <a:ext cx="0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  <a:defRPr/>
              </a:pPr>
              <a:endParaRPr lang="en-US" altLang="ja-JP" sz="1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8494" name="Rectangle 12">
              <a:extLst>
                <a:ext uri="{FF2B5EF4-FFF2-40B4-BE49-F238E27FC236}">
                  <a16:creationId xmlns:a16="http://schemas.microsoft.com/office/drawing/2014/main" id="{C4361366-4DC0-C04C-87B7-050010CB70F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50" y="768"/>
              <a:ext cx="0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  <a:defRPr/>
              </a:pPr>
              <a:endParaRPr lang="en-US" altLang="ja-JP" sz="1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8495" name="Rectangle 13">
              <a:extLst>
                <a:ext uri="{FF2B5EF4-FFF2-40B4-BE49-F238E27FC236}">
                  <a16:creationId xmlns:a16="http://schemas.microsoft.com/office/drawing/2014/main" id="{513CE402-5E2D-A14F-B8B4-12FC55A81A8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73" y="768"/>
              <a:ext cx="0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  <a:defRPr/>
              </a:pPr>
              <a:endParaRPr lang="en-US" altLang="ja-JP" sz="1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8501" name="Group 135">
            <a:extLst>
              <a:ext uri="{FF2B5EF4-FFF2-40B4-BE49-F238E27FC236}">
                <a16:creationId xmlns:a16="http://schemas.microsoft.com/office/drawing/2014/main" id="{98C099F0-11FD-3441-8513-EB94C1188621}"/>
              </a:ext>
            </a:extLst>
          </p:cNvPr>
          <p:cNvGrpSpPr>
            <a:grpSpLocks/>
          </p:cNvGrpSpPr>
          <p:nvPr/>
        </p:nvGrpSpPr>
        <p:grpSpPr bwMode="auto">
          <a:xfrm>
            <a:off x="3206054" y="1096548"/>
            <a:ext cx="388487" cy="154148"/>
            <a:chOff x="2719" y="768"/>
            <a:chExt cx="402" cy="132"/>
          </a:xfrm>
        </p:grpSpPr>
        <p:sp>
          <p:nvSpPr>
            <p:cNvPr id="18490" name="Rectangle 15">
              <a:extLst>
                <a:ext uri="{FF2B5EF4-FFF2-40B4-BE49-F238E27FC236}">
                  <a16:creationId xmlns:a16="http://schemas.microsoft.com/office/drawing/2014/main" id="{B7ACD4EB-BB3A-3646-BBB1-C563EB559D2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19" y="768"/>
              <a:ext cx="0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  <a:defRPr/>
              </a:pPr>
              <a:endParaRPr lang="en-US" altLang="ja-JP" sz="1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8491" name="Rectangle 16">
              <a:extLst>
                <a:ext uri="{FF2B5EF4-FFF2-40B4-BE49-F238E27FC236}">
                  <a16:creationId xmlns:a16="http://schemas.microsoft.com/office/drawing/2014/main" id="{B699DDD8-52A0-0E4C-BE42-A3F79E03B15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22" y="768"/>
              <a:ext cx="0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  <a:defRPr/>
              </a:pPr>
              <a:endParaRPr lang="en-US" altLang="ja-JP" sz="1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8492" name="Rectangle 17">
              <a:extLst>
                <a:ext uri="{FF2B5EF4-FFF2-40B4-BE49-F238E27FC236}">
                  <a16:creationId xmlns:a16="http://schemas.microsoft.com/office/drawing/2014/main" id="{68DEFDE6-0B21-C44B-AE49-7C30D8E3689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21" y="768"/>
              <a:ext cx="0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Times" charset="0"/>
                  <a:ea typeface="Osaka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  <a:defRPr/>
              </a:pPr>
              <a:endParaRPr lang="en-US" altLang="ja-JP" sz="1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86" name="Rectangle 26">
            <a:extLst>
              <a:ext uri="{FF2B5EF4-FFF2-40B4-BE49-F238E27FC236}">
                <a16:creationId xmlns:a16="http://schemas.microsoft.com/office/drawing/2014/main" id="{F925C155-5ADC-7244-8AC9-ED061D439B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26985" y="1096602"/>
            <a:ext cx="546625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" charset="0"/>
                <a:ea typeface="Osaka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" charset="0"/>
                <a:ea typeface="Osaka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" charset="0"/>
                <a:ea typeface="Osaka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ja-JP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73 (30-91)</a:t>
            </a:r>
          </a:p>
        </p:txBody>
      </p:sp>
      <p:sp>
        <p:nvSpPr>
          <p:cNvPr id="187" name="Rectangle 25">
            <a:extLst>
              <a:ext uri="{FF2B5EF4-FFF2-40B4-BE49-F238E27FC236}">
                <a16:creationId xmlns:a16="http://schemas.microsoft.com/office/drawing/2014/main" id="{3E92B6BB-1DE8-F240-B3FD-CA08606C64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94437" y="1096602"/>
            <a:ext cx="546625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" charset="0"/>
                <a:ea typeface="Osaka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" charset="0"/>
                <a:ea typeface="Osaka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" charset="0"/>
                <a:ea typeface="Osaka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ja-JP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69 (27-78)</a:t>
            </a:r>
          </a:p>
        </p:txBody>
      </p:sp>
      <p:sp>
        <p:nvSpPr>
          <p:cNvPr id="205" name="Rectangle 25">
            <a:extLst>
              <a:ext uri="{FF2B5EF4-FFF2-40B4-BE49-F238E27FC236}">
                <a16:creationId xmlns:a16="http://schemas.microsoft.com/office/drawing/2014/main" id="{3E92B6BB-1DE8-F240-B3FD-CA08606C64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8019" y="1096602"/>
            <a:ext cx="288542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" charset="0"/>
                <a:ea typeface="Osaka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" charset="0"/>
                <a:ea typeface="Osaka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" charset="0"/>
                <a:ea typeface="Osaka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ja-JP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0.010</a:t>
            </a:r>
          </a:p>
        </p:txBody>
      </p:sp>
      <p:sp>
        <p:nvSpPr>
          <p:cNvPr id="86" name="Rectangle 16">
            <a:extLst>
              <a:ext uri="{FF2B5EF4-FFF2-40B4-BE49-F238E27FC236}">
                <a16:creationId xmlns:a16="http://schemas.microsoft.com/office/drawing/2014/main" id="{F98C961B-557D-F54E-8A5A-8937F32D24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611" y="6786531"/>
            <a:ext cx="889667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" charset="0"/>
                <a:ea typeface="Osaka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" charset="0"/>
                <a:ea typeface="Osaka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" charset="0"/>
                <a:ea typeface="Osaka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Pancreatic fistula</a:t>
            </a:r>
          </a:p>
        </p:txBody>
      </p:sp>
      <p:sp>
        <p:nvSpPr>
          <p:cNvPr id="201" name="Rectangle 51">
            <a:extLst>
              <a:ext uri="{FF2B5EF4-FFF2-40B4-BE49-F238E27FC236}">
                <a16:creationId xmlns:a16="http://schemas.microsoft.com/office/drawing/2014/main" id="{DDA070E5-9501-9649-AADE-AFC2532F8E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59045" y="6781788"/>
            <a:ext cx="482504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" charset="0"/>
                <a:ea typeface="Osaka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" charset="0"/>
                <a:ea typeface="Osaka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" charset="0"/>
                <a:ea typeface="Osaka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ja-JP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15 (15%)</a:t>
            </a:r>
          </a:p>
        </p:txBody>
      </p:sp>
      <p:sp>
        <p:nvSpPr>
          <p:cNvPr id="202" name="Rectangle 52">
            <a:extLst>
              <a:ext uri="{FF2B5EF4-FFF2-40B4-BE49-F238E27FC236}">
                <a16:creationId xmlns:a16="http://schemas.microsoft.com/office/drawing/2014/main" id="{0899EB84-8860-0B43-ABA5-6DC121E80D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58557" y="6781788"/>
            <a:ext cx="418383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" charset="0"/>
                <a:ea typeface="Osaka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" charset="0"/>
                <a:ea typeface="Osaka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" charset="0"/>
                <a:ea typeface="Osaka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ja-JP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 (19%)</a:t>
            </a:r>
          </a:p>
        </p:txBody>
      </p:sp>
      <p:sp>
        <p:nvSpPr>
          <p:cNvPr id="207" name="Rectangle 25">
            <a:extLst>
              <a:ext uri="{FF2B5EF4-FFF2-40B4-BE49-F238E27FC236}">
                <a16:creationId xmlns:a16="http://schemas.microsoft.com/office/drawing/2014/main" id="{3E92B6BB-1DE8-F240-B3FD-CA08606C64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8019" y="6781788"/>
            <a:ext cx="288542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" charset="0"/>
                <a:ea typeface="Osaka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" charset="0"/>
                <a:ea typeface="Osaka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" charset="0"/>
                <a:ea typeface="Osaka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ja-JP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0.643</a:t>
            </a:r>
          </a:p>
        </p:txBody>
      </p:sp>
      <p:sp>
        <p:nvSpPr>
          <p:cNvPr id="111" name="Rectangle 26">
            <a:extLst>
              <a:ext uri="{FF2B5EF4-FFF2-40B4-BE49-F238E27FC236}">
                <a16:creationId xmlns:a16="http://schemas.microsoft.com/office/drawing/2014/main" id="{E1FEB5B3-8D82-834D-823C-689CB69811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58243" y="1876986"/>
            <a:ext cx="484108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" charset="0"/>
                <a:ea typeface="Osaka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" charset="0"/>
                <a:ea typeface="Osaka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" charset="0"/>
                <a:ea typeface="Osaka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ja-JP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64 (64</a:t>
            </a:r>
            <a:r>
              <a:rPr lang="ja-JP" altLang="en-US" sz="1000">
                <a:latin typeface="Times New Roman" panose="02020603050405020304" pitchFamily="18" charset="0"/>
                <a:cs typeface="Times New Roman" panose="02020603050405020304" pitchFamily="18" charset="0"/>
              </a:rPr>
              <a:t>％</a:t>
            </a:r>
            <a:r>
              <a:rPr lang="en-US" altLang="ja-JP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112" name="Rectangle 26">
            <a:extLst>
              <a:ext uri="{FF2B5EF4-FFF2-40B4-BE49-F238E27FC236}">
                <a16:creationId xmlns:a16="http://schemas.microsoft.com/office/drawing/2014/main" id="{4A47BF80-3178-CF48-BD58-87BD2DDD21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25695" y="1876986"/>
            <a:ext cx="484108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" charset="0"/>
                <a:ea typeface="Osaka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" charset="0"/>
                <a:ea typeface="Osaka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" charset="0"/>
                <a:ea typeface="Osaka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ja-JP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16 (76</a:t>
            </a:r>
            <a:r>
              <a:rPr lang="ja-JP" altLang="en-US" sz="1000">
                <a:latin typeface="Times New Roman" panose="02020603050405020304" pitchFamily="18" charset="0"/>
                <a:cs typeface="Times New Roman" panose="02020603050405020304" pitchFamily="18" charset="0"/>
              </a:rPr>
              <a:t>％</a:t>
            </a:r>
            <a:r>
              <a:rPr lang="en-US" altLang="ja-JP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117" name="Rectangle 26">
            <a:extLst>
              <a:ext uri="{FF2B5EF4-FFF2-40B4-BE49-F238E27FC236}">
                <a16:creationId xmlns:a16="http://schemas.microsoft.com/office/drawing/2014/main" id="{15941E91-3B8B-F240-A070-17674FB994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58243" y="2113670"/>
            <a:ext cx="484108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" charset="0"/>
                <a:ea typeface="Osaka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" charset="0"/>
                <a:ea typeface="Osaka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" charset="0"/>
                <a:ea typeface="Osaka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ja-JP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36 (36</a:t>
            </a:r>
            <a:r>
              <a:rPr lang="ja-JP" altLang="en-US" sz="1000">
                <a:latin typeface="Times New Roman" panose="02020603050405020304" pitchFamily="18" charset="0"/>
                <a:cs typeface="Times New Roman" panose="02020603050405020304" pitchFamily="18" charset="0"/>
              </a:rPr>
              <a:t>％</a:t>
            </a:r>
            <a:r>
              <a:rPr lang="en-US" altLang="ja-JP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119" name="Rectangle 26">
            <a:extLst>
              <a:ext uri="{FF2B5EF4-FFF2-40B4-BE49-F238E27FC236}">
                <a16:creationId xmlns:a16="http://schemas.microsoft.com/office/drawing/2014/main" id="{A6A33B09-961A-8947-8FBF-4AA3369156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57755" y="2113670"/>
            <a:ext cx="419988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" charset="0"/>
                <a:ea typeface="Osaka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" charset="0"/>
                <a:ea typeface="Osaka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" charset="0"/>
                <a:ea typeface="Osaka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ja-JP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 (24</a:t>
            </a:r>
            <a:r>
              <a:rPr lang="ja-JP" altLang="en-US" sz="1000">
                <a:latin typeface="Times New Roman" panose="02020603050405020304" pitchFamily="18" charset="0"/>
                <a:cs typeface="Times New Roman" panose="02020603050405020304" pitchFamily="18" charset="0"/>
              </a:rPr>
              <a:t>％</a:t>
            </a:r>
            <a:r>
              <a:rPr lang="en-US" altLang="ja-JP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18456" name="Rectangle 3">
            <a:extLst>
              <a:ext uri="{FF2B5EF4-FFF2-40B4-BE49-F238E27FC236}">
                <a16:creationId xmlns:a16="http://schemas.microsoft.com/office/drawing/2014/main" id="{18D3546B-CC1C-9748-A7B1-7165F4C213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611" y="5138048"/>
            <a:ext cx="726161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" charset="0"/>
                <a:ea typeface="Osaka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" charset="0"/>
                <a:ea typeface="Osaka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" charset="0"/>
                <a:ea typeface="Osaka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ja-JP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Blood loss (g)</a:t>
            </a:r>
          </a:p>
        </p:txBody>
      </p:sp>
      <p:sp>
        <p:nvSpPr>
          <p:cNvPr id="18461" name="Rectangle 51">
            <a:extLst>
              <a:ext uri="{FF2B5EF4-FFF2-40B4-BE49-F238E27FC236}">
                <a16:creationId xmlns:a16="http://schemas.microsoft.com/office/drawing/2014/main" id="{38AFBDCB-A0E6-1647-A113-2BB6CB1A14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30805" y="5138048"/>
            <a:ext cx="738985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" charset="0"/>
                <a:ea typeface="Osaka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" charset="0"/>
                <a:ea typeface="Osaka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" charset="0"/>
                <a:ea typeface="Osaka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ja-JP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526 (90-3449)</a:t>
            </a:r>
          </a:p>
        </p:txBody>
      </p:sp>
      <p:sp>
        <p:nvSpPr>
          <p:cNvPr id="18462" name="Rectangle 52">
            <a:extLst>
              <a:ext uri="{FF2B5EF4-FFF2-40B4-BE49-F238E27FC236}">
                <a16:creationId xmlns:a16="http://schemas.microsoft.com/office/drawing/2014/main" id="{9F3FC0A6-9251-3E4A-979E-6D2DD6582B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66197" y="5138048"/>
            <a:ext cx="803105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" charset="0"/>
                <a:ea typeface="Osaka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" charset="0"/>
                <a:ea typeface="Osaka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" charset="0"/>
                <a:ea typeface="Osaka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ja-JP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886 (450-2782)</a:t>
            </a:r>
          </a:p>
        </p:txBody>
      </p:sp>
      <p:sp>
        <p:nvSpPr>
          <p:cNvPr id="143" name="Rectangle 25">
            <a:extLst>
              <a:ext uri="{FF2B5EF4-FFF2-40B4-BE49-F238E27FC236}">
                <a16:creationId xmlns:a16="http://schemas.microsoft.com/office/drawing/2014/main" id="{BD4FF7A4-7413-6F42-8726-228B58EE9C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8018" y="5138048"/>
            <a:ext cx="288542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" charset="0"/>
                <a:ea typeface="Osaka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" charset="0"/>
                <a:ea typeface="Osaka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" charset="0"/>
                <a:ea typeface="Osaka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ja-JP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0.075</a:t>
            </a:r>
          </a:p>
        </p:txBody>
      </p:sp>
      <p:sp>
        <p:nvSpPr>
          <p:cNvPr id="18455" name="Rectangle 2">
            <a:extLst>
              <a:ext uri="{FF2B5EF4-FFF2-40B4-BE49-F238E27FC236}">
                <a16:creationId xmlns:a16="http://schemas.microsoft.com/office/drawing/2014/main" id="{3EF865F9-715D-3A4D-B197-3AC3517A8E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611" y="4865428"/>
            <a:ext cx="2042467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" charset="0"/>
                <a:ea typeface="Osaka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" charset="0"/>
                <a:ea typeface="Osaka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" charset="0"/>
                <a:ea typeface="Osaka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ja-JP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Operation time (min)</a:t>
            </a:r>
          </a:p>
        </p:txBody>
      </p:sp>
      <p:sp>
        <p:nvSpPr>
          <p:cNvPr id="18459" name="Rectangle 6">
            <a:extLst>
              <a:ext uri="{FF2B5EF4-FFF2-40B4-BE49-F238E27FC236}">
                <a16:creationId xmlns:a16="http://schemas.microsoft.com/office/drawing/2014/main" id="{1C1764AD-9481-F743-A211-304B09801E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30805" y="4865428"/>
            <a:ext cx="738985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" charset="0"/>
                <a:ea typeface="Osaka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" charset="0"/>
                <a:ea typeface="Osaka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" charset="0"/>
                <a:ea typeface="Osaka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ja-JP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612 (407-934)</a:t>
            </a:r>
          </a:p>
        </p:txBody>
      </p:sp>
      <p:sp>
        <p:nvSpPr>
          <p:cNvPr id="18460" name="Rectangle 50">
            <a:extLst>
              <a:ext uri="{FF2B5EF4-FFF2-40B4-BE49-F238E27FC236}">
                <a16:creationId xmlns:a16="http://schemas.microsoft.com/office/drawing/2014/main" id="{E961CC65-B4B8-2343-BDC9-709A873D04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98257" y="4865428"/>
            <a:ext cx="738985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" charset="0"/>
                <a:ea typeface="Osaka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" charset="0"/>
                <a:ea typeface="Osaka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" charset="0"/>
                <a:ea typeface="Osaka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ja-JP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602 (495-793)</a:t>
            </a:r>
          </a:p>
        </p:txBody>
      </p:sp>
      <p:sp>
        <p:nvSpPr>
          <p:cNvPr id="144" name="Rectangle 25">
            <a:extLst>
              <a:ext uri="{FF2B5EF4-FFF2-40B4-BE49-F238E27FC236}">
                <a16:creationId xmlns:a16="http://schemas.microsoft.com/office/drawing/2014/main" id="{BA3CCD99-EB0B-CC48-B4B3-93924236C6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8019" y="4865428"/>
            <a:ext cx="288542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" charset="0"/>
                <a:ea typeface="Osaka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" charset="0"/>
                <a:ea typeface="Osaka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" charset="0"/>
                <a:ea typeface="Osaka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ja-JP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0.806</a:t>
            </a:r>
          </a:p>
        </p:txBody>
      </p:sp>
      <p:sp>
        <p:nvSpPr>
          <p:cNvPr id="153" name="Rectangle 49">
            <a:extLst>
              <a:ext uri="{FF2B5EF4-FFF2-40B4-BE49-F238E27FC236}">
                <a16:creationId xmlns:a16="http://schemas.microsoft.com/office/drawing/2014/main" id="{845204DC-8DCE-DC46-BB60-0A858AE27E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611" y="8418043"/>
            <a:ext cx="1046761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" charset="0"/>
                <a:ea typeface="Osaka" charset="-128"/>
              </a:defRPr>
            </a:lvl1pPr>
            <a:lvl2pPr marL="37931725" indent="-37474525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" charset="0"/>
                <a:ea typeface="Osaka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" charset="0"/>
                <a:ea typeface="Osaka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hospital mortality</a:t>
            </a:r>
          </a:p>
        </p:txBody>
      </p:sp>
      <p:sp>
        <p:nvSpPr>
          <p:cNvPr id="154" name="正方形/長方形 20">
            <a:extLst>
              <a:ext uri="{FF2B5EF4-FFF2-40B4-BE49-F238E27FC236}">
                <a16:creationId xmlns:a16="http://schemas.microsoft.com/office/drawing/2014/main" id="{AE6468D4-48D5-9B46-8F97-4A72EC3F3D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43356" y="8371877"/>
            <a:ext cx="248787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" charset="0"/>
                <a:ea typeface="Osaka" charset="-128"/>
              </a:defRPr>
            </a:lvl1pPr>
            <a:lvl2pPr marL="37931725" indent="-37474525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" charset="0"/>
                <a:ea typeface="Osaka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" charset="0"/>
                <a:ea typeface="Osaka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1000" dirty="0">
                <a:latin typeface="Times New Roman" panose="02020603050405020304" pitchFamily="18" charset="0"/>
                <a:ea typeface="Times" charset="0"/>
                <a:cs typeface="Times New Roman" panose="02020603050405020304" pitchFamily="18" charset="0"/>
              </a:rPr>
              <a:t>0</a:t>
            </a:r>
            <a:endParaRPr lang="ja-JP" altLang="en-US" sz="1000" dirty="0">
              <a:latin typeface="Times New Roman" panose="02020603050405020304" pitchFamily="18" charset="0"/>
              <a:ea typeface="Times" charset="0"/>
              <a:cs typeface="Times New Roman" panose="02020603050405020304" pitchFamily="18" charset="0"/>
            </a:endParaRPr>
          </a:p>
        </p:txBody>
      </p:sp>
      <p:sp>
        <p:nvSpPr>
          <p:cNvPr id="155" name="正方形/長方形 20">
            <a:extLst>
              <a:ext uri="{FF2B5EF4-FFF2-40B4-BE49-F238E27FC236}">
                <a16:creationId xmlns:a16="http://schemas.microsoft.com/office/drawing/2014/main" id="{AC68FB7C-622F-334A-928A-0A16216E5D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75904" y="8371877"/>
            <a:ext cx="248787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" charset="0"/>
                <a:ea typeface="Osaka" charset="-128"/>
              </a:defRPr>
            </a:lvl1pPr>
            <a:lvl2pPr marL="37931725" indent="-37474525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" charset="0"/>
                <a:ea typeface="Osaka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" charset="0"/>
                <a:ea typeface="Osaka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1000" dirty="0">
                <a:latin typeface="Times New Roman" panose="02020603050405020304" pitchFamily="18" charset="0"/>
                <a:ea typeface="Times" charset="0"/>
                <a:cs typeface="Times New Roman" panose="02020603050405020304" pitchFamily="18" charset="0"/>
              </a:rPr>
              <a:t>0</a:t>
            </a:r>
            <a:endParaRPr lang="ja-JP" altLang="en-US" sz="1000" dirty="0">
              <a:latin typeface="Times New Roman" panose="02020603050405020304" pitchFamily="18" charset="0"/>
              <a:ea typeface="Times" charset="0"/>
              <a:cs typeface="Times New Roman" panose="02020603050405020304" pitchFamily="18" charset="0"/>
            </a:endParaRPr>
          </a:p>
        </p:txBody>
      </p:sp>
      <p:sp>
        <p:nvSpPr>
          <p:cNvPr id="146" name="Rectangle 80">
            <a:extLst>
              <a:ext uri="{FF2B5EF4-FFF2-40B4-BE49-F238E27FC236}">
                <a16:creationId xmlns:a16="http://schemas.microsoft.com/office/drawing/2014/main" id="{ABD14486-9AA8-634E-92A6-37201FEE06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5850" y="7849159"/>
            <a:ext cx="477695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" charset="0"/>
                <a:ea typeface="Osaka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" charset="0"/>
                <a:ea typeface="Osaka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" charset="0"/>
                <a:ea typeface="Osaka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ja-JP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Grade III</a:t>
            </a:r>
          </a:p>
        </p:txBody>
      </p:sp>
      <p:sp>
        <p:nvSpPr>
          <p:cNvPr id="165" name="Rectangle 13">
            <a:extLst>
              <a:ext uri="{FF2B5EF4-FFF2-40B4-BE49-F238E27FC236}">
                <a16:creationId xmlns:a16="http://schemas.microsoft.com/office/drawing/2014/main" id="{340AF1A4-6260-6041-B188-A959544D02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57755" y="7849159"/>
            <a:ext cx="419988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" charset="0"/>
                <a:ea typeface="Osaka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" charset="0"/>
                <a:ea typeface="Osaka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" charset="0"/>
                <a:ea typeface="Osaka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ja-JP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 (10</a:t>
            </a:r>
            <a:r>
              <a:rPr lang="ja-JP" altLang="en-US" sz="1000">
                <a:latin typeface="Times New Roman" panose="02020603050405020304" pitchFamily="18" charset="0"/>
                <a:cs typeface="Times New Roman" panose="02020603050405020304" pitchFamily="18" charset="0"/>
              </a:rPr>
              <a:t>％</a:t>
            </a:r>
            <a:r>
              <a:rPr lang="en-US" altLang="ja-JP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166" name="Rectangle 12">
            <a:extLst>
              <a:ext uri="{FF2B5EF4-FFF2-40B4-BE49-F238E27FC236}">
                <a16:creationId xmlns:a16="http://schemas.microsoft.com/office/drawing/2014/main" id="{E5B8912F-D357-994D-A4FB-C9EFB64A7B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59045" y="7849159"/>
            <a:ext cx="482504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" charset="0"/>
                <a:ea typeface="Osaka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" charset="0"/>
                <a:ea typeface="Osaka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" charset="0"/>
                <a:ea typeface="Osaka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ja-JP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 (11%)</a:t>
            </a:r>
          </a:p>
        </p:txBody>
      </p:sp>
      <p:sp>
        <p:nvSpPr>
          <p:cNvPr id="151" name="Rectangle 82">
            <a:extLst>
              <a:ext uri="{FF2B5EF4-FFF2-40B4-BE49-F238E27FC236}">
                <a16:creationId xmlns:a16="http://schemas.microsoft.com/office/drawing/2014/main" id="{B4437E30-5415-894C-92F6-D1466F87A3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5850" y="8120579"/>
            <a:ext cx="484107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" charset="0"/>
                <a:ea typeface="Osaka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" charset="0"/>
                <a:ea typeface="Osaka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" charset="0"/>
                <a:ea typeface="Osaka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ja-JP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Grade IV</a:t>
            </a:r>
          </a:p>
        </p:txBody>
      </p:sp>
      <p:sp>
        <p:nvSpPr>
          <p:cNvPr id="167" name="Rectangle 13">
            <a:extLst>
              <a:ext uri="{FF2B5EF4-FFF2-40B4-BE49-F238E27FC236}">
                <a16:creationId xmlns:a16="http://schemas.microsoft.com/office/drawing/2014/main" id="{F51B8DC5-1866-0C4C-B57F-24D7FC87AC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57755" y="8120579"/>
            <a:ext cx="419988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" charset="0"/>
                <a:ea typeface="Osaka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" charset="0"/>
                <a:ea typeface="Osaka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" charset="0"/>
                <a:ea typeface="Osaka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ja-JP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 (10</a:t>
            </a:r>
            <a:r>
              <a:rPr lang="ja-JP" altLang="en-US" sz="1000">
                <a:latin typeface="Times New Roman" panose="02020603050405020304" pitchFamily="18" charset="0"/>
                <a:cs typeface="Times New Roman" panose="02020603050405020304" pitchFamily="18" charset="0"/>
              </a:rPr>
              <a:t>％</a:t>
            </a:r>
            <a:r>
              <a:rPr lang="en-US" altLang="ja-JP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168" name="Rectangle 12">
            <a:extLst>
              <a:ext uri="{FF2B5EF4-FFF2-40B4-BE49-F238E27FC236}">
                <a16:creationId xmlns:a16="http://schemas.microsoft.com/office/drawing/2014/main" id="{27B1969C-A078-0643-897E-5B9B5F58A0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23165" y="8120579"/>
            <a:ext cx="354263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" charset="0"/>
                <a:ea typeface="Osaka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" charset="0"/>
                <a:ea typeface="Osaka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" charset="0"/>
                <a:ea typeface="Osaka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ja-JP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(1%)</a:t>
            </a:r>
          </a:p>
        </p:txBody>
      </p:sp>
      <p:sp>
        <p:nvSpPr>
          <p:cNvPr id="152" name="Rectangle 72">
            <a:extLst>
              <a:ext uri="{FF2B5EF4-FFF2-40B4-BE49-F238E27FC236}">
                <a16:creationId xmlns:a16="http://schemas.microsoft.com/office/drawing/2014/main" id="{70356D71-50A3-8C46-99A7-77D3C6AEAD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611" y="7568147"/>
            <a:ext cx="1016304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" charset="0"/>
                <a:ea typeface="Osaka" charset="-128"/>
              </a:defRPr>
            </a:lvl1pPr>
            <a:lvl2pPr marL="37931725" indent="-37474525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" charset="0"/>
                <a:ea typeface="Osaka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" charset="0"/>
                <a:ea typeface="Osaka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Major complication</a:t>
            </a:r>
            <a:endParaRPr lang="en-US" altLang="ja-JP" sz="1000" baseline="30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1" name="Rectangle 13">
            <a:extLst>
              <a:ext uri="{FF2B5EF4-FFF2-40B4-BE49-F238E27FC236}">
                <a16:creationId xmlns:a16="http://schemas.microsoft.com/office/drawing/2014/main" id="{4C3749AB-0BA4-BF46-A2E5-871D826937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57755" y="7568147"/>
            <a:ext cx="419988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" charset="0"/>
                <a:ea typeface="Osaka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" charset="0"/>
                <a:ea typeface="Osaka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" charset="0"/>
                <a:ea typeface="Osaka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ja-JP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 (19</a:t>
            </a:r>
            <a:r>
              <a:rPr lang="ja-JP" altLang="en-US" sz="1000">
                <a:latin typeface="Times New Roman" panose="02020603050405020304" pitchFamily="18" charset="0"/>
                <a:cs typeface="Times New Roman" panose="02020603050405020304" pitchFamily="18" charset="0"/>
              </a:rPr>
              <a:t>％</a:t>
            </a:r>
            <a:r>
              <a:rPr lang="en-US" altLang="ja-JP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172" name="Rectangle 12">
            <a:extLst>
              <a:ext uri="{FF2B5EF4-FFF2-40B4-BE49-F238E27FC236}">
                <a16:creationId xmlns:a16="http://schemas.microsoft.com/office/drawing/2014/main" id="{6F043B0F-2945-3140-808E-096E0D4B08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59045" y="7568147"/>
            <a:ext cx="482504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" charset="0"/>
                <a:ea typeface="Osaka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" charset="0"/>
                <a:ea typeface="Osaka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" charset="0"/>
                <a:ea typeface="Osaka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ja-JP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 (12%)</a:t>
            </a:r>
          </a:p>
        </p:txBody>
      </p:sp>
      <p:sp>
        <p:nvSpPr>
          <p:cNvPr id="173" name="Rectangle 13">
            <a:extLst>
              <a:ext uri="{FF2B5EF4-FFF2-40B4-BE49-F238E27FC236}">
                <a16:creationId xmlns:a16="http://schemas.microsoft.com/office/drawing/2014/main" id="{BDD53797-473B-1B4A-8E37-26E56867F9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36037" y="7568147"/>
            <a:ext cx="612507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" charset="0"/>
                <a:ea typeface="Osaka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" charset="0"/>
                <a:ea typeface="Osaka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" charset="0"/>
                <a:ea typeface="Osaka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ja-JP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0.386</a:t>
            </a:r>
          </a:p>
        </p:txBody>
      </p:sp>
      <p:sp>
        <p:nvSpPr>
          <p:cNvPr id="109" name="Rectangle 8">
            <a:extLst>
              <a:ext uri="{FF2B5EF4-FFF2-40B4-BE49-F238E27FC236}">
                <a16:creationId xmlns:a16="http://schemas.microsoft.com/office/drawing/2014/main" id="{C7DE9F52-83D9-7C4D-8BE3-47870E10C0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611" y="1628650"/>
            <a:ext cx="1186222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" charset="0"/>
                <a:ea typeface="Osaka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" charset="0"/>
                <a:ea typeface="Osaka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" charset="0"/>
                <a:ea typeface="Osaka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ja-JP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ASA-PS classification</a:t>
            </a:r>
            <a:endParaRPr lang="en-US" altLang="ja-JP" sz="1000" baseline="30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3" name="Rectangle 25">
            <a:extLst>
              <a:ext uri="{FF2B5EF4-FFF2-40B4-BE49-F238E27FC236}">
                <a16:creationId xmlns:a16="http://schemas.microsoft.com/office/drawing/2014/main" id="{7AB97FE6-AACE-014E-A61B-565B336F12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8019" y="1628650"/>
            <a:ext cx="288542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" charset="0"/>
                <a:ea typeface="Osaka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" charset="0"/>
                <a:ea typeface="Osaka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" charset="0"/>
                <a:ea typeface="Osaka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ja-JP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0.283</a:t>
            </a:r>
          </a:p>
        </p:txBody>
      </p:sp>
      <p:cxnSp>
        <p:nvCxnSpPr>
          <p:cNvPr id="211" name="直線コネクタ 210">
            <a:extLst>
              <a:ext uri="{FF2B5EF4-FFF2-40B4-BE49-F238E27FC236}">
                <a16:creationId xmlns:a16="http://schemas.microsoft.com/office/drawing/2014/main" id="{3B41887F-396A-F241-818F-675036706B25}"/>
              </a:ext>
            </a:extLst>
          </p:cNvPr>
          <p:cNvCxnSpPr/>
          <p:nvPr/>
        </p:nvCxnSpPr>
        <p:spPr>
          <a:xfrm>
            <a:off x="330804" y="972732"/>
            <a:ext cx="6283325" cy="0"/>
          </a:xfrm>
          <a:prstGeom prst="line">
            <a:avLst/>
          </a:prstGeom>
          <a:ln w="31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2" name="直線コネクタ 211">
            <a:extLst>
              <a:ext uri="{FF2B5EF4-FFF2-40B4-BE49-F238E27FC236}">
                <a16:creationId xmlns:a16="http://schemas.microsoft.com/office/drawing/2014/main" id="{92F3B709-4016-324E-AD75-2D1BE5B80857}"/>
              </a:ext>
            </a:extLst>
          </p:cNvPr>
          <p:cNvCxnSpPr/>
          <p:nvPr/>
        </p:nvCxnSpPr>
        <p:spPr>
          <a:xfrm>
            <a:off x="322097" y="8997840"/>
            <a:ext cx="6283325" cy="0"/>
          </a:xfrm>
          <a:prstGeom prst="line">
            <a:avLst/>
          </a:prstGeom>
          <a:ln w="31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3" name="Rectangle 24">
            <a:extLst>
              <a:ext uri="{FF2B5EF4-FFF2-40B4-BE49-F238E27FC236}">
                <a16:creationId xmlns:a16="http://schemas.microsoft.com/office/drawing/2014/main" id="{49682F7D-9844-9A4B-936F-94893643A5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5850" y="1876986"/>
            <a:ext cx="516167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" charset="0"/>
                <a:ea typeface="Osaka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" charset="0"/>
                <a:ea typeface="Osaka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" charset="0"/>
                <a:ea typeface="Osaka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ASA </a:t>
            </a:r>
            <a:r>
              <a:rPr lang="ja-JP" altLang="en-US" sz="1000">
                <a:latin typeface="Times New Roman" panose="02020603050405020304" pitchFamily="18" charset="0"/>
                <a:cs typeface="Times New Roman" panose="02020603050405020304" pitchFamily="18" charset="0"/>
              </a:rPr>
              <a:t>≦</a:t>
            </a:r>
            <a:r>
              <a:rPr lang="en-US" altLang="ja-JP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II</a:t>
            </a:r>
          </a:p>
        </p:txBody>
      </p:sp>
      <p:sp>
        <p:nvSpPr>
          <p:cNvPr id="214" name="Rectangle 24">
            <a:extLst>
              <a:ext uri="{FF2B5EF4-FFF2-40B4-BE49-F238E27FC236}">
                <a16:creationId xmlns:a16="http://schemas.microsoft.com/office/drawing/2014/main" id="{EB3C69DA-E24F-E341-B35A-887B00A2A5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5850" y="2113670"/>
            <a:ext cx="493725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" charset="0"/>
                <a:ea typeface="Osaka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" charset="0"/>
                <a:ea typeface="Osaka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" charset="0"/>
                <a:ea typeface="Osaka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ASA &gt; II</a:t>
            </a:r>
          </a:p>
        </p:txBody>
      </p:sp>
      <p:sp>
        <p:nvSpPr>
          <p:cNvPr id="142" name="テキスト ボックス 141">
            <a:extLst>
              <a:ext uri="{FF2B5EF4-FFF2-40B4-BE49-F238E27FC236}">
                <a16:creationId xmlns:a16="http://schemas.microsoft.com/office/drawing/2014/main" id="{57493373-B3C3-8543-B446-F76EEF4573A8}"/>
              </a:ext>
            </a:extLst>
          </p:cNvPr>
          <p:cNvSpPr txBox="1"/>
          <p:nvPr/>
        </p:nvSpPr>
        <p:spPr>
          <a:xfrm>
            <a:off x="483142" y="9033874"/>
            <a:ext cx="6228018" cy="5395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160"/>
              </a:lnSpc>
            </a:pPr>
            <a:r>
              <a:rPr kumimoji="1" lang="en-US" altLang="ja-JP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ASA-PS: </a:t>
            </a:r>
            <a:r>
              <a:rPr lang="en-US" altLang="ja-JP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American Society of Anesthesiologists</a:t>
            </a:r>
            <a:r>
              <a:rPr kumimoji="1" lang="en-US" altLang="ja-JP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-Physical Status; IPMN: </a:t>
            </a:r>
            <a:r>
              <a:rPr lang="en-US" altLang="ja-JP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Intraductal papillary mucinous tumor; PPPD: Pylorus preserving pancreaticoduodenectomy; SSPPD: Subtotal stomach-preserving pancreaticoduodenectomy; UICC: Union for International Cancer Control; </a:t>
            </a:r>
            <a:r>
              <a:rPr lang="en-US" altLang="ja-JP" sz="800">
                <a:latin typeface="Times New Roman" panose="02020603050405020304" pitchFamily="18" charset="0"/>
                <a:cs typeface="Times New Roman" panose="02020603050405020304" pitchFamily="18" charset="0"/>
              </a:rPr>
              <a:t>POD: postoperative </a:t>
            </a:r>
            <a:r>
              <a:rPr lang="en-US" altLang="ja-JP" sz="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day</a:t>
            </a:r>
            <a:endParaRPr kumimoji="1" lang="ja-JP" altLang="en-US" sz="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7" name="Rectangle 24">
            <a:extLst>
              <a:ext uri="{FF2B5EF4-FFF2-40B4-BE49-F238E27FC236}">
                <a16:creationId xmlns:a16="http://schemas.microsoft.com/office/drawing/2014/main" id="{8E6EE35C-FE2D-8D49-8BB6-16D7F89319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5850" y="5696205"/>
            <a:ext cx="1240724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" charset="0"/>
                <a:ea typeface="Osaka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" charset="0"/>
                <a:ea typeface="Osaka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" charset="0"/>
                <a:ea typeface="Osaka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Invasive carcinoma, yes</a:t>
            </a:r>
          </a:p>
        </p:txBody>
      </p:sp>
      <p:sp>
        <p:nvSpPr>
          <p:cNvPr id="218" name="Rectangle 52">
            <a:extLst>
              <a:ext uri="{FF2B5EF4-FFF2-40B4-BE49-F238E27FC236}">
                <a16:creationId xmlns:a16="http://schemas.microsoft.com/office/drawing/2014/main" id="{DDA7B9CD-1256-3A43-A207-DAAFEB76A6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26497" y="5696204"/>
            <a:ext cx="482504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" charset="0"/>
                <a:ea typeface="Osaka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" charset="0"/>
                <a:ea typeface="Osaka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" charset="0"/>
                <a:ea typeface="Osaka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17 (81%)</a:t>
            </a:r>
          </a:p>
        </p:txBody>
      </p:sp>
      <p:sp>
        <p:nvSpPr>
          <p:cNvPr id="219" name="Rectangle 52">
            <a:extLst>
              <a:ext uri="{FF2B5EF4-FFF2-40B4-BE49-F238E27FC236}">
                <a16:creationId xmlns:a16="http://schemas.microsoft.com/office/drawing/2014/main" id="{9270BE58-B0B7-A143-B2EF-5319EB9811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59045" y="5696205"/>
            <a:ext cx="482504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" charset="0"/>
                <a:ea typeface="Osaka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" charset="0"/>
                <a:ea typeface="Osaka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" charset="0"/>
                <a:ea typeface="Osaka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86 (86%)</a:t>
            </a:r>
          </a:p>
        </p:txBody>
      </p:sp>
      <p:sp>
        <p:nvSpPr>
          <p:cNvPr id="220" name="Rectangle 21">
            <a:extLst>
              <a:ext uri="{FF2B5EF4-FFF2-40B4-BE49-F238E27FC236}">
                <a16:creationId xmlns:a16="http://schemas.microsoft.com/office/drawing/2014/main" id="{4B3C3180-92C6-3346-89DE-B54F1DC9B7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611" y="5447025"/>
            <a:ext cx="790281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" charset="0"/>
                <a:ea typeface="Osaka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" charset="0"/>
                <a:ea typeface="Osaka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" charset="0"/>
                <a:ea typeface="Osaka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Histopathology</a:t>
            </a:r>
          </a:p>
        </p:txBody>
      </p:sp>
      <p:sp>
        <p:nvSpPr>
          <p:cNvPr id="221" name="正方形/長方形 220">
            <a:extLst>
              <a:ext uri="{FF2B5EF4-FFF2-40B4-BE49-F238E27FC236}">
                <a16:creationId xmlns:a16="http://schemas.microsoft.com/office/drawing/2014/main" id="{C8096814-ED6B-1242-9AAA-EB38EFCD6E51}"/>
              </a:ext>
            </a:extLst>
          </p:cNvPr>
          <p:cNvSpPr/>
          <p:nvPr/>
        </p:nvSpPr>
        <p:spPr>
          <a:xfrm>
            <a:off x="4234489" y="6192761"/>
            <a:ext cx="1466521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ja-JP" sz="1000" kern="100" dirty="0">
                <a:latin typeface="Times New Roman" panose="020206030504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13 (76%)</a:t>
            </a:r>
            <a:endParaRPr lang="ja-JP" altLang="en-US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2" name="正方形/長方形 221">
            <a:extLst>
              <a:ext uri="{FF2B5EF4-FFF2-40B4-BE49-F238E27FC236}">
                <a16:creationId xmlns:a16="http://schemas.microsoft.com/office/drawing/2014/main" id="{6FD39494-B4CF-C843-993E-8DC2D9F2A7C9}"/>
              </a:ext>
            </a:extLst>
          </p:cNvPr>
          <p:cNvSpPr/>
          <p:nvPr/>
        </p:nvSpPr>
        <p:spPr>
          <a:xfrm>
            <a:off x="2667037" y="6192761"/>
            <a:ext cx="1466521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ja-JP" sz="1000" kern="100" dirty="0">
                <a:latin typeface="Times New Roman" panose="020206030504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65 (76%)</a:t>
            </a:r>
            <a:endParaRPr lang="ja-JP" altLang="en-US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3" name="Rectangle 23">
            <a:extLst>
              <a:ext uri="{FF2B5EF4-FFF2-40B4-BE49-F238E27FC236}">
                <a16:creationId xmlns:a16="http://schemas.microsoft.com/office/drawing/2014/main" id="{652A475E-4A0D-BC43-8DD5-153AC22BF7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5850" y="6238927"/>
            <a:ext cx="692497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" charset="0"/>
                <a:ea typeface="Osaka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" charset="0"/>
                <a:ea typeface="Osaka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" charset="0"/>
                <a:ea typeface="Osaka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Stage I or Ⅱ </a:t>
            </a:r>
          </a:p>
        </p:txBody>
      </p:sp>
      <p:sp>
        <p:nvSpPr>
          <p:cNvPr id="224" name="Rectangle 16">
            <a:extLst>
              <a:ext uri="{FF2B5EF4-FFF2-40B4-BE49-F238E27FC236}">
                <a16:creationId xmlns:a16="http://schemas.microsoft.com/office/drawing/2014/main" id="{02ABEE89-2295-6044-B41F-1520C6D717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611" y="6000470"/>
            <a:ext cx="623569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" charset="0"/>
                <a:ea typeface="Osaka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" charset="0"/>
                <a:ea typeface="Osaka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" charset="0"/>
                <a:ea typeface="Osaka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UICC Stage</a:t>
            </a:r>
          </a:p>
        </p:txBody>
      </p:sp>
      <p:sp>
        <p:nvSpPr>
          <p:cNvPr id="225" name="Rectangle 25">
            <a:extLst>
              <a:ext uri="{FF2B5EF4-FFF2-40B4-BE49-F238E27FC236}">
                <a16:creationId xmlns:a16="http://schemas.microsoft.com/office/drawing/2014/main" id="{04B33F8C-FE82-4845-8D00-05646C5480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8019" y="6000470"/>
            <a:ext cx="288542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" charset="0"/>
                <a:ea typeface="Osaka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" charset="0"/>
                <a:ea typeface="Osaka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" charset="0"/>
                <a:ea typeface="Osaka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ja-JP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0.938</a:t>
            </a:r>
          </a:p>
        </p:txBody>
      </p:sp>
      <p:sp>
        <p:nvSpPr>
          <p:cNvPr id="226" name="正方形/長方形 225">
            <a:extLst>
              <a:ext uri="{FF2B5EF4-FFF2-40B4-BE49-F238E27FC236}">
                <a16:creationId xmlns:a16="http://schemas.microsoft.com/office/drawing/2014/main" id="{7531439B-42CE-A24E-BFC6-DB4B976674DB}"/>
              </a:ext>
            </a:extLst>
          </p:cNvPr>
          <p:cNvSpPr/>
          <p:nvPr/>
        </p:nvSpPr>
        <p:spPr>
          <a:xfrm>
            <a:off x="4234489" y="6443292"/>
            <a:ext cx="1466521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ja-JP" sz="1000" kern="100" dirty="0">
                <a:latin typeface="Times New Roman" panose="020206030504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4 (24%) </a:t>
            </a:r>
            <a:endParaRPr lang="ja-JP" altLang="en-US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7" name="正方形/長方形 226">
            <a:extLst>
              <a:ext uri="{FF2B5EF4-FFF2-40B4-BE49-F238E27FC236}">
                <a16:creationId xmlns:a16="http://schemas.microsoft.com/office/drawing/2014/main" id="{B7C13E05-8013-894B-AE6C-A55B4760F7F9}"/>
              </a:ext>
            </a:extLst>
          </p:cNvPr>
          <p:cNvSpPr/>
          <p:nvPr/>
        </p:nvSpPr>
        <p:spPr>
          <a:xfrm>
            <a:off x="2667037" y="6443292"/>
            <a:ext cx="1466521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ja-JP" sz="1000" kern="100" dirty="0">
                <a:latin typeface="Times New Roman" panose="020206030504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21 (24%) </a:t>
            </a:r>
            <a:endParaRPr lang="ja-JP" altLang="en-US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8" name="Rectangle 24">
            <a:extLst>
              <a:ext uri="{FF2B5EF4-FFF2-40B4-BE49-F238E27FC236}">
                <a16:creationId xmlns:a16="http://schemas.microsoft.com/office/drawing/2014/main" id="{003967F3-0A6B-0F4F-9E49-F642472301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5850" y="6489458"/>
            <a:ext cx="1068140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" charset="0"/>
                <a:ea typeface="Osaka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" charset="0"/>
                <a:ea typeface="Osaka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" charset="0"/>
                <a:ea typeface="Osaka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Stage Ⅲ</a:t>
            </a:r>
          </a:p>
        </p:txBody>
      </p:sp>
      <p:sp>
        <p:nvSpPr>
          <p:cNvPr id="229" name="Rectangle 13">
            <a:extLst>
              <a:ext uri="{FF2B5EF4-FFF2-40B4-BE49-F238E27FC236}">
                <a16:creationId xmlns:a16="http://schemas.microsoft.com/office/drawing/2014/main" id="{4143E1BF-7FA4-4C4E-9F44-2FE3370185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58558" y="8711304"/>
            <a:ext cx="418383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" charset="0"/>
                <a:ea typeface="Osaka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" charset="0"/>
                <a:ea typeface="Osaka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" charset="0"/>
                <a:ea typeface="Osaka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ja-JP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 (33%)</a:t>
            </a:r>
          </a:p>
        </p:txBody>
      </p:sp>
      <p:sp>
        <p:nvSpPr>
          <p:cNvPr id="230" name="Rectangle 12">
            <a:extLst>
              <a:ext uri="{FF2B5EF4-FFF2-40B4-BE49-F238E27FC236}">
                <a16:creationId xmlns:a16="http://schemas.microsoft.com/office/drawing/2014/main" id="{1E95243C-AC0F-2C4D-95D0-0480537716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59045" y="8711304"/>
            <a:ext cx="482504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" charset="0"/>
                <a:ea typeface="Osaka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" charset="0"/>
                <a:ea typeface="Osaka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" charset="0"/>
                <a:ea typeface="Osaka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ja-JP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33 (33%)</a:t>
            </a:r>
          </a:p>
        </p:txBody>
      </p:sp>
      <p:sp>
        <p:nvSpPr>
          <p:cNvPr id="231" name="Rectangle 72">
            <a:extLst>
              <a:ext uri="{FF2B5EF4-FFF2-40B4-BE49-F238E27FC236}">
                <a16:creationId xmlns:a16="http://schemas.microsoft.com/office/drawing/2014/main" id="{9D1206B7-BE1C-CD45-956D-5101913CDF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611" y="8711304"/>
            <a:ext cx="1474763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" charset="0"/>
                <a:ea typeface="Osaka" charset="-128"/>
              </a:defRPr>
            </a:lvl1pPr>
            <a:lvl2pPr marL="37931725" indent="-37474525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" charset="0"/>
                <a:ea typeface="Osaka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" charset="0"/>
                <a:ea typeface="Osaka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Adjuvant chemotherapy, yes</a:t>
            </a:r>
            <a:endParaRPr lang="en-US" altLang="ja-JP" sz="1000" baseline="30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2" name="Rectangle 13">
            <a:extLst>
              <a:ext uri="{FF2B5EF4-FFF2-40B4-BE49-F238E27FC236}">
                <a16:creationId xmlns:a16="http://schemas.microsoft.com/office/drawing/2014/main" id="{2F2ABEFA-0714-C54C-9E78-571E3D825A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87066" y="8711304"/>
            <a:ext cx="910449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" charset="0"/>
                <a:ea typeface="Osaka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" charset="0"/>
                <a:ea typeface="Osaka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" charset="0"/>
                <a:ea typeface="Osaka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ja-JP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0.977</a:t>
            </a:r>
          </a:p>
        </p:txBody>
      </p:sp>
      <p:sp>
        <p:nvSpPr>
          <p:cNvPr id="233" name="Rectangle 25">
            <a:extLst>
              <a:ext uri="{FF2B5EF4-FFF2-40B4-BE49-F238E27FC236}">
                <a16:creationId xmlns:a16="http://schemas.microsoft.com/office/drawing/2014/main" id="{F6C97F79-46B3-FE43-8CB3-1BE2B1C589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8019" y="5447025"/>
            <a:ext cx="288542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" charset="0"/>
                <a:ea typeface="Osaka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" charset="0"/>
                <a:ea typeface="Osaka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" charset="0"/>
                <a:ea typeface="Osaka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US" altLang="ja-JP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0.555</a:t>
            </a:r>
          </a:p>
        </p:txBody>
      </p:sp>
      <p:sp>
        <p:nvSpPr>
          <p:cNvPr id="140" name="Rectangle 31">
            <a:extLst>
              <a:ext uri="{FF2B5EF4-FFF2-40B4-BE49-F238E27FC236}">
                <a16:creationId xmlns:a16="http://schemas.microsoft.com/office/drawing/2014/main" id="{C147A6F1-E222-A743-AE13-7726C20BEC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2136" y="3596080"/>
            <a:ext cx="870431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" charset="0"/>
                <a:ea typeface="Osaka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" charset="0"/>
                <a:ea typeface="Osaka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" charset="0"/>
                <a:ea typeface="Osaka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Duodenal cancer</a:t>
            </a:r>
          </a:p>
        </p:txBody>
      </p:sp>
      <p:sp>
        <p:nvSpPr>
          <p:cNvPr id="141" name="Rectangle 52">
            <a:extLst>
              <a:ext uri="{FF2B5EF4-FFF2-40B4-BE49-F238E27FC236}">
                <a16:creationId xmlns:a16="http://schemas.microsoft.com/office/drawing/2014/main" id="{94F9E7BC-637A-9242-BE47-D960F6B0AF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15944" y="3596080"/>
            <a:ext cx="96180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" charset="0"/>
                <a:ea typeface="Osaka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" charset="0"/>
                <a:ea typeface="Osaka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" charset="0"/>
                <a:ea typeface="Osaka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 </a:t>
            </a:r>
          </a:p>
        </p:txBody>
      </p:sp>
      <p:sp>
        <p:nvSpPr>
          <p:cNvPr id="147" name="Rectangle 52">
            <a:extLst>
              <a:ext uri="{FF2B5EF4-FFF2-40B4-BE49-F238E27FC236}">
                <a16:creationId xmlns:a16="http://schemas.microsoft.com/office/drawing/2014/main" id="{D0C7AFAC-D9F5-524A-9884-52341AEF46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19451" y="3596080"/>
            <a:ext cx="354263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" charset="0"/>
                <a:ea typeface="Osaka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" charset="0"/>
                <a:ea typeface="Osaka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" charset="0"/>
                <a:ea typeface="Osaka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" charset="0"/>
                <a:ea typeface="Osaka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 (5%)</a:t>
            </a:r>
          </a:p>
        </p:txBody>
      </p:sp>
    </p:spTree>
    <p:extLst>
      <p:ext uri="{BB962C8B-B14F-4D97-AF65-F5344CB8AC3E}">
        <p14:creationId xmlns:p14="http://schemas.microsoft.com/office/powerpoint/2010/main" val="3330541855"/>
      </p:ext>
    </p:extLst>
  </p:cSld>
  <p:clrMapOvr>
    <a:masterClrMapping/>
  </p:clrMapOvr>
</p:sld>
</file>

<file path=ppt/theme/theme1.xml><?xml version="1.0" encoding="utf-8"?>
<a:theme xmlns:a="http://schemas.openxmlformats.org/drawingml/2006/main" name="ホワイト">
  <a:themeElements>
    <a:clrScheme name="ホワイ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ホワイト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ホワイ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Yu Gothic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Yu Gothic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5854</TotalTime>
  <Words>352</Words>
  <Application>Microsoft Macintosh PowerPoint</Application>
  <PresentationFormat>A4 210 x 297 mm</PresentationFormat>
  <Paragraphs>101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10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12" baseType="lpstr">
      <vt:lpstr>ＭＳ 明朝</vt:lpstr>
      <vt:lpstr>Osaka</vt:lpstr>
      <vt:lpstr>游ゴシック</vt:lpstr>
      <vt:lpstr>游ゴシック</vt:lpstr>
      <vt:lpstr>游ゴシック Light</vt:lpstr>
      <vt:lpstr>Arial</vt:lpstr>
      <vt:lpstr>Calibri</vt:lpstr>
      <vt:lpstr>Calibri Light</vt:lpstr>
      <vt:lpstr>Times</vt:lpstr>
      <vt:lpstr>Times New Roman</vt:lpstr>
      <vt:lpstr>ホワイト</vt:lpstr>
      <vt:lpstr>PowerPoint プレゼンテーション</vt:lpstr>
    </vt:vector>
  </TitlesOfParts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Hiroyuki</dc:creator>
  <cp:lastModifiedBy>sugo@juntendo.ac.jp</cp:lastModifiedBy>
  <cp:revision>238</cp:revision>
  <cp:lastPrinted>2022-01-09T05:26:21Z</cp:lastPrinted>
  <dcterms:created xsi:type="dcterms:W3CDTF">2017-05-02T15:09:15Z</dcterms:created>
  <dcterms:modified xsi:type="dcterms:W3CDTF">2022-02-23T03:01:29Z</dcterms:modified>
</cp:coreProperties>
</file>