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612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56"/>
    <p:restoredTop sz="93626"/>
  </p:normalViewPr>
  <p:slideViewPr>
    <p:cSldViewPr snapToGrid="0" snapToObjects="1">
      <p:cViewPr varScale="1">
        <p:scale>
          <a:sx n="97" d="100"/>
          <a:sy n="97" d="100"/>
        </p:scale>
        <p:origin x="1048" y="184"/>
      </p:cViewPr>
      <p:guideLst>
        <p:guide orient="horz" pos="2160"/>
        <p:guide pos="3120"/>
      </p:guideLst>
    </p:cSldViewPr>
  </p:slideViewPr>
  <p:notesTextViewPr>
    <p:cViewPr>
      <p:scale>
        <a:sx n="160" d="100"/>
        <a:sy n="16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598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11BD6D0-495E-F940-8277-1D1C35BF40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2F3C54-EF04-D54C-A139-CA57CE66CE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26473-06C0-254F-BCF5-ABA5A8567C8C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388CF9-1BEC-FB41-A463-192773DC90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315D6E-CD63-6D41-949A-A31C3B11A9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26678-DD6B-F84F-8020-B1E5EC579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741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11AFD-D816-4C49-968F-F6E61A72781F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6AA37-5283-A44F-AF35-E52A7A98DE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75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ー 1">
            <a:extLst>
              <a:ext uri="{FF2B5EF4-FFF2-40B4-BE49-F238E27FC236}">
                <a16:creationId xmlns:a16="http://schemas.microsoft.com/office/drawing/2014/main" id="{1CAF87F7-434F-1D4C-A021-252D0E3A0C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ノート プレースホルダー 2">
            <a:extLst>
              <a:ext uri="{FF2B5EF4-FFF2-40B4-BE49-F238E27FC236}">
                <a16:creationId xmlns:a16="http://schemas.microsoft.com/office/drawing/2014/main" id="{71B3ED6A-7599-A64C-9AB6-3CCE55DC1E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cs typeface="Yu Gothic" panose="020B0400000000000000" pitchFamily="34" charset="-128"/>
            </a:endParaRPr>
          </a:p>
        </p:txBody>
      </p:sp>
      <p:sp>
        <p:nvSpPr>
          <p:cNvPr id="22531" name="スライド番号プレースホルダー 3">
            <a:extLst>
              <a:ext uri="{FF2B5EF4-FFF2-40B4-BE49-F238E27FC236}">
                <a16:creationId xmlns:a16="http://schemas.microsoft.com/office/drawing/2014/main" id="{3F5C8D3A-EAF6-3444-AF72-8A289DBE0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1pPr>
            <a:lvl2pPr marL="719138" indent="-276225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2pPr>
            <a:lvl3pPr marL="1106488" indent="-220663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3pPr>
            <a:lvl4pPr marL="1549400" indent="-220663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4pPr>
            <a:lvl5pPr marL="1990725" indent="-220663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5pPr>
            <a:lvl6pPr marL="2447925" indent="-220663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6pPr>
            <a:lvl7pPr marL="2905125" indent="-220663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7pPr>
            <a:lvl8pPr marL="3362325" indent="-220663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8pPr>
            <a:lvl9pPr marL="3819525" indent="-220663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9pPr>
          </a:lstStyle>
          <a:p>
            <a:fld id="{8AF6E458-6924-B542-B137-0B9AF90A6E83}" type="slidenum">
              <a:rPr lang="ja-JP" altLang="en-US" sz="1200" smtClean="0"/>
              <a:pPr/>
              <a:t>1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45785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93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6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26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25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3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29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75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34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2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75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58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76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5">
            <a:extLst>
              <a:ext uri="{FF2B5EF4-FFF2-40B4-BE49-F238E27FC236}">
                <a16:creationId xmlns:a16="http://schemas.microsoft.com/office/drawing/2014/main" id="{3BFD1D76-7412-6742-B94C-9DF43C12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6287" y="1042336"/>
            <a:ext cx="5530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95% CI</a:t>
            </a:r>
          </a:p>
        </p:txBody>
      </p:sp>
      <p:sp>
        <p:nvSpPr>
          <p:cNvPr id="18443" name="Rectangle 19">
            <a:extLst>
              <a:ext uri="{FF2B5EF4-FFF2-40B4-BE49-F238E27FC236}">
                <a16:creationId xmlns:a16="http://schemas.microsoft.com/office/drawing/2014/main" id="{87DE032A-9633-9643-AB23-38A3C9947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0586" y="1042336"/>
            <a:ext cx="24045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</a:t>
            </a:r>
          </a:p>
        </p:txBody>
      </p:sp>
      <p:sp>
        <p:nvSpPr>
          <p:cNvPr id="18445" name="Rectangle 21">
            <a:extLst>
              <a:ext uri="{FF2B5EF4-FFF2-40B4-BE49-F238E27FC236}">
                <a16:creationId xmlns:a16="http://schemas.microsoft.com/office/drawing/2014/main" id="{58249E6A-041B-8046-A518-43DAAF119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173" y="1042336"/>
            <a:ext cx="6694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59E497-896A-7249-BE48-F95F179F2525}"/>
              </a:ext>
            </a:extLst>
          </p:cNvPr>
          <p:cNvSpPr/>
          <p:nvPr/>
        </p:nvSpPr>
        <p:spPr>
          <a:xfrm>
            <a:off x="949388" y="329458"/>
            <a:ext cx="82176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600" dirty="0">
                <a:latin typeface="Times New Roman" panose="02020603050405020304" pitchFamily="18" charset="0"/>
                <a:ea typeface="ＭＳ 明朝" charset="-128"/>
                <a:cs typeface="Times New Roman" panose="02020603050405020304" pitchFamily="18" charset="0"/>
              </a:rPr>
              <a:t>Table 3: </a:t>
            </a:r>
            <a:r>
              <a:rPr lang="en-US" altLang="ja-JP" sz="1600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Independent prognostic variables influencing survival after PD by multivariate analysis</a:t>
            </a:r>
            <a:endParaRPr lang="ja-JP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115">
            <a:extLst>
              <a:ext uri="{FF2B5EF4-FFF2-40B4-BE49-F238E27FC236}">
                <a16:creationId xmlns:a16="http://schemas.microsoft.com/office/drawing/2014/main" id="{46A079B9-3888-4244-9259-25FEBCA64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667" y="6120436"/>
            <a:ext cx="912890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RR, risk ratio; CI, confidence intervals; ASSR, anchored straight stomach reconstruction ; ASA-PS, American Society of Anesthesiologists-Physical Status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6B28732-5FDC-FC4B-8EE5-B9CD5EC62661}"/>
              </a:ext>
            </a:extLst>
          </p:cNvPr>
          <p:cNvCxnSpPr/>
          <p:nvPr/>
        </p:nvCxnSpPr>
        <p:spPr>
          <a:xfrm>
            <a:off x="307270" y="6009650"/>
            <a:ext cx="9140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46486C0-0B62-2841-A384-95AE58B51FD0}"/>
              </a:ext>
            </a:extLst>
          </p:cNvPr>
          <p:cNvCxnSpPr/>
          <p:nvPr/>
        </p:nvCxnSpPr>
        <p:spPr>
          <a:xfrm>
            <a:off x="307270" y="1400382"/>
            <a:ext cx="9140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3F83073B-7876-CE49-B845-46438D8E71B8}"/>
              </a:ext>
            </a:extLst>
          </p:cNvPr>
          <p:cNvCxnSpPr/>
          <p:nvPr/>
        </p:nvCxnSpPr>
        <p:spPr>
          <a:xfrm>
            <a:off x="307270" y="886032"/>
            <a:ext cx="9140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19">
            <a:extLst>
              <a:ext uri="{FF2B5EF4-FFF2-40B4-BE49-F238E27FC236}">
                <a16:creationId xmlns:a16="http://schemas.microsoft.com/office/drawing/2014/main" id="{31D5879E-C56A-F841-AFDD-3B50CBA24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542" y="1085538"/>
            <a:ext cx="79419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Unfav</a:t>
            </a:r>
            <a:r>
              <a:rPr lang="en-US" altLang="ja-JP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./fav.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6E82515-26A3-3045-AD09-5F113C666974}"/>
              </a:ext>
            </a:extLst>
          </p:cNvPr>
          <p:cNvGrpSpPr/>
          <p:nvPr/>
        </p:nvGrpSpPr>
        <p:grpSpPr>
          <a:xfrm>
            <a:off x="949388" y="2969804"/>
            <a:ext cx="8244409" cy="200055"/>
            <a:chOff x="949388" y="2843785"/>
            <a:chExt cx="8244409" cy="200055"/>
          </a:xfrm>
        </p:grpSpPr>
        <p:sp>
          <p:nvSpPr>
            <p:cNvPr id="18439" name="Rectangle 8">
              <a:extLst>
                <a:ext uri="{FF2B5EF4-FFF2-40B4-BE49-F238E27FC236}">
                  <a16:creationId xmlns:a16="http://schemas.microsoft.com/office/drawing/2014/main" id="{9E46502E-4662-D64D-81D7-543E0BE86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2843785"/>
              <a:ext cx="156247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Type of Reconstruction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18">
              <a:extLst>
                <a:ext uri="{FF2B5EF4-FFF2-40B4-BE49-F238E27FC236}">
                  <a16:creationId xmlns:a16="http://schemas.microsoft.com/office/drawing/2014/main" id="{1F982A51-2A36-8F4B-8AD5-64CB560C2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4850" y="2843785"/>
              <a:ext cx="368947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0.011</a:t>
              </a:r>
            </a:p>
          </p:txBody>
        </p:sp>
        <p:sp>
          <p:nvSpPr>
            <p:cNvPr id="31" name="Rectangle 117">
              <a:extLst>
                <a:ext uri="{FF2B5EF4-FFF2-40B4-BE49-F238E27FC236}">
                  <a16:creationId xmlns:a16="http://schemas.microsoft.com/office/drawing/2014/main" id="{FAB6937E-0F39-F442-86AF-A674023DB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2843785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1.192 – 3.961</a:t>
              </a:r>
            </a:p>
          </p:txBody>
        </p:sp>
        <p:sp>
          <p:nvSpPr>
            <p:cNvPr id="33" name="Rectangle 52">
              <a:extLst>
                <a:ext uri="{FF2B5EF4-FFF2-40B4-BE49-F238E27FC236}">
                  <a16:creationId xmlns:a16="http://schemas.microsoft.com/office/drawing/2014/main" id="{E87499A9-4470-3341-8635-ACF6A5E6B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2843785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2.173</a:t>
              </a:r>
            </a:p>
          </p:txBody>
        </p:sp>
        <p:sp>
          <p:nvSpPr>
            <p:cNvPr id="27" name="Rectangle 52">
              <a:extLst>
                <a:ext uri="{FF2B5EF4-FFF2-40B4-BE49-F238E27FC236}">
                  <a16:creationId xmlns:a16="http://schemas.microsoft.com/office/drawing/2014/main" id="{228373FB-BFF7-9444-9D94-A68AEBA16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7231" y="2843785"/>
              <a:ext cx="1476815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Conventional / ASSR 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70ABEF8-CE20-BE45-B4FC-F85FBB6C15A3}"/>
              </a:ext>
            </a:extLst>
          </p:cNvPr>
          <p:cNvGrpSpPr/>
          <p:nvPr/>
        </p:nvGrpSpPr>
        <p:grpSpPr>
          <a:xfrm>
            <a:off x="949388" y="3326197"/>
            <a:ext cx="8247487" cy="200055"/>
            <a:chOff x="949388" y="3230057"/>
            <a:chExt cx="8247487" cy="200055"/>
          </a:xfrm>
        </p:grpSpPr>
        <p:sp>
          <p:nvSpPr>
            <p:cNvPr id="45" name="Rectangle 8">
              <a:extLst>
                <a:ext uri="{FF2B5EF4-FFF2-40B4-BE49-F238E27FC236}">
                  <a16:creationId xmlns:a16="http://schemas.microsoft.com/office/drawing/2014/main" id="{473F375C-28FD-944B-8AC6-256B8A21D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3230057"/>
              <a:ext cx="115256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Pancreatic fistula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18">
              <a:extLst>
                <a:ext uri="{FF2B5EF4-FFF2-40B4-BE49-F238E27FC236}">
                  <a16:creationId xmlns:a16="http://schemas.microsoft.com/office/drawing/2014/main" id="{3375F6B9-3753-B544-861A-B1B841E13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2" y="3230057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0.391</a:t>
              </a:r>
            </a:p>
          </p:txBody>
        </p:sp>
        <p:sp>
          <p:nvSpPr>
            <p:cNvPr id="47" name="Rectangle 117">
              <a:extLst>
                <a:ext uri="{FF2B5EF4-FFF2-40B4-BE49-F238E27FC236}">
                  <a16:creationId xmlns:a16="http://schemas.microsoft.com/office/drawing/2014/main" id="{61F7C6ED-5271-7349-B3A3-8A990EFF9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3230057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0.318 – 1.566</a:t>
              </a:r>
            </a:p>
          </p:txBody>
        </p:sp>
        <p:sp>
          <p:nvSpPr>
            <p:cNvPr id="48" name="Rectangle 52">
              <a:extLst>
                <a:ext uri="{FF2B5EF4-FFF2-40B4-BE49-F238E27FC236}">
                  <a16:creationId xmlns:a16="http://schemas.microsoft.com/office/drawing/2014/main" id="{5E65B737-10F8-534E-8FFB-9D9AD8771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3230057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0.706</a:t>
              </a:r>
            </a:p>
          </p:txBody>
        </p:sp>
        <p:sp>
          <p:nvSpPr>
            <p:cNvPr id="49" name="Rectangle 52">
              <a:extLst>
                <a:ext uri="{FF2B5EF4-FFF2-40B4-BE49-F238E27FC236}">
                  <a16:creationId xmlns:a16="http://schemas.microsoft.com/office/drawing/2014/main" id="{D0459634-AA85-3745-A621-49B413E7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229" y="3230057"/>
              <a:ext cx="201681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Presence / Absence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64AB7B8-EA77-B747-8C03-BD4C514FCFBD}"/>
              </a:ext>
            </a:extLst>
          </p:cNvPr>
          <p:cNvGrpSpPr/>
          <p:nvPr/>
        </p:nvGrpSpPr>
        <p:grpSpPr>
          <a:xfrm>
            <a:off x="949388" y="3682589"/>
            <a:ext cx="8247487" cy="200055"/>
            <a:chOff x="949388" y="3616329"/>
            <a:chExt cx="8247487" cy="200055"/>
          </a:xfrm>
        </p:grpSpPr>
        <p:sp>
          <p:nvSpPr>
            <p:cNvPr id="50" name="Rectangle 8">
              <a:extLst>
                <a:ext uri="{FF2B5EF4-FFF2-40B4-BE49-F238E27FC236}">
                  <a16:creationId xmlns:a16="http://schemas.microsoft.com/office/drawing/2014/main" id="{63748B3D-CAA1-F844-9E1B-67F408ED7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3616329"/>
              <a:ext cx="1319272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Major complication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18">
              <a:extLst>
                <a:ext uri="{FF2B5EF4-FFF2-40B4-BE49-F238E27FC236}">
                  <a16:creationId xmlns:a16="http://schemas.microsoft.com/office/drawing/2014/main" id="{AF3C14C8-32CA-0B41-BA16-EDD60CE29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2" y="3616329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0.708</a:t>
              </a:r>
            </a:p>
          </p:txBody>
        </p:sp>
        <p:sp>
          <p:nvSpPr>
            <p:cNvPr id="52" name="Rectangle 117">
              <a:extLst>
                <a:ext uri="{FF2B5EF4-FFF2-40B4-BE49-F238E27FC236}">
                  <a16:creationId xmlns:a16="http://schemas.microsoft.com/office/drawing/2014/main" id="{04772929-D354-FE42-B372-76AA888A0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3616329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0.543 – 2.455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50A299F-7575-694F-A09A-AB3F94656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3616329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1.155</a:t>
              </a:r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9AC183EB-6C1D-6A4C-AD2A-0C760E7E7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229" y="3616329"/>
              <a:ext cx="201681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Presence / Absence</a:t>
              </a:r>
            </a:p>
          </p:txBody>
        </p:sp>
      </p:grpSp>
      <p:sp>
        <p:nvSpPr>
          <p:cNvPr id="55" name="Rectangle 115">
            <a:extLst>
              <a:ext uri="{FF2B5EF4-FFF2-40B4-BE49-F238E27FC236}">
                <a16:creationId xmlns:a16="http://schemas.microsoft.com/office/drawing/2014/main" id="{A2039FB0-0188-7E49-8700-8E726869E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667" y="1542985"/>
            <a:ext cx="12808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ja-JP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Univariate analysis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0F1D426-5415-934B-A794-8719C58C1A43}"/>
              </a:ext>
            </a:extLst>
          </p:cNvPr>
          <p:cNvGrpSpPr/>
          <p:nvPr/>
        </p:nvGrpSpPr>
        <p:grpSpPr>
          <a:xfrm>
            <a:off x="949388" y="5625164"/>
            <a:ext cx="8247487" cy="200055"/>
            <a:chOff x="949388" y="5558904"/>
            <a:chExt cx="8247487" cy="200055"/>
          </a:xfrm>
        </p:grpSpPr>
        <p:sp>
          <p:nvSpPr>
            <p:cNvPr id="61" name="Rectangle 8">
              <a:extLst>
                <a:ext uri="{FF2B5EF4-FFF2-40B4-BE49-F238E27FC236}">
                  <a16:creationId xmlns:a16="http://schemas.microsoft.com/office/drawing/2014/main" id="{A0333D2C-E8A6-FA43-9974-FE392B7AF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5558904"/>
              <a:ext cx="156247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Type of Reconstruction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18">
              <a:extLst>
                <a:ext uri="{FF2B5EF4-FFF2-40B4-BE49-F238E27FC236}">
                  <a16:creationId xmlns:a16="http://schemas.microsoft.com/office/drawing/2014/main" id="{E8703DBE-D775-B840-AF95-386ECA28A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2" y="5558904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0.001</a:t>
              </a:r>
            </a:p>
          </p:txBody>
        </p:sp>
        <p:sp>
          <p:nvSpPr>
            <p:cNvPr id="63" name="Rectangle 117">
              <a:extLst>
                <a:ext uri="{FF2B5EF4-FFF2-40B4-BE49-F238E27FC236}">
                  <a16:creationId xmlns:a16="http://schemas.microsoft.com/office/drawing/2014/main" id="{62CF75DB-07C9-3343-A8B2-D5E043F0F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5558904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1.521 – 5.765</a:t>
              </a:r>
            </a:p>
          </p:txBody>
        </p:sp>
        <p:sp>
          <p:nvSpPr>
            <p:cNvPr id="64" name="Rectangle 52">
              <a:extLst>
                <a:ext uri="{FF2B5EF4-FFF2-40B4-BE49-F238E27FC236}">
                  <a16:creationId xmlns:a16="http://schemas.microsoft.com/office/drawing/2014/main" id="{D2B0D640-5A0F-D248-A107-1C741DC61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5558904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2.961</a:t>
              </a:r>
            </a:p>
          </p:txBody>
        </p:sp>
        <p:sp>
          <p:nvSpPr>
            <p:cNvPr id="65" name="Rectangle 52">
              <a:extLst>
                <a:ext uri="{FF2B5EF4-FFF2-40B4-BE49-F238E27FC236}">
                  <a16:creationId xmlns:a16="http://schemas.microsoft.com/office/drawing/2014/main" id="{D01C7790-66AC-2A48-A477-6B063D03A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7231" y="5558904"/>
              <a:ext cx="1476815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Conventional / ASSR </a:t>
              </a:r>
            </a:p>
          </p:txBody>
        </p:sp>
      </p:grpSp>
      <p:sp>
        <p:nvSpPr>
          <p:cNvPr id="76" name="Rectangle 115">
            <a:extLst>
              <a:ext uri="{FF2B5EF4-FFF2-40B4-BE49-F238E27FC236}">
                <a16:creationId xmlns:a16="http://schemas.microsoft.com/office/drawing/2014/main" id="{CCBF9A6A-B99B-594D-A932-CD2C4D39C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667" y="4098306"/>
            <a:ext cx="14010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ja-JP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Multivariate analysis</a:t>
            </a:r>
          </a:p>
        </p:txBody>
      </p:sp>
      <p:sp>
        <p:nvSpPr>
          <p:cNvPr id="84" name="Rectangle 19">
            <a:extLst>
              <a:ext uri="{FF2B5EF4-FFF2-40B4-BE49-F238E27FC236}">
                <a16:creationId xmlns:a16="http://schemas.microsoft.com/office/drawing/2014/main" id="{924C0BB4-1F60-1F4A-B637-C0A3A9188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8528" y="1018904"/>
            <a:ext cx="561590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value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C4F9A1E-35C8-AD4F-A0C9-47BE5807DC54}"/>
              </a:ext>
            </a:extLst>
          </p:cNvPr>
          <p:cNvGrpSpPr/>
          <p:nvPr/>
        </p:nvGrpSpPr>
        <p:grpSpPr>
          <a:xfrm>
            <a:off x="949388" y="2257018"/>
            <a:ext cx="8294775" cy="200055"/>
            <a:chOff x="949388" y="2177257"/>
            <a:chExt cx="8294775" cy="200055"/>
          </a:xfrm>
        </p:grpSpPr>
        <p:sp>
          <p:nvSpPr>
            <p:cNvPr id="66" name="Rectangle 3">
              <a:extLst>
                <a:ext uri="{FF2B5EF4-FFF2-40B4-BE49-F238E27FC236}">
                  <a16:creationId xmlns:a16="http://schemas.microsoft.com/office/drawing/2014/main" id="{C41439E1-6262-8A45-95CA-F25A26EA9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2177257"/>
              <a:ext cx="665247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Diagnosis</a:t>
              </a:r>
            </a:p>
          </p:txBody>
        </p:sp>
        <p:sp>
          <p:nvSpPr>
            <p:cNvPr id="67" name="Rectangle 4">
              <a:extLst>
                <a:ext uri="{FF2B5EF4-FFF2-40B4-BE49-F238E27FC236}">
                  <a16:creationId xmlns:a16="http://schemas.microsoft.com/office/drawing/2014/main" id="{9A5169E9-F36A-D145-902C-527E655F0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4483" y="2177257"/>
              <a:ext cx="46968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&lt;0.001</a:t>
              </a:r>
            </a:p>
          </p:txBody>
        </p:sp>
        <p:sp>
          <p:nvSpPr>
            <p:cNvPr id="68" name="Rectangle 52">
              <a:extLst>
                <a:ext uri="{FF2B5EF4-FFF2-40B4-BE49-F238E27FC236}">
                  <a16:creationId xmlns:a16="http://schemas.microsoft.com/office/drawing/2014/main" id="{D6386CDC-EACE-4B49-86E3-F494F7191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60" y="2177257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2.877</a:t>
              </a:r>
            </a:p>
          </p:txBody>
        </p:sp>
        <p:sp>
          <p:nvSpPr>
            <p:cNvPr id="69" name="Rectangle 117">
              <a:extLst>
                <a:ext uri="{FF2B5EF4-FFF2-40B4-BE49-F238E27FC236}">
                  <a16:creationId xmlns:a16="http://schemas.microsoft.com/office/drawing/2014/main" id="{2DD5612F-6F20-2D45-92E5-13B4C3641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2177257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1.663 – 4.979</a:t>
              </a:r>
            </a:p>
          </p:txBody>
        </p:sp>
        <p:sp>
          <p:nvSpPr>
            <p:cNvPr id="70" name="Rectangle 52">
              <a:extLst>
                <a:ext uri="{FF2B5EF4-FFF2-40B4-BE49-F238E27FC236}">
                  <a16:creationId xmlns:a16="http://schemas.microsoft.com/office/drawing/2014/main" id="{51F3A7A4-2667-8640-8BFF-9CFDF320C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6141" y="2177257"/>
              <a:ext cx="289899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Pancreatic cancer / Non-pancreatic cancer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B136DED-B091-1043-BB61-C78696F58B42}"/>
              </a:ext>
            </a:extLst>
          </p:cNvPr>
          <p:cNvGrpSpPr/>
          <p:nvPr/>
        </p:nvGrpSpPr>
        <p:grpSpPr>
          <a:xfrm>
            <a:off x="949388" y="4851669"/>
            <a:ext cx="8247487" cy="200055"/>
            <a:chOff x="949388" y="4760599"/>
            <a:chExt cx="8247487" cy="200055"/>
          </a:xfrm>
        </p:grpSpPr>
        <p:sp>
          <p:nvSpPr>
            <p:cNvPr id="82" name="Rectangle 3">
              <a:extLst>
                <a:ext uri="{FF2B5EF4-FFF2-40B4-BE49-F238E27FC236}">
                  <a16:creationId xmlns:a16="http://schemas.microsoft.com/office/drawing/2014/main" id="{6A526B42-AFF2-D744-A573-C591C2413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4760599"/>
              <a:ext cx="665247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Diagnosis</a:t>
              </a:r>
            </a:p>
          </p:txBody>
        </p:sp>
        <p:sp>
          <p:nvSpPr>
            <p:cNvPr id="83" name="Rectangle 4">
              <a:extLst>
                <a:ext uri="{FF2B5EF4-FFF2-40B4-BE49-F238E27FC236}">
                  <a16:creationId xmlns:a16="http://schemas.microsoft.com/office/drawing/2014/main" id="{BECEC1FD-9606-9043-B234-165A2ECDA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2" y="4760599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0.005</a:t>
              </a:r>
            </a:p>
          </p:txBody>
        </p:sp>
        <p:sp>
          <p:nvSpPr>
            <p:cNvPr id="85" name="Rectangle 52">
              <a:extLst>
                <a:ext uri="{FF2B5EF4-FFF2-40B4-BE49-F238E27FC236}">
                  <a16:creationId xmlns:a16="http://schemas.microsoft.com/office/drawing/2014/main" id="{7625A028-D23F-6F45-AD01-88591A205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4760599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2.290</a:t>
              </a:r>
            </a:p>
          </p:txBody>
        </p:sp>
        <p:sp>
          <p:nvSpPr>
            <p:cNvPr id="91" name="Rectangle 117">
              <a:extLst>
                <a:ext uri="{FF2B5EF4-FFF2-40B4-BE49-F238E27FC236}">
                  <a16:creationId xmlns:a16="http://schemas.microsoft.com/office/drawing/2014/main" id="{5608C074-82FA-B845-9DCF-602F800AA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4760599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1.288 – 4.070</a:t>
              </a:r>
            </a:p>
          </p:txBody>
        </p:sp>
        <p:sp>
          <p:nvSpPr>
            <p:cNvPr id="92" name="Rectangle 52">
              <a:extLst>
                <a:ext uri="{FF2B5EF4-FFF2-40B4-BE49-F238E27FC236}">
                  <a16:creationId xmlns:a16="http://schemas.microsoft.com/office/drawing/2014/main" id="{9E7D9ABC-BE84-6C4C-BAAE-8A4E29109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6141" y="4760599"/>
              <a:ext cx="289899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Pancreatic cancer / Non-pancreatic cancer</a:t>
              </a: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AE92AC-57D9-4646-86C6-707AB05C36AA}"/>
              </a:ext>
            </a:extLst>
          </p:cNvPr>
          <p:cNvGrpSpPr/>
          <p:nvPr/>
        </p:nvGrpSpPr>
        <p:grpSpPr>
          <a:xfrm>
            <a:off x="949388" y="1900625"/>
            <a:ext cx="8247487" cy="200055"/>
            <a:chOff x="949388" y="1834365"/>
            <a:chExt cx="8247487" cy="200055"/>
          </a:xfrm>
        </p:grpSpPr>
        <p:sp>
          <p:nvSpPr>
            <p:cNvPr id="74" name="Rectangle 8">
              <a:extLst>
                <a:ext uri="{FF2B5EF4-FFF2-40B4-BE49-F238E27FC236}">
                  <a16:creationId xmlns:a16="http://schemas.microsoft.com/office/drawing/2014/main" id="{FD36A83C-6370-6040-BD28-05735DD9A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1834365"/>
              <a:ext cx="1495602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ASA-PS classification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Rectangle 18">
              <a:extLst>
                <a:ext uri="{FF2B5EF4-FFF2-40B4-BE49-F238E27FC236}">
                  <a16:creationId xmlns:a16="http://schemas.microsoft.com/office/drawing/2014/main" id="{AB005270-9F48-9B43-888F-AEE480F6C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2" y="1834365"/>
              <a:ext cx="375103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0.006</a:t>
              </a:r>
            </a:p>
          </p:txBody>
        </p:sp>
        <p:sp>
          <p:nvSpPr>
            <p:cNvPr id="77" name="Rectangle 117">
              <a:extLst>
                <a:ext uri="{FF2B5EF4-FFF2-40B4-BE49-F238E27FC236}">
                  <a16:creationId xmlns:a16="http://schemas.microsoft.com/office/drawing/2014/main" id="{C73AD9EA-D59C-CD42-8F7F-7721A4FB6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1834365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1.257 – 3.764</a:t>
              </a:r>
            </a:p>
          </p:txBody>
        </p:sp>
        <p:sp>
          <p:nvSpPr>
            <p:cNvPr id="78" name="Rectangle 52">
              <a:extLst>
                <a:ext uri="{FF2B5EF4-FFF2-40B4-BE49-F238E27FC236}">
                  <a16:creationId xmlns:a16="http://schemas.microsoft.com/office/drawing/2014/main" id="{F2DAC817-5F8E-B844-BCEE-5725F6AEE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1834365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2.175</a:t>
              </a:r>
            </a:p>
          </p:txBody>
        </p:sp>
        <p:sp>
          <p:nvSpPr>
            <p:cNvPr id="79" name="Rectangle 52">
              <a:extLst>
                <a:ext uri="{FF2B5EF4-FFF2-40B4-BE49-F238E27FC236}">
                  <a16:creationId xmlns:a16="http://schemas.microsoft.com/office/drawing/2014/main" id="{C642FEF9-025B-F846-963B-EBD5E4FE6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229" y="1834365"/>
              <a:ext cx="201681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ASA &gt; II / ASA </a:t>
              </a:r>
              <a:r>
                <a:rPr lang="ja-JP" altLang="en-US" sz="1300">
                  <a:latin typeface="Times New Roman" panose="02020603050405020304" pitchFamily="18" charset="0"/>
                  <a:cs typeface="Times New Roman" panose="02020603050405020304" pitchFamily="18" charset="0"/>
                </a:rPr>
                <a:t>≦</a:t>
              </a: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II 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0AD6A01-0EA2-AC47-9331-985FC2D54ED2}"/>
              </a:ext>
            </a:extLst>
          </p:cNvPr>
          <p:cNvGrpSpPr/>
          <p:nvPr/>
        </p:nvGrpSpPr>
        <p:grpSpPr>
          <a:xfrm>
            <a:off x="949388" y="4464921"/>
            <a:ext cx="8247487" cy="200055"/>
            <a:chOff x="949388" y="4398661"/>
            <a:chExt cx="8247487" cy="200055"/>
          </a:xfrm>
        </p:grpSpPr>
        <p:sp>
          <p:nvSpPr>
            <p:cNvPr id="80" name="Rectangle 8">
              <a:extLst>
                <a:ext uri="{FF2B5EF4-FFF2-40B4-BE49-F238E27FC236}">
                  <a16:creationId xmlns:a16="http://schemas.microsoft.com/office/drawing/2014/main" id="{D54B1E16-1E60-9D45-A380-284561CE9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4398661"/>
              <a:ext cx="1495602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ASA-PS classification</a:t>
              </a:r>
              <a:endParaRPr lang="en-US" altLang="ja-JP" sz="1300" baseline="30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Rectangle 18">
              <a:extLst>
                <a:ext uri="{FF2B5EF4-FFF2-40B4-BE49-F238E27FC236}">
                  <a16:creationId xmlns:a16="http://schemas.microsoft.com/office/drawing/2014/main" id="{E1383350-5346-2E48-860F-F467F7076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1" y="4398661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0.016</a:t>
              </a:r>
            </a:p>
          </p:txBody>
        </p:sp>
        <p:sp>
          <p:nvSpPr>
            <p:cNvPr id="86" name="Rectangle 117">
              <a:extLst>
                <a:ext uri="{FF2B5EF4-FFF2-40B4-BE49-F238E27FC236}">
                  <a16:creationId xmlns:a16="http://schemas.microsoft.com/office/drawing/2014/main" id="{26211582-19F5-9245-9B8A-BAFA1574B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4398661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1.145 – 3.725</a:t>
              </a:r>
            </a:p>
          </p:txBody>
        </p:sp>
        <p:sp>
          <p:nvSpPr>
            <p:cNvPr id="87" name="Rectangle 52">
              <a:extLst>
                <a:ext uri="{FF2B5EF4-FFF2-40B4-BE49-F238E27FC236}">
                  <a16:creationId xmlns:a16="http://schemas.microsoft.com/office/drawing/2014/main" id="{11814757-8C74-B647-9DE0-CCEB524EF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4398661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2.065</a:t>
              </a:r>
            </a:p>
          </p:txBody>
        </p:sp>
        <p:sp>
          <p:nvSpPr>
            <p:cNvPr id="88" name="Rectangle 52">
              <a:extLst>
                <a:ext uri="{FF2B5EF4-FFF2-40B4-BE49-F238E27FC236}">
                  <a16:creationId xmlns:a16="http://schemas.microsoft.com/office/drawing/2014/main" id="{9E323288-BF0F-B14A-80BD-BA415369E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7229" y="4398661"/>
              <a:ext cx="2016819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ASA &gt; II / ASA </a:t>
              </a:r>
              <a:r>
                <a:rPr lang="ja-JP" altLang="en-US" sz="1300">
                  <a:latin typeface="Times New Roman" panose="02020603050405020304" pitchFamily="18" charset="0"/>
                  <a:cs typeface="Times New Roman" panose="02020603050405020304" pitchFamily="18" charset="0"/>
                </a:rPr>
                <a:t>≦</a:t>
              </a: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II 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77F5B97-0B06-844E-9156-ABBBE960C561}"/>
              </a:ext>
            </a:extLst>
          </p:cNvPr>
          <p:cNvGrpSpPr/>
          <p:nvPr/>
        </p:nvGrpSpPr>
        <p:grpSpPr>
          <a:xfrm>
            <a:off x="949388" y="2613411"/>
            <a:ext cx="8247487" cy="200055"/>
            <a:chOff x="949388" y="2469534"/>
            <a:chExt cx="8247487" cy="200055"/>
          </a:xfrm>
        </p:grpSpPr>
        <p:sp>
          <p:nvSpPr>
            <p:cNvPr id="96" name="Rectangle 8">
              <a:extLst>
                <a:ext uri="{FF2B5EF4-FFF2-40B4-BE49-F238E27FC236}">
                  <a16:creationId xmlns:a16="http://schemas.microsoft.com/office/drawing/2014/main" id="{073B6E6E-23B9-2A47-AE66-794A0A4A4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2469534"/>
              <a:ext cx="809517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UICC Stage</a:t>
              </a:r>
            </a:p>
          </p:txBody>
        </p:sp>
        <p:sp>
          <p:nvSpPr>
            <p:cNvPr id="97" name="Rectangle 18">
              <a:extLst>
                <a:ext uri="{FF2B5EF4-FFF2-40B4-BE49-F238E27FC236}">
                  <a16:creationId xmlns:a16="http://schemas.microsoft.com/office/drawing/2014/main" id="{043B37AC-BA34-6E41-B44E-CA6442941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1" y="2469534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0.026</a:t>
              </a:r>
            </a:p>
          </p:txBody>
        </p:sp>
        <p:sp>
          <p:nvSpPr>
            <p:cNvPr id="98" name="Rectangle 117">
              <a:extLst>
                <a:ext uri="{FF2B5EF4-FFF2-40B4-BE49-F238E27FC236}">
                  <a16:creationId xmlns:a16="http://schemas.microsoft.com/office/drawing/2014/main" id="{A61D53B1-9DDC-6F41-BF3F-D7CE222DA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2469534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1.084– 3.661</a:t>
              </a:r>
            </a:p>
          </p:txBody>
        </p:sp>
        <p:sp>
          <p:nvSpPr>
            <p:cNvPr id="99" name="Rectangle 52">
              <a:extLst>
                <a:ext uri="{FF2B5EF4-FFF2-40B4-BE49-F238E27FC236}">
                  <a16:creationId xmlns:a16="http://schemas.microsoft.com/office/drawing/2014/main" id="{D0271D75-6A16-2245-A091-23739192A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2469534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1.992</a:t>
              </a:r>
            </a:p>
          </p:txBody>
        </p:sp>
        <p:sp>
          <p:nvSpPr>
            <p:cNvPr id="100" name="Rectangle 52">
              <a:extLst>
                <a:ext uri="{FF2B5EF4-FFF2-40B4-BE49-F238E27FC236}">
                  <a16:creationId xmlns:a16="http://schemas.microsoft.com/office/drawing/2014/main" id="{F98DBF9B-460F-7B40-99DE-EB3A2E42E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993" y="2469534"/>
              <a:ext cx="243729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Stage III / Stage I or II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CAF354E-BF16-564B-93ED-F1CFBAFD9FEC}"/>
              </a:ext>
            </a:extLst>
          </p:cNvPr>
          <p:cNvGrpSpPr/>
          <p:nvPr/>
        </p:nvGrpSpPr>
        <p:grpSpPr>
          <a:xfrm>
            <a:off x="949388" y="5238417"/>
            <a:ext cx="8247487" cy="200055"/>
            <a:chOff x="949388" y="5138874"/>
            <a:chExt cx="8247487" cy="200055"/>
          </a:xfrm>
        </p:grpSpPr>
        <p:sp>
          <p:nvSpPr>
            <p:cNvPr id="101" name="Rectangle 8">
              <a:extLst>
                <a:ext uri="{FF2B5EF4-FFF2-40B4-BE49-F238E27FC236}">
                  <a16:creationId xmlns:a16="http://schemas.microsoft.com/office/drawing/2014/main" id="{C323C4C7-EA7A-3842-A9FF-C9680EC24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388" y="5138874"/>
              <a:ext cx="809517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UICC Stage</a:t>
              </a:r>
            </a:p>
          </p:txBody>
        </p:sp>
        <p:sp>
          <p:nvSpPr>
            <p:cNvPr id="102" name="Rectangle 18">
              <a:extLst>
                <a:ext uri="{FF2B5EF4-FFF2-40B4-BE49-F238E27FC236}">
                  <a16:creationId xmlns:a16="http://schemas.microsoft.com/office/drawing/2014/main" id="{74C55F44-4B5F-8642-8DB2-046B5059A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1771" y="5138874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0.143</a:t>
              </a:r>
            </a:p>
          </p:txBody>
        </p:sp>
        <p:sp>
          <p:nvSpPr>
            <p:cNvPr id="103" name="Rectangle 117">
              <a:extLst>
                <a:ext uri="{FF2B5EF4-FFF2-40B4-BE49-F238E27FC236}">
                  <a16:creationId xmlns:a16="http://schemas.microsoft.com/office/drawing/2014/main" id="{F76F2A3B-E99E-824E-99E5-64A7DE9A0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5490" y="5138874"/>
              <a:ext cx="143463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0.852– 3.025</a:t>
              </a:r>
            </a:p>
          </p:txBody>
        </p:sp>
        <p:sp>
          <p:nvSpPr>
            <p:cNvPr id="104" name="Rectangle 52">
              <a:extLst>
                <a:ext uri="{FF2B5EF4-FFF2-40B4-BE49-F238E27FC236}">
                  <a16:creationId xmlns:a16="http://schemas.microsoft.com/office/drawing/2014/main" id="{8D0A1B3E-62FC-824A-ABF7-985238471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259" y="5138874"/>
              <a:ext cx="37510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1.605</a:t>
              </a:r>
            </a:p>
          </p:txBody>
        </p:sp>
        <p:sp>
          <p:nvSpPr>
            <p:cNvPr id="105" name="Rectangle 52">
              <a:extLst>
                <a:ext uri="{FF2B5EF4-FFF2-40B4-BE49-F238E27FC236}">
                  <a16:creationId xmlns:a16="http://schemas.microsoft.com/office/drawing/2014/main" id="{52DF4DEF-6524-2448-B77F-9D41885F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993" y="5138874"/>
              <a:ext cx="2437290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>
                <a:spcBef>
                  <a:spcPct val="0"/>
                </a:spcBef>
                <a:buNone/>
                <a:defRPr/>
              </a:pPr>
              <a:r>
                <a:rPr lang="en-US" altLang="ja-JP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Stage III / Stage I or II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764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10717</TotalTime>
  <Words>174</Words>
  <Application>Microsoft Macintosh PowerPoint</Application>
  <PresentationFormat>A4 210 x 297 mm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ＭＳ Ｐゴシック</vt:lpstr>
      <vt:lpstr>ＭＳ 明朝</vt:lpstr>
      <vt:lpstr>Osaka</vt:lpstr>
      <vt:lpstr>游ゴシック</vt:lpstr>
      <vt:lpstr>游ゴシック</vt:lpstr>
      <vt:lpstr>游ゴシック Light</vt:lpstr>
      <vt:lpstr>Arial</vt:lpstr>
      <vt:lpstr>Calibri</vt:lpstr>
      <vt:lpstr>Calibri Light</vt:lpstr>
      <vt:lpstr>Times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sugo@juntendo.ac.jp</dc:creator>
  <cp:lastModifiedBy>sugo@juntendo.ac.jp</cp:lastModifiedBy>
  <cp:revision>202</cp:revision>
  <cp:lastPrinted>2022-02-22T14:29:26Z</cp:lastPrinted>
  <dcterms:created xsi:type="dcterms:W3CDTF">2020-03-13T06:25:41Z</dcterms:created>
  <dcterms:modified xsi:type="dcterms:W3CDTF">2022-02-23T07:41:49Z</dcterms:modified>
</cp:coreProperties>
</file>