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85" r:id="rId3"/>
    <p:sldId id="286" r:id="rId4"/>
    <p:sldId id="287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F:\&#34880;&#28165;&#34507;&#30333;&#32452;\&#22522;&#20110;&#34507;&#30333;&#32452;&#23398;&#21644;&#20195;&#35874;&#32452;&#23398;&#30340;&#26415;&#21518;&#32928;&#30284;&#24739;&#32773;&#20998;&#23376;&#29305;&#24449;&#20998;&#26512;\&#34507;&#30333;&#32452;KEGG_pathway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039899649460444"/>
          <c:y val="0.018007202881152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14741859258013"/>
          <c:y val="0.0834879406307978"/>
          <c:w val="0.857146243017058"/>
          <c:h val="0.56261049874495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蛋白组KEGG_pathway.xls!$B$1</c:f>
              <c:strCache>
                <c:ptCount val="1"/>
                <c:pt idx="0">
                  <c:v>Number</c:v>
                </c:pt>
              </c:strCache>
            </c:strRef>
          </c:tx>
          <c:spPr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蛋白组KEGG_pathway.xls!$A$2:$A$16</c:f>
              <c:strCache>
                <c:ptCount val="15"/>
                <c:pt idx="0">
                  <c:v>Alkaloids and derivatives</c:v>
                </c:pt>
                <c:pt idx="1">
                  <c:v>Benzenoids</c:v>
                </c:pt>
                <c:pt idx="2">
                  <c:v>Hydrocarbons</c:v>
                </c:pt>
                <c:pt idx="3">
                  <c:v>Lipids and lipid-like molecules</c:v>
                </c:pt>
                <c:pt idx="4">
                  <c:v>Nucleosides, nucleotides, and analogues</c:v>
                </c:pt>
                <c:pt idx="5">
                  <c:v>Organic acids and derivatives</c:v>
                </c:pt>
                <c:pt idx="6">
                  <c:v>Organic compounds</c:v>
                </c:pt>
                <c:pt idx="7">
                  <c:v>Organic nitrogen compounds</c:v>
                </c:pt>
                <c:pt idx="8">
                  <c:v>Organic oxygen compounds</c:v>
                </c:pt>
                <c:pt idx="9">
                  <c:v>Organohalogen compounds</c:v>
                </c:pt>
                <c:pt idx="10">
                  <c:v>Organoheterocyclic compounds</c:v>
                </c:pt>
                <c:pt idx="11">
                  <c:v>Organooxygen compounds</c:v>
                </c:pt>
                <c:pt idx="12">
                  <c:v>Organosulfur compounds</c:v>
                </c:pt>
                <c:pt idx="13">
                  <c:v>Phenylpropanoids and polyketides</c:v>
                </c:pt>
                <c:pt idx="14">
                  <c:v>Unknown</c:v>
                </c:pt>
              </c:strCache>
            </c:strRef>
          </c:cat>
          <c:val>
            <c:numRef>
              <c:f>蛋白组KEGG_pathway.xls!$B$2:$B$16</c:f>
              <c:numCache>
                <c:formatCode>General</c:formatCode>
                <c:ptCount val="15"/>
                <c:pt idx="0">
                  <c:v>10</c:v>
                </c:pt>
                <c:pt idx="1">
                  <c:v>58</c:v>
                </c:pt>
                <c:pt idx="2">
                  <c:v>4</c:v>
                </c:pt>
                <c:pt idx="3">
                  <c:v>367</c:v>
                </c:pt>
                <c:pt idx="4">
                  <c:v>5</c:v>
                </c:pt>
                <c:pt idx="5">
                  <c:v>90</c:v>
                </c:pt>
                <c:pt idx="6">
                  <c:v>1</c:v>
                </c:pt>
                <c:pt idx="7">
                  <c:v>2</c:v>
                </c:pt>
                <c:pt idx="8">
                  <c:v>15</c:v>
                </c:pt>
                <c:pt idx="9">
                  <c:v>3</c:v>
                </c:pt>
                <c:pt idx="10">
                  <c:v>65</c:v>
                </c:pt>
                <c:pt idx="11">
                  <c:v>7</c:v>
                </c:pt>
                <c:pt idx="12">
                  <c:v>1</c:v>
                </c:pt>
                <c:pt idx="13">
                  <c:v>21</c:v>
                </c:pt>
                <c:pt idx="14">
                  <c:v>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2561792"/>
        <c:axId val="537321792"/>
      </c:barChart>
      <c:catAx>
        <c:axId val="5625617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</a:p>
        </c:txPr>
        <c:crossAx val="537321792"/>
        <c:crosses val="autoZero"/>
        <c:auto val="1"/>
        <c:lblAlgn val="ctr"/>
        <c:lblOffset val="100"/>
        <c:noMultiLvlLbl val="0"/>
      </c:catAx>
      <c:valAx>
        <c:axId val="537321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256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GO.level2.B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6290" y="487045"/>
            <a:ext cx="7646035" cy="477901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290820" y="6461760"/>
            <a:ext cx="22555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</a:rPr>
              <a:t>Supplementary Fig. </a:t>
            </a:r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</a:rPr>
              <a:t>1</a:t>
            </a:r>
            <a:endParaRPr lang="en-US" altLang="zh-CN" sz="1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GO.level2.C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9920" y="1600200"/>
            <a:ext cx="5852160" cy="36576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290820" y="6461760"/>
            <a:ext cx="18732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Supplementary Fig. </a:t>
            </a:r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</a:rPr>
              <a:t>2</a:t>
            </a:r>
            <a:endParaRPr lang="en-US" altLang="zh-CN" sz="1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GO.level2.M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9920" y="1600200"/>
            <a:ext cx="5852160" cy="36576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290820" y="6461760"/>
            <a:ext cx="20408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Supplementary Fig. </a:t>
            </a:r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</a:rPr>
              <a:t>3</a:t>
            </a:r>
            <a:endParaRPr lang="en-US" altLang="zh-CN" sz="1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文本框 19"/>
          <p:cNvSpPr txBox="1"/>
          <p:nvPr/>
        </p:nvSpPr>
        <p:spPr>
          <a:xfrm>
            <a:off x="5290820" y="6461760"/>
            <a:ext cx="19913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Supplementary Fig. </a:t>
            </a:r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</a:rPr>
              <a:t>4</a:t>
            </a:r>
            <a:endParaRPr lang="en-US" altLang="zh-CN" sz="1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1091565" y="206375"/>
          <a:ext cx="10742930" cy="5731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WPS 演示</Application>
  <PresentationFormat>宽屏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</dc:creator>
  <cp:lastModifiedBy>熊爱华</cp:lastModifiedBy>
  <cp:revision>20</cp:revision>
  <dcterms:created xsi:type="dcterms:W3CDTF">2020-06-03T14:13:00Z</dcterms:created>
  <dcterms:modified xsi:type="dcterms:W3CDTF">2020-12-15T15:03:09Z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